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61" r:id="rId3"/>
    <p:sldId id="269" r:id="rId4"/>
    <p:sldId id="266" r:id="rId5"/>
    <p:sldId id="265" r:id="rId6"/>
    <p:sldId id="328" r:id="rId7"/>
    <p:sldId id="268" r:id="rId8"/>
    <p:sldId id="330" r:id="rId9"/>
    <p:sldId id="257" r:id="rId10"/>
    <p:sldId id="258" r:id="rId11"/>
    <p:sldId id="259" r:id="rId12"/>
    <p:sldId id="338" r:id="rId13"/>
    <p:sldId id="333" r:id="rId14"/>
    <p:sldId id="334" r:id="rId15"/>
    <p:sldId id="335" r:id="rId16"/>
    <p:sldId id="336" r:id="rId17"/>
    <p:sldId id="337" r:id="rId18"/>
    <p:sldId id="332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6366" autoAdjust="0"/>
  </p:normalViewPr>
  <p:slideViewPr>
    <p:cSldViewPr snapToGrid="0" snapToObjects="1">
      <p:cViewPr varScale="1">
        <p:scale>
          <a:sx n="99" d="100"/>
          <a:sy n="99" d="100"/>
        </p:scale>
        <p:origin x="828" y="72"/>
      </p:cViewPr>
      <p:guideLst>
        <p:guide orient="horz" pos="9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Basierend auf dem DIVI-Intensivregister wird folgendes berechnet: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Anzahl der täglichen COVID-19 Neuaufnahmen auf Intensivstation in Deutschland (rot)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Anzahl der täglichen COVID-19 Entlassungen von Intensivstation in Deutschland (grün)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Anzahl der täglichen COVID-19 Verstorbenen auf Intensivstation in Deutschland (schwarz)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gelbe Linie ist die tägliche Differenz zwischen rot und (grün + schwarz). Wenn die gelbe Linie größer als null ist, füllen sich die Intensivstationen. Ist sie kleiner als null, leeren sie sich.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35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CD543-291E-4637-881F-52B62911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9E4F6-73F9-43DC-900A-E74138ECC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5FF022-CE58-4A5D-B0FD-600D1193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35E12B-A551-41F9-8EE1-60299979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7CED0F-EA45-4417-BA37-1375419E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B0BB8E-9EFC-4C0D-8C91-9E279052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F54F1-B2B5-41A6-B05D-97505FE7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578B4F-9C0E-4242-A258-84F10CBB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0EA86C-A1D8-4E69-8090-5C576F9A2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423DD-3725-46AF-8917-63DDFA412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0D171B-98F9-4471-83A4-E10031259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C44F36-8F2D-4109-9666-F37988E8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41334E-ABFF-42B8-BFC9-DA743F38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FE4EA61-5E58-4704-9965-8439D216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1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67B5C-3A26-4B21-9C69-F932CDF5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8C5CB4-1402-408E-85C0-65C12E7F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B21D1B-3437-4B5F-99EC-DEDCC8F3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EEAFDB-6ADF-4A1C-BED0-6E7C735C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30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3ECB5A-26DB-487A-816D-D77D5B61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2384C1-5749-4161-9152-92F62966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645B88-B7C0-40D0-B3F7-3E656AA4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88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EB22-8CB7-4935-B169-29958B86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A3D915-8B01-4F86-922C-7E957C6D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72C704-E272-4F4A-9D7E-62C51058E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000569-84C9-487C-8DA9-FD914D81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D72D58-872B-45A3-AA3B-653EEBB5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67D122-C49F-4052-B3FC-FD3E1046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99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E6BBC-1D7A-4A30-BAB2-98BC172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0CE6CB-DEE0-4C8E-B343-AE30D1E63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83ECD1-B3BE-425F-AC93-6714D5A1F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2B6ECB-7A18-4E3F-82A8-5F2CEAFE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C0B9C9-B544-4598-B470-F4E479ED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36CA5C-016C-4FF0-A5D7-CD627E33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78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2B1C6-FC27-4644-841C-FBC469CD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FE43DD-DF8C-4DC9-8CD6-B8874040E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C096EB-F34E-45E8-9766-F0EEEB8D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2FD9D6-4100-4482-BF65-82410C5F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8EC464-7C82-4317-8EE2-C76A4573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22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6643D9-1942-4165-8F2C-9FA78FD56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782655-9CCD-4647-8901-DCD136644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41530F-D1CB-4DD3-8505-9CFF886E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EB6DA0-DF16-48B6-8C75-48F8C60C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C6770-8E21-427B-B366-1D51F9B4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84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960861"/>
            <a:ext cx="8092593" cy="54970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199" y="400050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FC677F7-037A-44FC-8FE0-2934B890C090}"/>
              </a:ext>
            </a:extLst>
          </p:cNvPr>
          <p:cNvSpPr/>
          <p:nvPr userDrawn="1"/>
        </p:nvSpPr>
        <p:spPr>
          <a:xfrm>
            <a:off x="7174523" y="82982"/>
            <a:ext cx="1749669" cy="560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22.12.20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22.12.20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22.12.20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0738A-3481-476F-938D-739AFB3B5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D6D8D-082B-4E36-B996-D9926B2B6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F0A731-8C76-4264-AD1D-F25B011A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9ECB4F-50BF-4C2F-8D45-472998FD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7A396-F872-4384-B250-37397158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9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8F931-72A0-49CC-8187-4F62EFCE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5385F-220C-459E-961F-A540A96C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1C26F7-7B40-406C-A15F-30571DB4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2CBF2B-CA59-4F4D-A24B-472E11C8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672EC5-E342-4D72-9C1E-049D5C78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0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67AB8-1A56-4737-AB39-FAB83C6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D0A226-6EEB-436B-B2D3-BDC4DEC49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5B2CF6-B55C-463B-AEBC-44547709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C19E5E-6379-4B39-89E1-B430C717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55923D-4377-45D8-8C2A-1270F5A2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38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864529"/>
            <a:ext cx="8092593" cy="5593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22.12.20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SPoCK Prognosemodellierung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14B8B7-A4B7-4A1F-AB30-E2700698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F796E5-824B-40CF-A869-FC953B6A1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968FD-29BD-4664-9524-99BD75E63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7376-D997-4C55-B4FC-B7912633F77E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DDFC3E-9227-41C3-A78C-534B18B7D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9DEAF3-C66B-4C19-AC0B-6F0821CF6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C997-470B-43F9-9E22-C6BD8F94A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06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5413" y="2267305"/>
            <a:ext cx="4799284" cy="1625426"/>
          </a:xfrm>
        </p:spPr>
        <p:txBody>
          <a:bodyPr>
            <a:noAutofit/>
          </a:bodyPr>
          <a:lstStyle/>
          <a:p>
            <a:r>
              <a:rPr lang="de-DE" i="1" dirty="0"/>
              <a:t>Projekt </a:t>
            </a:r>
            <a:r>
              <a:rPr lang="de-DE" i="1" dirty="0" err="1"/>
              <a:t>SPoCK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„</a:t>
            </a:r>
            <a:r>
              <a:rPr lang="de-DE" i="1" dirty="0"/>
              <a:t>Steuerungs-Prognose von intensivmedizinischen COVID-19-Kapazitäten</a:t>
            </a:r>
            <a:r>
              <a:rPr lang="de-DE" dirty="0"/>
              <a:t>“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Präsentation: PD Dr. Linus Grabenhenrich, Dr. Martina Fischer, Dr. Anatol-Fiete Näher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5606E3-DF75-4D23-8940-7E0B080D04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0" y="341996"/>
            <a:ext cx="1542415" cy="6165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3AEA03-DD2A-4EF0-966B-C15F82836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6" y="178753"/>
            <a:ext cx="1135698" cy="11356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0DB077-03E5-4614-BA71-6D8646B1A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203" y="140353"/>
            <a:ext cx="1942542" cy="11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33A0C6B9-707C-4ECD-893C-A89EFC3C32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" y="6422173"/>
            <a:ext cx="899242" cy="380782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2BE093F-882E-4828-8537-19F8DF2C75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" y="1475186"/>
            <a:ext cx="2865076" cy="2073123"/>
          </a:xfrm>
        </p:spPr>
      </p:pic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6BFAE4D0-3B13-4AD6-9556-C96BFA61C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8" y="4152520"/>
            <a:ext cx="2808129" cy="2073123"/>
          </a:xfrm>
          <a:prstGeom prst="rect">
            <a:avLst/>
          </a:prstGeom>
        </p:spPr>
      </p:pic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232338B9-59CC-4E09-AE90-3A50FA18F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98" y="1472526"/>
            <a:ext cx="2799942" cy="2073123"/>
          </a:xfrm>
          <a:prstGeom prst="rect">
            <a:avLst/>
          </a:prstGeom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A121C3C1-4390-44F7-AF49-A0B55C24E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56" y="4152520"/>
            <a:ext cx="2789484" cy="207312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507454C-A462-478D-8D50-F484D09E65BC}"/>
              </a:ext>
            </a:extLst>
          </p:cNvPr>
          <p:cNvSpPr txBox="1"/>
          <p:nvPr/>
        </p:nvSpPr>
        <p:spPr>
          <a:xfrm>
            <a:off x="155643" y="889533"/>
            <a:ext cx="883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Obere Punkte: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Bettenkapazität (schwarz: Low- &amp; High-Care, grau: High-Care)   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Rote Linie: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Prognose: Anzahl COVID-19-Patient*innen in ICU </a:t>
            </a:r>
            <a:br>
              <a:rPr lang="de-DE" sz="1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Untere Punkte: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Gemeldete Anzahl COVID-19-Patient*innen in ICU                      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Schatten: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95% Vertrauensbereich der Prognose  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4B624E72-E89D-4D41-9038-AE48E08E1E13}"/>
              </a:ext>
            </a:extLst>
          </p:cNvPr>
          <p:cNvSpPr txBox="1">
            <a:spLocks/>
          </p:cNvSpPr>
          <p:nvPr/>
        </p:nvSpPr>
        <p:spPr>
          <a:xfrm>
            <a:off x="256902" y="336996"/>
            <a:ext cx="8092592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Bundesland-Prognosen zur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ICU-Belegung  </a:t>
            </a: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(Stand: 24.12.20)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2138349C-6FDE-4A8A-ACB2-A9212B5BA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47013"/>
              </p:ext>
            </p:extLst>
          </p:nvPr>
        </p:nvGraphicFramePr>
        <p:xfrm>
          <a:off x="457199" y="3557018"/>
          <a:ext cx="5562601" cy="262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1826">
                  <a:extLst>
                    <a:ext uri="{9D8B030D-6E8A-4147-A177-3AD203B41FA5}">
                      <a16:colId xmlns:a16="http://schemas.microsoft.com/office/drawing/2014/main" val="196217281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1148672104"/>
                    </a:ext>
                  </a:extLst>
                </a:gridCol>
              </a:tblGrid>
              <a:tr h="2625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31 %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43 %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26045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B38AB57E-95FA-4BC7-9811-0B9ACE19A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46943"/>
              </p:ext>
            </p:extLst>
          </p:nvPr>
        </p:nvGraphicFramePr>
        <p:xfrm>
          <a:off x="415336" y="6283349"/>
          <a:ext cx="5633039" cy="262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681">
                  <a:extLst>
                    <a:ext uri="{9D8B030D-6E8A-4147-A177-3AD203B41FA5}">
                      <a16:colId xmlns:a16="http://schemas.microsoft.com/office/drawing/2014/main" val="196217281"/>
                    </a:ext>
                  </a:extLst>
                </a:gridCol>
                <a:gridCol w="2468358">
                  <a:extLst>
                    <a:ext uri="{9D8B030D-6E8A-4147-A177-3AD203B41FA5}">
                      <a16:colId xmlns:a16="http://schemas.microsoft.com/office/drawing/2014/main" val="1148672104"/>
                    </a:ext>
                  </a:extLst>
                </a:gridCol>
              </a:tblGrid>
              <a:tr h="2625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36 %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48 %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2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9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3989184-88C3-4E2A-96F8-7E1B602D4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24" y="1396999"/>
            <a:ext cx="7704665" cy="5333999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48034510-03EE-46C9-83FD-C24D69632B42}"/>
              </a:ext>
            </a:extLst>
          </p:cNvPr>
          <p:cNvSpPr txBox="1">
            <a:spLocks/>
          </p:cNvSpPr>
          <p:nvPr/>
        </p:nvSpPr>
        <p:spPr>
          <a:xfrm>
            <a:off x="256902" y="336996"/>
            <a:ext cx="5172591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Calibri"/>
              </a:rPr>
              <a:t>NUTS2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-Prognosen zur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ICU-Belegung  </a:t>
            </a:r>
            <a:b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(Stand: 24.12.20)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8AB5DF0-CB25-404E-95BD-5648C3E5D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93" y="265187"/>
            <a:ext cx="2920001" cy="207312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BB89731-0A1E-427C-8CFF-F96BEA4331DC}"/>
              </a:ext>
            </a:extLst>
          </p:cNvPr>
          <p:cNvSpPr/>
          <p:nvPr/>
        </p:nvSpPr>
        <p:spPr>
          <a:xfrm>
            <a:off x="5534025" y="127003"/>
            <a:ext cx="3124200" cy="2211307"/>
          </a:xfrm>
          <a:prstGeom prst="rect">
            <a:avLst/>
          </a:prstGeom>
          <a:noFill/>
          <a:ln w="28575">
            <a:solidFill>
              <a:srgbClr val="4D8AD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07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DA7D78-5A58-4AD6-A2B3-B798685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EFAC70-1C00-4690-A56F-1062DAE5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74EA78-7DEF-4D49-A18E-CD8ADE65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624E18-80EA-4E93-9684-11D3490EF8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042" y="2055884"/>
            <a:ext cx="7930703" cy="3892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i="1" dirty="0">
                <a:solidFill>
                  <a:srgbClr val="0070C0"/>
                </a:solidFill>
              </a:rPr>
              <a:t>https://services.zki.dlr.de/spock/de/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Regional aufgelöste Zusammenschau des Infektionsgeschehens, der ICU-Kapazitäten und COVID-19 intensivpflichtige Fälle, der vorliegenden Demographie und Vulnerabilität der Bevölkerung in den Einzugsbereichen der Krankenhäuser</a:t>
            </a:r>
            <a:br>
              <a:rPr lang="de-DE" sz="1800" dirty="0"/>
            </a:br>
            <a:endParaRPr lang="de-D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Weitere Funktionalitäten: z.B. Umkreissuche für Kliniken mit Anfahrtsdauer</a:t>
            </a:r>
            <a:br>
              <a:rPr lang="de-DE" sz="1800" dirty="0"/>
            </a:br>
            <a:endParaRPr lang="de-D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Interaktive Daten-Ansicht in Vergangenheit, aktueller Zustand, 10-Tages-Prognose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78762-D7A9-4CCA-BA1C-52E6ED7B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00050"/>
            <a:ext cx="8404579" cy="923330"/>
          </a:xfrm>
        </p:spPr>
        <p:txBody>
          <a:bodyPr/>
          <a:lstStyle/>
          <a:p>
            <a:r>
              <a:rPr lang="de-DE" sz="3200" i="1" dirty="0" err="1"/>
              <a:t>PanDEmis</a:t>
            </a:r>
            <a:r>
              <a:rPr lang="de-DE" sz="3200" i="1" dirty="0"/>
              <a:t>:  </a:t>
            </a:r>
            <a:r>
              <a:rPr lang="de-DE" sz="3200" dirty="0"/>
              <a:t>Interaktive Web-Plattform </a:t>
            </a:r>
            <a:br>
              <a:rPr lang="de-DE" sz="3200" dirty="0"/>
            </a:br>
            <a:r>
              <a:rPr lang="de-DE" sz="2800" b="0" dirty="0"/>
              <a:t>*(DLR und </a:t>
            </a:r>
            <a:r>
              <a:rPr lang="de-DE" sz="2800" b="0" dirty="0" err="1"/>
              <a:t>BiB</a:t>
            </a:r>
            <a:r>
              <a:rPr lang="de-DE" sz="2800" b="0" dirty="0"/>
              <a:t>)</a:t>
            </a:r>
            <a:endParaRPr lang="de-DE" sz="3200" b="0" dirty="0"/>
          </a:p>
        </p:txBody>
      </p:sp>
    </p:spTree>
    <p:extLst>
      <p:ext uri="{BB962C8B-B14F-4D97-AF65-F5344CB8AC3E}">
        <p14:creationId xmlns:p14="http://schemas.microsoft.com/office/powerpoint/2010/main" val="224831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3535AD-7CE4-4639-981D-48F81872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A38926-5848-4F9E-B7A1-6F40F31A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FFEADC-027E-43CA-84B8-C93F439C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309FBD4-4983-43B5-BA63-E8B32066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Ansicht: Neuinfektionen</a:t>
            </a:r>
          </a:p>
        </p:txBody>
      </p:sp>
      <p:pic>
        <p:nvPicPr>
          <p:cNvPr id="7" name="Inhaltsplatzhalter 14">
            <a:extLst>
              <a:ext uri="{FF2B5EF4-FFF2-40B4-BE49-F238E27FC236}">
                <a16:creationId xmlns:a16="http://schemas.microsoft.com/office/drawing/2014/main" id="{43389C5F-BB91-470E-88D8-7BF0EAC8A1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0526" y="1264355"/>
            <a:ext cx="8589592" cy="48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3535AD-7CE4-4639-981D-48F81872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A38926-5848-4F9E-B7A1-6F40F31A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FFEADC-027E-43CA-84B8-C93F439C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309FBD4-4983-43B5-BA63-E8B32066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Ansicht: Neuinfektionen</a:t>
            </a:r>
          </a:p>
        </p:txBody>
      </p:sp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F107712F-6774-4CE7-970C-406FC3E65D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298" y="1185332"/>
            <a:ext cx="8689937" cy="48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3535AD-7CE4-4639-981D-48F81872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A38926-5848-4F9E-B7A1-6F40F31A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FFEADC-027E-43CA-84B8-C93F439C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309FBD4-4983-43B5-BA63-E8B32066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5" y="400050"/>
            <a:ext cx="8518457" cy="677108"/>
          </a:xfrm>
        </p:spPr>
        <p:txBody>
          <a:bodyPr/>
          <a:lstStyle/>
          <a:p>
            <a:r>
              <a:rPr lang="de-DE" dirty="0"/>
              <a:t>Ansicht: Vulnerabilität der Bevölkerung und ICU-Kapazität in einer Region</a:t>
            </a:r>
          </a:p>
        </p:txBody>
      </p:sp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6837B1AB-0BEA-43D9-A55F-C6FCF3EB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3" y="1128889"/>
            <a:ext cx="8807313" cy="49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3535AD-7CE4-4639-981D-48F81872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A38926-5848-4F9E-B7A1-6F40F31A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FFEADC-027E-43CA-84B8-C93F439C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309FBD4-4983-43B5-BA63-E8B32066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Ansicht: ICU-Kapazität (auf Krankenhaus-Standort Ebene)</a:t>
            </a:r>
          </a:p>
        </p:txBody>
      </p:sp>
      <p:pic>
        <p:nvPicPr>
          <p:cNvPr id="7" name="Inhaltsplatzhalter 15">
            <a:extLst>
              <a:ext uri="{FF2B5EF4-FFF2-40B4-BE49-F238E27FC236}">
                <a16:creationId xmlns:a16="http://schemas.microsoft.com/office/drawing/2014/main" id="{E1B44539-2C80-40B8-92BE-10CD3ECED2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1111" y="1207911"/>
            <a:ext cx="885049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E9B612-2B05-4F76-BC85-0D3A5D88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5DFAE3-1B56-493E-9CED-3109286D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A3C532-663C-4F1C-A949-C4D30F33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0C4162-8B36-4C9D-9EDE-DCAB1DF9C8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Aktuell werden die Modelle wöchentlich berechnet und an Akteuren im BMG, RKI, und BMI versendet</a:t>
            </a:r>
          </a:p>
          <a:p>
            <a:r>
              <a:rPr lang="de-DE" dirty="0"/>
              <a:t>Weiterentwicklung der Modelle mit verschiedenen Zukunfts-Szenarien</a:t>
            </a:r>
          </a:p>
          <a:p>
            <a:r>
              <a:rPr lang="de-DE" dirty="0"/>
              <a:t>Enge Zusammenarbeit mit den Nutzergruppen für eine angepasste und detaillierte Weiterentwicklung zur direkten Anwendung: </a:t>
            </a:r>
            <a:br>
              <a:rPr lang="de-DE" dirty="0"/>
            </a:br>
            <a:r>
              <a:rPr lang="de-DE" dirty="0"/>
              <a:t>Intensivmediziner (DIVI) und Notfallmanager (regional, Bundesland, Kleeblatt-Koordinatoren), staatliche Gesundheitsakteure etc.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EA308E-061D-4B52-9819-8F230A87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 und Zukunft</a:t>
            </a:r>
          </a:p>
        </p:txBody>
      </p:sp>
    </p:spTree>
    <p:extLst>
      <p:ext uri="{BB962C8B-B14F-4D97-AF65-F5344CB8AC3E}">
        <p14:creationId xmlns:p14="http://schemas.microsoft.com/office/powerpoint/2010/main" val="44395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6C08A1-EC9A-4228-B114-39F581A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AA6274-6C30-441B-B83B-FC376061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524EE5-9CD5-43E8-B392-75EC4C29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FC991C2-CA6A-45E2-BA66-9673C0CFF9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724628"/>
            <a:ext cx="8092593" cy="47333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dirty="0"/>
              <a:t>Prognosemodellierung (IMBI Freiburg): </a:t>
            </a:r>
            <a:br>
              <a:rPr lang="de-DE" dirty="0"/>
            </a:br>
            <a:r>
              <a:rPr lang="de-DE" dirty="0"/>
              <a:t>10-Tage-Vorhersagen auf Bundesland und NUTS2-Ebene zur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de-DE" sz="1800" dirty="0"/>
              <a:t>Entwicklung der COVID-19 Neuinfektionen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de-DE" sz="1800" dirty="0"/>
              <a:t>Erwarteten Anzahl von intensivpflichtigen COVID-19-Patient*innen</a:t>
            </a:r>
          </a:p>
          <a:p>
            <a:pPr marL="400050" lvl="1" indent="0">
              <a:buNone/>
            </a:pPr>
            <a:br>
              <a:rPr lang="de-DE" dirty="0"/>
            </a:br>
            <a:endParaRPr lang="de-DE" dirty="0"/>
          </a:p>
          <a:p>
            <a:pPr marL="457200" indent="-457200">
              <a:buFont typeface="+mj-lt"/>
              <a:buAutoNum type="arabicParenR"/>
            </a:pPr>
            <a:r>
              <a:rPr lang="de-DE" dirty="0"/>
              <a:t>Interaktive Web-Plattform: Prototyp </a:t>
            </a:r>
            <a:r>
              <a:rPr lang="de-DE" i="1" dirty="0" err="1"/>
              <a:t>PanDEmis</a:t>
            </a:r>
            <a:r>
              <a:rPr lang="de-DE" dirty="0"/>
              <a:t> (DLR und </a:t>
            </a:r>
            <a:r>
              <a:rPr lang="de-DE" dirty="0" err="1"/>
              <a:t>BiB</a:t>
            </a:r>
            <a:r>
              <a:rPr lang="de-DE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Regional aufgelöste Zusammenschau des Infektionsgeschehens, </a:t>
            </a:r>
            <a:br>
              <a:rPr lang="de-DE" sz="1800" dirty="0"/>
            </a:br>
            <a:r>
              <a:rPr lang="de-DE" sz="1800" dirty="0"/>
              <a:t>der ICU-Kapazitäten und COVID-19 intensivpflichtige Fälle, der vorliegenden Demographie und Vulnerabilität der Bevölkerung in den Einzugsbereichen der Krankenhäuser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Interaktive Ansicht in Vergangenheit, aktueller Zustand, 10-Tages-Prognose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364CD02-8EFE-448C-A231-538743DA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Projekt </a:t>
            </a:r>
            <a:r>
              <a:rPr lang="de-DE" dirty="0" err="1"/>
              <a:t>SPoCK</a:t>
            </a:r>
            <a:r>
              <a:rPr lang="de-DE" dirty="0"/>
              <a:t>: „</a:t>
            </a:r>
            <a:r>
              <a:rPr lang="de-DE" i="1" dirty="0"/>
              <a:t>Steuerungs-Prognose von intensivmedizinischen COVID-19-Kapazitäten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2059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13162" y="1901768"/>
            <a:ext cx="4158838" cy="3431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900" dirty="0"/>
              <a:t>Für die </a:t>
            </a:r>
            <a:r>
              <a:rPr lang="de-DE" sz="1900" dirty="0">
                <a:solidFill>
                  <a:srgbClr val="C00000"/>
                </a:solidFill>
              </a:rPr>
              <a:t>Prognose der COVID-19 ICU Belegung </a:t>
            </a:r>
            <a:r>
              <a:rPr lang="de-DE" sz="1700" dirty="0">
                <a:solidFill>
                  <a:srgbClr val="C00000"/>
                </a:solidFill>
              </a:rPr>
              <a:t>(rote Linie) </a:t>
            </a:r>
            <a:r>
              <a:rPr lang="de-DE" sz="1900" dirty="0"/>
              <a:t>berücksichtigt das Modell folgende Entwicklungen zusammen:</a:t>
            </a:r>
          </a:p>
          <a:p>
            <a:r>
              <a:rPr lang="de-DE" sz="1900" b="1" dirty="0"/>
              <a:t>Komponente 1</a:t>
            </a:r>
            <a:r>
              <a:rPr lang="de-DE" sz="1900" dirty="0"/>
              <a:t>: die </a:t>
            </a:r>
            <a:r>
              <a:rPr lang="de-DE" sz="1900" i="1" dirty="0"/>
              <a:t>geschätzte reale </a:t>
            </a:r>
            <a:r>
              <a:rPr lang="de-DE" sz="1900" dirty="0"/>
              <a:t>Entwicklung und Prognose der Infektionszahlen</a:t>
            </a:r>
            <a:r>
              <a:rPr lang="de-DE" sz="1900" dirty="0">
                <a:solidFill>
                  <a:srgbClr val="00B050"/>
                </a:solidFill>
              </a:rPr>
              <a:t> </a:t>
            </a:r>
            <a:r>
              <a:rPr lang="de-DE" sz="1700" dirty="0">
                <a:solidFill>
                  <a:srgbClr val="00B050"/>
                </a:solidFill>
              </a:rPr>
              <a:t>(grüne Linie)</a:t>
            </a:r>
            <a:endParaRPr lang="de-DE" sz="1900" dirty="0"/>
          </a:p>
          <a:p>
            <a:r>
              <a:rPr lang="de-DE" sz="1900" b="1" dirty="0"/>
              <a:t>Komponente 2</a:t>
            </a:r>
            <a:r>
              <a:rPr lang="de-DE" sz="1900" dirty="0"/>
              <a:t>: die bisherige Entwicklung der Anzahl intensivpflichtiger COVID-19-Patient*innen </a:t>
            </a:r>
            <a:r>
              <a:rPr lang="de-D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(schwarze Punkte)</a:t>
            </a:r>
          </a:p>
          <a:p>
            <a:pPr marL="0" indent="0">
              <a:buNone/>
            </a:pPr>
            <a:br>
              <a:rPr lang="de-DE" sz="1900" dirty="0"/>
            </a:br>
            <a:r>
              <a:rPr lang="de-DE" sz="1900" dirty="0"/>
              <a:t>Der dunkle Trichter (um die rote Linie) zeigt den 95% Vertrauensbereich der Prognose. 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400050"/>
            <a:ext cx="8216538" cy="338554"/>
          </a:xfrm>
        </p:spPr>
        <p:txBody>
          <a:bodyPr/>
          <a:lstStyle/>
          <a:p>
            <a:r>
              <a:rPr lang="de-DE" dirty="0"/>
              <a:t>Prognosemodellierung: Infektionsverlauf und COVID-19 ICU-Belegung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61EF1B-ECFA-486F-8F64-0A4D5623C9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/>
          <a:stretch/>
        </p:blipFill>
        <p:spPr bwMode="auto">
          <a:xfrm>
            <a:off x="4451523" y="2019312"/>
            <a:ext cx="4447823" cy="3821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F29583-AE62-4BE5-9468-2C80131EF3C4}"/>
              </a:ext>
            </a:extLst>
          </p:cNvPr>
          <p:cNvSpPr txBox="1"/>
          <p:nvPr/>
        </p:nvSpPr>
        <p:spPr>
          <a:xfrm>
            <a:off x="365245" y="921141"/>
            <a:ext cx="842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Der Infektionsverlauf bestimmt maßgeblich die Fallzahlen intensivpflichtiger COVID-19 Patient*innen.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BEC633-844E-49FE-B7B4-45EC297F53CF}"/>
              </a:ext>
            </a:extLst>
          </p:cNvPr>
          <p:cNvSpPr txBox="1"/>
          <p:nvPr/>
        </p:nvSpPr>
        <p:spPr>
          <a:xfrm>
            <a:off x="292685" y="5613693"/>
            <a:ext cx="463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Datenquellen</a:t>
            </a:r>
            <a:r>
              <a:rPr lang="de-DE" dirty="0"/>
              <a:t>: COVID-19-Fälle gemäß IfSG (RKI) und ICU-Daten (DIVI-Intensivregister)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7B013F-7139-4C01-8386-2623414B9303}"/>
              </a:ext>
            </a:extLst>
          </p:cNvPr>
          <p:cNvSpPr txBox="1"/>
          <p:nvPr/>
        </p:nvSpPr>
        <p:spPr>
          <a:xfrm>
            <a:off x="4818331" y="1797610"/>
            <a:ext cx="386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Illustration der Modellierungs-Komponenten</a:t>
            </a:r>
          </a:p>
        </p:txBody>
      </p:sp>
    </p:spTree>
    <p:extLst>
      <p:ext uri="{BB962C8B-B14F-4D97-AF65-F5344CB8AC3E}">
        <p14:creationId xmlns:p14="http://schemas.microsoft.com/office/powerpoint/2010/main" val="10362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2186083"/>
            <a:ext cx="4114800" cy="3660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berücksichtigt werden u.a.:</a:t>
            </a:r>
          </a:p>
          <a:p>
            <a:pPr lvl="1"/>
            <a:r>
              <a:rPr lang="de-DE" sz="1800" dirty="0"/>
              <a:t>Nicht-inzidenzbedingte Schwankungen der Meldefälle im Wochenverlauf</a:t>
            </a:r>
          </a:p>
          <a:p>
            <a:pPr lvl="1"/>
            <a:r>
              <a:rPr lang="de-DE" sz="1800" dirty="0"/>
              <a:t>Zeitl. Verzögerung von Meldungen aufgrund von Übermittlungsdauer und Qualitätsprüfung</a:t>
            </a:r>
          </a:p>
          <a:p>
            <a:pPr lvl="1"/>
            <a:r>
              <a:rPr lang="de-DE" sz="1800" dirty="0"/>
              <a:t>Regionale Unterschiede der Dunkelziffer realer Neuinfektionen</a:t>
            </a:r>
          </a:p>
          <a:p>
            <a:pPr lvl="1"/>
            <a:r>
              <a:rPr lang="de-DE" sz="1800" dirty="0"/>
              <a:t>Langzeiteffekte auf Inzidenz z.B. Wirkung bevölkerungsweiter Maßnahmen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Prognosemodell – Komponente I</a:t>
            </a:r>
            <a:br>
              <a:rPr lang="de-DE" dirty="0"/>
            </a:br>
            <a:r>
              <a:rPr lang="de-DE" i="1" dirty="0"/>
              <a:t>Modellierung und Prognose der Neuinfektionen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7DFFF3-3272-4DA6-9BCA-7DFE20BBB4C3}"/>
              </a:ext>
            </a:extLst>
          </p:cNvPr>
          <p:cNvSpPr txBox="1"/>
          <p:nvPr/>
        </p:nvSpPr>
        <p:spPr>
          <a:xfrm>
            <a:off x="358815" y="1351450"/>
            <a:ext cx="858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dirty="0"/>
              <a:t>Schätzung und Prognose des </a:t>
            </a:r>
            <a:r>
              <a:rPr lang="de-DE" i="1" dirty="0"/>
              <a:t>wahrscheinlichen Infektionsverlaufs  </a:t>
            </a:r>
            <a:br>
              <a:rPr lang="de-DE" i="1" dirty="0"/>
            </a:br>
            <a:r>
              <a:rPr lang="de-DE" i="1" dirty="0"/>
              <a:t>(SEIR Modelle: rote Linie/Punkte)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407E31-527D-48D7-9D84-297167434EF1}"/>
              </a:ext>
            </a:extLst>
          </p:cNvPr>
          <p:cNvSpPr txBox="1"/>
          <p:nvPr/>
        </p:nvSpPr>
        <p:spPr>
          <a:xfrm>
            <a:off x="363169" y="5892319"/>
            <a:ext cx="678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Datenquelle</a:t>
            </a:r>
            <a:r>
              <a:rPr lang="de-DE" dirty="0"/>
              <a:t>: gemäß IfSG übermittelte COVID-19-Fälle (RKI)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8492EB-3491-46D6-89F4-13B3074CEF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041" y="1997781"/>
            <a:ext cx="4650376" cy="3876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6">
            <a:extLst>
              <a:ext uri="{FF2B5EF4-FFF2-40B4-BE49-F238E27FC236}">
                <a16:creationId xmlns:a16="http://schemas.microsoft.com/office/drawing/2014/main" id="{147E0FB5-03CF-4862-89EF-297BFAEBE520}"/>
              </a:ext>
            </a:extLst>
          </p:cNvPr>
          <p:cNvSpPr txBox="1"/>
          <p:nvPr/>
        </p:nvSpPr>
        <p:spPr>
          <a:xfrm>
            <a:off x="5186577" y="5506550"/>
            <a:ext cx="376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i="1" dirty="0"/>
              <a:t>Beispiel-Illustration zur Prognose Neuinfektionen</a:t>
            </a:r>
          </a:p>
        </p:txBody>
      </p:sp>
    </p:spTree>
    <p:extLst>
      <p:ext uri="{BB962C8B-B14F-4D97-AF65-F5344CB8AC3E}">
        <p14:creationId xmlns:p14="http://schemas.microsoft.com/office/powerpoint/2010/main" val="288234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A732F7E-B3A5-490B-BBB0-3EFAC28EB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59" y="3307644"/>
            <a:ext cx="7056140" cy="331506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0937BE-2307-4B8E-94DF-37DD3CD1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B0B41F-0B35-45C3-B70F-CCBDDFBD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1108BC-3D72-4B4C-AEDC-C9E7ABE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87AA267-F195-4C22-B2A5-39AADD7F4C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" y="870491"/>
            <a:ext cx="8779954" cy="2727785"/>
          </a:xfrm>
        </p:spPr>
        <p:txBody>
          <a:bodyPr>
            <a:normAutofit fontScale="85000" lnSpcReduction="20000"/>
          </a:bodyPr>
          <a:lstStyle/>
          <a:p>
            <a:pPr marL="400050" lvl="1" indent="0">
              <a:lnSpc>
                <a:spcPct val="120000"/>
              </a:lnSpc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Prognose der COVID-19 ICU Belegung basierend auf Entwicklung Neuinfektionen (Komponente 1) und bisheriger Entwicklung intensivpflichtiger COVID-19-Fallzahlen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Berücksichtigt in Komponente 2 werden u.a.:</a:t>
            </a:r>
          </a:p>
          <a:p>
            <a:pPr lvl="1" indent="-342900"/>
            <a:r>
              <a:rPr lang="de-DE" dirty="0"/>
              <a:t>Altersverteilung der Neuinfektionen gemäß Meldungen der Gesundheitsämter</a:t>
            </a:r>
          </a:p>
          <a:p>
            <a:pPr lvl="1" indent="-342900"/>
            <a:r>
              <a:rPr lang="de-DE" dirty="0"/>
              <a:t>Durchschnittliche Dauer von 5-7 Tagen zwischen Infektion und Intensivbehandlung</a:t>
            </a:r>
          </a:p>
          <a:p>
            <a:pPr lvl="1" indent="-342900"/>
            <a:r>
              <a:rPr lang="de-DE" dirty="0"/>
              <a:t>Durchschnittliche Liegedauer in der Intensivmedizin von 10 Tagen</a:t>
            </a:r>
          </a:p>
          <a:p>
            <a:pPr lvl="1" indent="-342900"/>
            <a:r>
              <a:rPr lang="de-DE" dirty="0"/>
              <a:t>Zeitabhängige Reproduktionsrate</a:t>
            </a:r>
          </a:p>
          <a:p>
            <a:pPr lvl="1" indent="-342900"/>
            <a:r>
              <a:rPr lang="de-DE" dirty="0"/>
              <a:t>Neuaufnahmen, Entlassungen, und Versterben auf den Intensivstationen </a:t>
            </a:r>
          </a:p>
          <a:p>
            <a:pPr lvl="1" indent="-342900"/>
            <a:r>
              <a:rPr lang="de-DE" sz="1800" i="1" dirty="0"/>
              <a:t>und weitere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6A091135-788E-4BF2-99DE-10D6A96E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" y="235287"/>
            <a:ext cx="8092592" cy="338554"/>
          </a:xfrm>
        </p:spPr>
        <p:txBody>
          <a:bodyPr/>
          <a:lstStyle/>
          <a:p>
            <a:r>
              <a:rPr lang="de-DE" dirty="0"/>
              <a:t>Prognosemodell – Komponente II:  </a:t>
            </a:r>
            <a:r>
              <a:rPr lang="de-DE" i="1" dirty="0"/>
              <a:t>COVID-19 ICU-Belegung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2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90312" y="861254"/>
            <a:ext cx="5606477" cy="2987387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endParaRPr lang="de-DE" dirty="0"/>
          </a:p>
          <a:p>
            <a:pPr lvl="1" indent="-342900"/>
            <a:r>
              <a:rPr lang="de-DE" dirty="0"/>
              <a:t>Auswahl der Einflussfaktoren und Modelle anhand bester Prädiktionsstärke </a:t>
            </a:r>
            <a:r>
              <a:rPr lang="de-DE" sz="1700" i="1" dirty="0"/>
              <a:t>(siehe Graphik rechts)</a:t>
            </a:r>
          </a:p>
          <a:p>
            <a:pPr lvl="1" indent="-342900"/>
            <a:r>
              <a:rPr lang="de-DE" dirty="0"/>
              <a:t>Für robuste Ergebnisse werden vier unterschiedliche Modelle berechnet und zusammengeführt. </a:t>
            </a:r>
          </a:p>
          <a:p>
            <a:pPr lvl="1" indent="-342900"/>
            <a:r>
              <a:rPr lang="de-DE" dirty="0"/>
              <a:t>Kontinuierliche Nachschärfung der Modelle mit verändernder Pandemie-Dynamik</a:t>
            </a:r>
          </a:p>
          <a:p>
            <a:pPr lvl="1" indent="-342900"/>
            <a:r>
              <a:rPr lang="de-DE" dirty="0"/>
              <a:t>Rückwirkende Überprüfung der Prognosen und tatsächlich eingetretener Fallzahlen </a:t>
            </a:r>
            <a:br>
              <a:rPr lang="de-DE" dirty="0"/>
            </a:br>
            <a:r>
              <a:rPr lang="de-DE" sz="1700" i="1" dirty="0"/>
              <a:t>(siehe untere Graphik)</a:t>
            </a:r>
          </a:p>
          <a:p>
            <a:pPr lvl="1" indent="-342900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Qualitätssicherung der Prognosen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77995B9-705A-4455-8BE3-1991A86708CF}"/>
              </a:ext>
            </a:extLst>
          </p:cNvPr>
          <p:cNvGrpSpPr/>
          <p:nvPr/>
        </p:nvGrpSpPr>
        <p:grpSpPr>
          <a:xfrm>
            <a:off x="594207" y="3644734"/>
            <a:ext cx="8086951" cy="2952580"/>
            <a:chOff x="47133" y="1555423"/>
            <a:chExt cx="12037211" cy="511875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FC341D4-DE8E-4EEF-B169-2EC56D3D98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22" b="2116"/>
            <a:stretch/>
          </p:blipFill>
          <p:spPr>
            <a:xfrm>
              <a:off x="150780" y="1908929"/>
              <a:ext cx="11933564" cy="4114800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18A01D8-6A7E-48BC-A2B5-28701137F9F0}"/>
                </a:ext>
              </a:extLst>
            </p:cNvPr>
            <p:cNvSpPr/>
            <p:nvPr/>
          </p:nvSpPr>
          <p:spPr>
            <a:xfrm>
              <a:off x="47133" y="1555423"/>
              <a:ext cx="113073" cy="5118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7EF3279-9ADF-4C8A-8485-094CF852FF4C}"/>
              </a:ext>
            </a:extLst>
          </p:cNvPr>
          <p:cNvGrpSpPr/>
          <p:nvPr/>
        </p:nvGrpSpPr>
        <p:grpSpPr>
          <a:xfrm>
            <a:off x="5696789" y="931024"/>
            <a:ext cx="2984369" cy="2785559"/>
            <a:chOff x="3655098" y="29292"/>
            <a:chExt cx="4894693" cy="4262085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8F9864-6417-45A4-80F5-AD1C433E0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63" t="17481" r="44590" b="66135"/>
            <a:stretch/>
          </p:blipFill>
          <p:spPr>
            <a:xfrm>
              <a:off x="6053131" y="29292"/>
              <a:ext cx="2496049" cy="817035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8693E09-E3D7-4B07-A341-01977398A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15429" r="61207"/>
            <a:stretch/>
          </p:blipFill>
          <p:spPr>
            <a:xfrm>
              <a:off x="3655098" y="805892"/>
              <a:ext cx="4894693" cy="3485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9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976DFA-2656-41C0-9DA2-23267213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22.12.20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C895CE-C470-412E-97FB-70F9E156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SPoCK Prognosemodellierung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4461FB-1ED0-4371-9002-21084DF6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CE77B06-D499-4FB7-A314-DF95E17F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0050"/>
            <a:ext cx="8092592" cy="338554"/>
          </a:xfrm>
        </p:spPr>
        <p:txBody>
          <a:bodyPr/>
          <a:lstStyle/>
          <a:p>
            <a:r>
              <a:rPr lang="de-DE" dirty="0"/>
              <a:t>Bundesland-Prognosen zur </a:t>
            </a:r>
            <a:r>
              <a:rPr lang="de-DE" i="1" dirty="0"/>
              <a:t>COVID-19 ICU-Belegung</a:t>
            </a:r>
            <a:endParaRPr lang="de-DE" dirty="0"/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C8177C0A-87E2-4172-9DEF-637AE90FF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41" y="2259440"/>
            <a:ext cx="5443560" cy="2869751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A258B35-B1E8-4276-B57E-73AFD5760D9E}"/>
              </a:ext>
            </a:extLst>
          </p:cNvPr>
          <p:cNvCxnSpPr>
            <a:cxnSpLocks/>
          </p:cNvCxnSpPr>
          <p:nvPr/>
        </p:nvCxnSpPr>
        <p:spPr>
          <a:xfrm flipV="1">
            <a:off x="2761041" y="4620610"/>
            <a:ext cx="918103" cy="55561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D59C8EC-6AFD-401D-99F7-120B8ADBD827}"/>
              </a:ext>
            </a:extLst>
          </p:cNvPr>
          <p:cNvCxnSpPr>
            <a:cxnSpLocks/>
          </p:cNvCxnSpPr>
          <p:nvPr/>
        </p:nvCxnSpPr>
        <p:spPr>
          <a:xfrm>
            <a:off x="2194572" y="3019425"/>
            <a:ext cx="1348728" cy="5524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9148079-76C0-4927-B6EA-B5C6E4DD146F}"/>
              </a:ext>
            </a:extLst>
          </p:cNvPr>
          <p:cNvCxnSpPr>
            <a:cxnSpLocks/>
          </p:cNvCxnSpPr>
          <p:nvPr/>
        </p:nvCxnSpPr>
        <p:spPr>
          <a:xfrm>
            <a:off x="2863692" y="2092391"/>
            <a:ext cx="815451" cy="10851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3281B4F-E9B5-46C0-BAF4-8F9BEBB1B011}"/>
              </a:ext>
            </a:extLst>
          </p:cNvPr>
          <p:cNvSpPr txBox="1"/>
          <p:nvPr/>
        </p:nvSpPr>
        <p:spPr>
          <a:xfrm>
            <a:off x="517052" y="2343650"/>
            <a:ext cx="190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Kapazität aus COVID-19-Belegung und freien ICU-Betten (nur freie High-Care Kapazität)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BF23F52-D4F5-47A9-9C97-9CD184AB938C}"/>
              </a:ext>
            </a:extLst>
          </p:cNvPr>
          <p:cNvSpPr txBox="1"/>
          <p:nvPr/>
        </p:nvSpPr>
        <p:spPr>
          <a:xfrm>
            <a:off x="657772" y="4845069"/>
            <a:ext cx="232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Belegte ICU Betten mit COVID-19 Patient*innen im jeweiligen Bundesland</a:t>
            </a:r>
            <a:endParaRPr lang="en-GB" sz="12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BEF3163-C498-4090-AE84-663A9FE6227F}"/>
              </a:ext>
            </a:extLst>
          </p:cNvPr>
          <p:cNvCxnSpPr/>
          <p:nvPr/>
        </p:nvCxnSpPr>
        <p:spPr>
          <a:xfrm>
            <a:off x="3220092" y="5445793"/>
            <a:ext cx="37534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971EC9A-5ADA-4135-A6EF-58C11B1038C8}"/>
              </a:ext>
            </a:extLst>
          </p:cNvPr>
          <p:cNvCxnSpPr/>
          <p:nvPr/>
        </p:nvCxnSpPr>
        <p:spPr>
          <a:xfrm>
            <a:off x="6973509" y="5121757"/>
            <a:ext cx="118813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6D448FB-3ABF-4F2F-AABD-B0A935EC152C}"/>
              </a:ext>
            </a:extLst>
          </p:cNvPr>
          <p:cNvSpPr txBox="1"/>
          <p:nvPr/>
        </p:nvSpPr>
        <p:spPr>
          <a:xfrm>
            <a:off x="7061571" y="5155973"/>
            <a:ext cx="11430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Prognose der COVID-19 ICU-Belegung</a:t>
            </a:r>
            <a:endParaRPr lang="en-GB" sz="135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ECBE8A2-5E20-4A6D-9DC2-4A7BE6743B1F}"/>
              </a:ext>
            </a:extLst>
          </p:cNvPr>
          <p:cNvSpPr txBox="1"/>
          <p:nvPr/>
        </p:nvSpPr>
        <p:spPr>
          <a:xfrm>
            <a:off x="3447165" y="5492830"/>
            <a:ext cx="34192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Beobachtungen aus dem DIVI-Intensivregister</a:t>
            </a:r>
            <a:endParaRPr lang="en-GB" sz="135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D12AE6F-B05C-4902-B1D5-F343089245EA}"/>
              </a:ext>
            </a:extLst>
          </p:cNvPr>
          <p:cNvSpPr txBox="1"/>
          <p:nvPr/>
        </p:nvSpPr>
        <p:spPr>
          <a:xfrm>
            <a:off x="322959" y="915016"/>
            <a:ext cx="834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 </a:t>
            </a:r>
            <a:r>
              <a:rPr lang="de-DE" b="1" dirty="0"/>
              <a:t>Erklärungen zu den Prognose-Zeitreihen pro Bundesland</a:t>
            </a:r>
            <a:r>
              <a:rPr lang="de-DE" dirty="0"/>
              <a:t> (</a:t>
            </a:r>
            <a:r>
              <a:rPr lang="de-DE" b="1" dirty="0"/>
              <a:t>Bsp. Berlin</a:t>
            </a:r>
            <a:r>
              <a:rPr lang="de-DE" sz="1350" b="1" dirty="0"/>
              <a:t>)</a:t>
            </a:r>
            <a:endParaRPr lang="en-GB" sz="1350" b="1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E191B71-52E8-4238-A228-73ECAC371D30}"/>
              </a:ext>
            </a:extLst>
          </p:cNvPr>
          <p:cNvCxnSpPr>
            <a:cxnSpLocks/>
          </p:cNvCxnSpPr>
          <p:nvPr/>
        </p:nvCxnSpPr>
        <p:spPr>
          <a:xfrm flipH="1">
            <a:off x="6635985" y="3179055"/>
            <a:ext cx="16424" cy="975002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F6D2B9B-3339-416A-BBC3-AB2B739E0C4C}"/>
              </a:ext>
            </a:extLst>
          </p:cNvPr>
          <p:cNvCxnSpPr>
            <a:cxnSpLocks/>
          </p:cNvCxnSpPr>
          <p:nvPr/>
        </p:nvCxnSpPr>
        <p:spPr>
          <a:xfrm>
            <a:off x="6465167" y="2990850"/>
            <a:ext cx="0" cy="123825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7D00DBF-F57C-467F-B868-DF8D0DC0737D}"/>
              </a:ext>
            </a:extLst>
          </p:cNvPr>
          <p:cNvCxnSpPr>
            <a:cxnSpLocks/>
          </p:cNvCxnSpPr>
          <p:nvPr/>
        </p:nvCxnSpPr>
        <p:spPr>
          <a:xfrm>
            <a:off x="5437446" y="2259440"/>
            <a:ext cx="989462" cy="125701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A1361C2-504D-4FC3-A303-77F2B7DA53A6}"/>
              </a:ext>
            </a:extLst>
          </p:cNvPr>
          <p:cNvCxnSpPr>
            <a:cxnSpLocks/>
          </p:cNvCxnSpPr>
          <p:nvPr/>
        </p:nvCxnSpPr>
        <p:spPr>
          <a:xfrm flipH="1">
            <a:off x="6720939" y="2379575"/>
            <a:ext cx="271864" cy="92106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4B5D1873-9F25-4261-A991-BC42A79FB801}"/>
              </a:ext>
            </a:extLst>
          </p:cNvPr>
          <p:cNvSpPr txBox="1"/>
          <p:nvPr/>
        </p:nvSpPr>
        <p:spPr>
          <a:xfrm>
            <a:off x="4300214" y="1402138"/>
            <a:ext cx="1763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</a:rPr>
              <a:t>Freie</a:t>
            </a:r>
            <a:r>
              <a:rPr lang="de-DE" sz="1200" dirty="0">
                <a:solidFill>
                  <a:srgbClr val="00B050"/>
                </a:solidFill>
              </a:rPr>
              <a:t> ICU Betten </a:t>
            </a:r>
            <a:br>
              <a:rPr lang="de-DE" sz="1200" dirty="0"/>
            </a:br>
            <a:r>
              <a:rPr lang="de-DE" sz="1200" dirty="0"/>
              <a:t>(Low-u. High-Care) zur Behandlung von COVID- </a:t>
            </a:r>
            <a:r>
              <a:rPr lang="de-DE" sz="1200" u="sng" dirty="0"/>
              <a:t>und</a:t>
            </a:r>
            <a:r>
              <a:rPr lang="de-DE" sz="1200" dirty="0"/>
              <a:t> Nicht-COVID-Patient*innen</a:t>
            </a:r>
            <a:endParaRPr lang="en-GB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321F2D-09C1-4CFA-B5DB-2FBD57A94CA8}"/>
              </a:ext>
            </a:extLst>
          </p:cNvPr>
          <p:cNvSpPr txBox="1"/>
          <p:nvPr/>
        </p:nvSpPr>
        <p:spPr>
          <a:xfrm>
            <a:off x="512791" y="1399024"/>
            <a:ext cx="316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Kapazität aus COVID-19-Belegung und insgesamt freien ICU-Betten (nach Low- und High-Care Definition des DIVI-Intensivregisters)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A18C322-6185-435C-A0A3-8C432803CAD9}"/>
              </a:ext>
            </a:extLst>
          </p:cNvPr>
          <p:cNvSpPr txBox="1"/>
          <p:nvPr/>
        </p:nvSpPr>
        <p:spPr>
          <a:xfrm>
            <a:off x="5976992" y="1399516"/>
            <a:ext cx="1557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</a:rPr>
              <a:t>Freie</a:t>
            </a:r>
            <a:r>
              <a:rPr lang="de-DE" sz="1200" dirty="0">
                <a:solidFill>
                  <a:srgbClr val="00B050"/>
                </a:solidFill>
              </a:rPr>
              <a:t> ICU Betten </a:t>
            </a:r>
            <a:br>
              <a:rPr lang="de-DE" sz="1200" dirty="0"/>
            </a:br>
            <a:r>
              <a:rPr lang="de-DE" sz="1200" dirty="0"/>
              <a:t>(nur </a:t>
            </a:r>
            <a:r>
              <a:rPr lang="de-DE" sz="1200" dirty="0">
                <a:solidFill>
                  <a:srgbClr val="00B050"/>
                </a:solidFill>
              </a:rPr>
              <a:t>High-Care</a:t>
            </a:r>
            <a:r>
              <a:rPr lang="de-DE" sz="1200" dirty="0"/>
              <a:t>) zur Behandlung von COVID- </a:t>
            </a:r>
            <a:r>
              <a:rPr lang="de-DE" sz="1200" u="sng" dirty="0"/>
              <a:t>und</a:t>
            </a:r>
            <a:r>
              <a:rPr lang="de-DE" sz="1200" dirty="0"/>
              <a:t> Nicht-COVID-Patient*innen </a:t>
            </a:r>
            <a:endParaRPr lang="en-GB" sz="12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FB92272-2083-474F-A9AE-296189C11483}"/>
              </a:ext>
            </a:extLst>
          </p:cNvPr>
          <p:cNvCxnSpPr>
            <a:cxnSpLocks/>
          </p:cNvCxnSpPr>
          <p:nvPr/>
        </p:nvCxnSpPr>
        <p:spPr>
          <a:xfrm>
            <a:off x="6799554" y="3571875"/>
            <a:ext cx="0" cy="57777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71479B7B-8AB2-4398-8D50-6DED8D8EB9C5}"/>
              </a:ext>
            </a:extLst>
          </p:cNvPr>
          <p:cNvCxnSpPr>
            <a:cxnSpLocks/>
          </p:cNvCxnSpPr>
          <p:nvPr/>
        </p:nvCxnSpPr>
        <p:spPr>
          <a:xfrm flipH="1">
            <a:off x="6827910" y="2318252"/>
            <a:ext cx="918821" cy="153471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759D3691-0D90-4D50-9FFE-29BA29637DE0}"/>
              </a:ext>
            </a:extLst>
          </p:cNvPr>
          <p:cNvSpPr txBox="1"/>
          <p:nvPr/>
        </p:nvSpPr>
        <p:spPr>
          <a:xfrm>
            <a:off x="7622966" y="1671921"/>
            <a:ext cx="146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Freie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 COVID-spezifische ICU Betten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4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2BE093F-882E-4828-8537-19F8DF2C75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" y="1469510"/>
            <a:ext cx="2920001" cy="2073123"/>
          </a:xfrm>
        </p:spPr>
      </p:pic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6BFAE4D0-3B13-4AD6-9556-C96BFA61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9" y="4099219"/>
            <a:ext cx="2847205" cy="2073123"/>
          </a:xfrm>
          <a:prstGeom prst="rect">
            <a:avLst/>
          </a:prstGeom>
        </p:spPr>
      </p:pic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232338B9-59CC-4E09-AE90-3A50FA18F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92" y="1466850"/>
            <a:ext cx="2898284" cy="2073123"/>
          </a:xfrm>
          <a:prstGeom prst="rect">
            <a:avLst/>
          </a:prstGeom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A121C3C1-4390-44F7-AF49-A0B55C24E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49" y="4099219"/>
            <a:ext cx="2779927" cy="2073123"/>
          </a:xfrm>
          <a:prstGeom prst="rect">
            <a:avLst/>
          </a:prstGeom>
        </p:spPr>
      </p:pic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4950E315-C43D-4511-B693-5A92056CE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23" y="1469510"/>
            <a:ext cx="2864635" cy="2073123"/>
          </a:xfrm>
          <a:prstGeom prst="rect">
            <a:avLst/>
          </a:prstGeom>
        </p:spPr>
      </p:pic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03E60D87-4B02-47FC-AC57-00F9D87BB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41" y="4099219"/>
            <a:ext cx="2855717" cy="207312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76EEFC3-542F-4C39-A38D-737682EF74AD}"/>
              </a:ext>
            </a:extLst>
          </p:cNvPr>
          <p:cNvSpPr txBox="1"/>
          <p:nvPr/>
        </p:nvSpPr>
        <p:spPr>
          <a:xfrm>
            <a:off x="155643" y="927633"/>
            <a:ext cx="883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Obere Punkte: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Bettenkapazität (schwarz: Low- &amp; High-Care, grau: High-Care)   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Rote Linie: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Prognose: Anzahl COVID-19-Patient*innen in ICU </a:t>
            </a:r>
            <a:br>
              <a:rPr lang="de-DE" sz="1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Untere Punkte: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Gemeldete Anzahl COVID-19-Patient*innen in ICU                      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Schatten: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95% Vertrauensbereich der Prognose 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C5528FD-16CF-423B-AC1A-A913EDBAD0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" y="6422173"/>
            <a:ext cx="899242" cy="380782"/>
          </a:xfrm>
          <a:prstGeom prst="rect">
            <a:avLst/>
          </a:prstGeom>
        </p:spPr>
      </p:pic>
      <p:sp>
        <p:nvSpPr>
          <p:cNvPr id="13" name="Titel 5">
            <a:extLst>
              <a:ext uri="{FF2B5EF4-FFF2-40B4-BE49-F238E27FC236}">
                <a16:creationId xmlns:a16="http://schemas.microsoft.com/office/drawing/2014/main" id="{4D83D1B5-BE0A-4779-91ED-37E2E0215264}"/>
              </a:ext>
            </a:extLst>
          </p:cNvPr>
          <p:cNvSpPr txBox="1">
            <a:spLocks/>
          </p:cNvSpPr>
          <p:nvPr/>
        </p:nvSpPr>
        <p:spPr>
          <a:xfrm>
            <a:off x="256902" y="336996"/>
            <a:ext cx="8092592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Bundesland-Prognosen zur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ICU-Belegung  </a:t>
            </a: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(Stand: 24.12.20)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BADE01F-303C-4373-B2FF-669331C5A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07927"/>
              </p:ext>
            </p:extLst>
          </p:nvPr>
        </p:nvGraphicFramePr>
        <p:xfrm>
          <a:off x="457198" y="3557018"/>
          <a:ext cx="8439151" cy="262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681">
                  <a:extLst>
                    <a:ext uri="{9D8B030D-6E8A-4147-A177-3AD203B41FA5}">
                      <a16:colId xmlns:a16="http://schemas.microsoft.com/office/drawing/2014/main" val="196217281"/>
                    </a:ext>
                  </a:extLst>
                </a:gridCol>
                <a:gridCol w="2961444">
                  <a:extLst>
                    <a:ext uri="{9D8B030D-6E8A-4147-A177-3AD203B41FA5}">
                      <a16:colId xmlns:a16="http://schemas.microsoft.com/office/drawing/2014/main" val="1148672104"/>
                    </a:ext>
                  </a:extLst>
                </a:gridCol>
                <a:gridCol w="2313026">
                  <a:extLst>
                    <a:ext uri="{9D8B030D-6E8A-4147-A177-3AD203B41FA5}">
                      <a16:colId xmlns:a16="http://schemas.microsoft.com/office/drawing/2014/main" val="1078128464"/>
                    </a:ext>
                  </a:extLst>
                </a:gridCol>
              </a:tblGrid>
              <a:tr h="2625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</a:t>
                      </a:r>
                      <a:r>
                        <a:rPr lang="de-DE" sz="11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   54 %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51 %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44 %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26045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E5EA8093-6003-47A2-8F7B-A3E9101F6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14379"/>
              </p:ext>
            </p:extLst>
          </p:nvPr>
        </p:nvGraphicFramePr>
        <p:xfrm>
          <a:off x="415336" y="6197624"/>
          <a:ext cx="8439151" cy="262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681">
                  <a:extLst>
                    <a:ext uri="{9D8B030D-6E8A-4147-A177-3AD203B41FA5}">
                      <a16:colId xmlns:a16="http://schemas.microsoft.com/office/drawing/2014/main" val="196217281"/>
                    </a:ext>
                  </a:extLst>
                </a:gridCol>
                <a:gridCol w="2961444">
                  <a:extLst>
                    <a:ext uri="{9D8B030D-6E8A-4147-A177-3AD203B41FA5}">
                      <a16:colId xmlns:a16="http://schemas.microsoft.com/office/drawing/2014/main" val="1148672104"/>
                    </a:ext>
                  </a:extLst>
                </a:gridCol>
                <a:gridCol w="2313026">
                  <a:extLst>
                    <a:ext uri="{9D8B030D-6E8A-4147-A177-3AD203B41FA5}">
                      <a16:colId xmlns:a16="http://schemas.microsoft.com/office/drawing/2014/main" val="1078128464"/>
                    </a:ext>
                  </a:extLst>
                </a:gridCol>
              </a:tblGrid>
              <a:tr h="2625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21 %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64 %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29 %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2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31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BE58CFE-ECFA-432D-B109-38ADEA20BE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" y="6422173"/>
            <a:ext cx="899242" cy="380782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2BE093F-882E-4828-8537-19F8DF2C75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6" y="1465661"/>
            <a:ext cx="2816398" cy="2073123"/>
          </a:xfrm>
        </p:spPr>
      </p:pic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6BFAE4D0-3B13-4AD6-9556-C96BFA61C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" y="4200145"/>
            <a:ext cx="2852798" cy="2073123"/>
          </a:xfrm>
          <a:prstGeom prst="rect">
            <a:avLst/>
          </a:prstGeom>
        </p:spPr>
      </p:pic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232338B9-59CC-4E09-AE90-3A50FA18F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10" y="1463001"/>
            <a:ext cx="2816398" cy="2073123"/>
          </a:xfrm>
          <a:prstGeom prst="rect">
            <a:avLst/>
          </a:prstGeom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A121C3C1-4390-44F7-AF49-A0B55C24E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11" y="4200145"/>
            <a:ext cx="2808129" cy="2073123"/>
          </a:xfrm>
          <a:prstGeom prst="rect">
            <a:avLst/>
          </a:prstGeom>
        </p:spPr>
      </p:pic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4950E315-C43D-4511-B693-5A92056CE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30" y="1465661"/>
            <a:ext cx="2816398" cy="2073123"/>
          </a:xfrm>
          <a:prstGeom prst="rect">
            <a:avLst/>
          </a:prstGeom>
        </p:spPr>
      </p:pic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03E60D87-4B02-47FC-AC57-00F9D87BB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0" y="4200145"/>
            <a:ext cx="2808129" cy="207312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B4F11CD-A464-4F65-92EB-5E1EE9B0FF4C}"/>
              </a:ext>
            </a:extLst>
          </p:cNvPr>
          <p:cNvSpPr txBox="1"/>
          <p:nvPr/>
        </p:nvSpPr>
        <p:spPr>
          <a:xfrm>
            <a:off x="155643" y="880008"/>
            <a:ext cx="883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Obere Punkte: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Bettenkapazität (schwarz: Low- &amp; High-Care, grau: High-Care)   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Rote Linie: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Prognose: Anzahl COVID-19-Patient*innen in ICU </a:t>
            </a:r>
            <a:br>
              <a:rPr lang="de-DE" sz="1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Untere Punkte: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Gemeldete Anzahl COVID-19-Patient*innen in ICU                      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Schatten: 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95% Vertrauensbereich der Prognose 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BFD9F90D-0509-4491-AF09-EFB2D510D3C6}"/>
              </a:ext>
            </a:extLst>
          </p:cNvPr>
          <p:cNvSpPr txBox="1">
            <a:spLocks/>
          </p:cNvSpPr>
          <p:nvPr/>
        </p:nvSpPr>
        <p:spPr>
          <a:xfrm>
            <a:off x="256902" y="336996"/>
            <a:ext cx="8092592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Bundesland-Prognosen zur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ICU-Belegung  </a:t>
            </a: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(Stand: 24.12.20)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EC33202E-A2ED-48EA-B251-B569D18D7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47318"/>
              </p:ext>
            </p:extLst>
          </p:nvPr>
        </p:nvGraphicFramePr>
        <p:xfrm>
          <a:off x="415336" y="6283349"/>
          <a:ext cx="8439151" cy="262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681">
                  <a:extLst>
                    <a:ext uri="{9D8B030D-6E8A-4147-A177-3AD203B41FA5}">
                      <a16:colId xmlns:a16="http://schemas.microsoft.com/office/drawing/2014/main" val="196217281"/>
                    </a:ext>
                  </a:extLst>
                </a:gridCol>
                <a:gridCol w="2961444">
                  <a:extLst>
                    <a:ext uri="{9D8B030D-6E8A-4147-A177-3AD203B41FA5}">
                      <a16:colId xmlns:a16="http://schemas.microsoft.com/office/drawing/2014/main" val="1148672104"/>
                    </a:ext>
                  </a:extLst>
                </a:gridCol>
                <a:gridCol w="2313026">
                  <a:extLst>
                    <a:ext uri="{9D8B030D-6E8A-4147-A177-3AD203B41FA5}">
                      <a16:colId xmlns:a16="http://schemas.microsoft.com/office/drawing/2014/main" val="1078128464"/>
                    </a:ext>
                  </a:extLst>
                </a:gridCol>
              </a:tblGrid>
              <a:tr h="2625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48 %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35 %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53 %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26045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6EC5C8D-CC0C-4CC0-9B12-B52F50775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1423"/>
              </p:ext>
            </p:extLst>
          </p:nvPr>
        </p:nvGraphicFramePr>
        <p:xfrm>
          <a:off x="457198" y="3557018"/>
          <a:ext cx="8439151" cy="262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681">
                  <a:extLst>
                    <a:ext uri="{9D8B030D-6E8A-4147-A177-3AD203B41FA5}">
                      <a16:colId xmlns:a16="http://schemas.microsoft.com/office/drawing/2014/main" val="196217281"/>
                    </a:ext>
                  </a:extLst>
                </a:gridCol>
                <a:gridCol w="2961444">
                  <a:extLst>
                    <a:ext uri="{9D8B030D-6E8A-4147-A177-3AD203B41FA5}">
                      <a16:colId xmlns:a16="http://schemas.microsoft.com/office/drawing/2014/main" val="1148672104"/>
                    </a:ext>
                  </a:extLst>
                </a:gridCol>
                <a:gridCol w="2313026">
                  <a:extLst>
                    <a:ext uri="{9D8B030D-6E8A-4147-A177-3AD203B41FA5}">
                      <a16:colId xmlns:a16="http://schemas.microsoft.com/office/drawing/2014/main" val="1078128464"/>
                    </a:ext>
                  </a:extLst>
                </a:gridCol>
              </a:tblGrid>
              <a:tr h="2625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27 %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40 %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Anteil freie COVID-Betten:   44 %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2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Bildschirmpräsentation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ＭＳ 明朝</vt:lpstr>
      <vt:lpstr>Wingdings</vt:lpstr>
      <vt:lpstr>Office-Design</vt:lpstr>
      <vt:lpstr>Office</vt:lpstr>
      <vt:lpstr>Projekt SPoCK:  „Steuerungs-Prognose von intensivmedizinischen COVID-19-Kapazitäten“ </vt:lpstr>
      <vt:lpstr>Projekt SPoCK: „Steuerungs-Prognose von intensivmedizinischen COVID-19-Kapazitäten“</vt:lpstr>
      <vt:lpstr>Prognosemodellierung: Infektionsverlauf und COVID-19 ICU-Belegung</vt:lpstr>
      <vt:lpstr>Prognosemodell – Komponente I Modellierung und Prognose der Neuinfektionen</vt:lpstr>
      <vt:lpstr>Prognosemodell – Komponente II:  COVID-19 ICU-Belegung</vt:lpstr>
      <vt:lpstr>Qualitätssicherung der Prognosen</vt:lpstr>
      <vt:lpstr>Bundesland-Prognosen zur COVID-19 ICU-Belegung</vt:lpstr>
      <vt:lpstr>PowerPoint-Präsentation</vt:lpstr>
      <vt:lpstr>PowerPoint-Präsentation</vt:lpstr>
      <vt:lpstr>PowerPoint-Präsentation</vt:lpstr>
      <vt:lpstr>PowerPoint-Präsentation</vt:lpstr>
      <vt:lpstr>PanDEmis:  Interaktive Web-Plattform  *(DLR und BiB)</vt:lpstr>
      <vt:lpstr>Ansicht: Neuinfektionen</vt:lpstr>
      <vt:lpstr>Ansicht: Neuinfektionen</vt:lpstr>
      <vt:lpstr>Ansicht: Vulnerabilität der Bevölkerung und ICU-Kapazität in einer Region</vt:lpstr>
      <vt:lpstr>Ansicht: ICU-Kapazität (auf Krankenhaus-Standort Ebene)</vt:lpstr>
      <vt:lpstr>Stand und Zukunft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Fischer, Martina</cp:lastModifiedBy>
  <cp:revision>171</cp:revision>
  <dcterms:created xsi:type="dcterms:W3CDTF">2015-11-02T12:29:13Z</dcterms:created>
  <dcterms:modified xsi:type="dcterms:W3CDTF">2020-12-28T20:26:19Z</dcterms:modified>
</cp:coreProperties>
</file>