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12" r:id="rId2"/>
    <p:sldId id="606" r:id="rId3"/>
    <p:sldId id="614" r:id="rId4"/>
    <p:sldId id="615" r:id="rId5"/>
    <p:sldId id="616" r:id="rId6"/>
    <p:sldId id="611" r:id="rId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660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Designformatvorlage 1 - Akz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012ECD-51FC-41F1-AA8D-1B2483CD663E}" styleName="Helle Formatvorlage 2 - Akz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Helle Formatvorlage 1 - Akz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CF1AB2-1976-4502-BF36-3FF5EA218861}" styleName="Mittlere Formatvorlage 4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Helle Formatvorlage 3 - Akz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Dunkle Formatvorlage 2 - Akzent 1/Akz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25E5076-3810-47DD-B79F-674D7AD40C01}" styleName="Dunkle Formatvorlage 1 - Akz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40" autoAdjust="0"/>
    <p:restoredTop sz="93737" autoAdjust="0"/>
  </p:normalViewPr>
  <p:slideViewPr>
    <p:cSldViewPr>
      <p:cViewPr varScale="1">
        <p:scale>
          <a:sx n="66" d="100"/>
          <a:sy n="66" d="100"/>
        </p:scale>
        <p:origin x="1494"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A45EFB-BAFA-48EC-819D-9BECC4E90F40}" type="datetimeFigureOut">
              <a:rPr lang="de-DE" smtClean="0"/>
              <a:t>31.12.2020</a:t>
            </a:fld>
            <a:endParaRPr lang="de-DE" dirty="0"/>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83FEB-770A-496F-973B-C5810568E05C}" type="slidenum">
              <a:rPr lang="de-DE" smtClean="0"/>
              <a:t>‹Nr.›</a:t>
            </a:fld>
            <a:endParaRPr lang="de-DE" dirty="0"/>
          </a:p>
        </p:txBody>
      </p:sp>
    </p:spTree>
    <p:extLst>
      <p:ext uri="{BB962C8B-B14F-4D97-AF65-F5344CB8AC3E}">
        <p14:creationId xmlns:p14="http://schemas.microsoft.com/office/powerpoint/2010/main" val="1160121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72D83FEB-770A-496F-973B-C5810568E05C}" type="slidenum">
              <a:rPr lang="de-DE" smtClean="0"/>
              <a:t>1</a:t>
            </a:fld>
            <a:endParaRPr lang="de-DE" dirty="0"/>
          </a:p>
        </p:txBody>
      </p:sp>
    </p:spTree>
    <p:extLst>
      <p:ext uri="{BB962C8B-B14F-4D97-AF65-F5344CB8AC3E}">
        <p14:creationId xmlns:p14="http://schemas.microsoft.com/office/powerpoint/2010/main" val="4202064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Neue COVID-19-Fälle und Todesfälle stiegen in der vergangenen Woche weiter an, und zwar um 6% bzw. 4%. </a:t>
            </a:r>
          </a:p>
          <a:p>
            <a:endParaRPr lang="de-DE" dirty="0"/>
          </a:p>
          <a:p>
            <a:r>
              <a:rPr lang="de-DE" dirty="0"/>
              <a:t>Region Amerika meldete erneut der größte Anteil neue COVID-19-Fälle über 2,3 Millionen neue Fälle (50% der weltweit Fälle), </a:t>
            </a:r>
          </a:p>
          <a:p>
            <a:endParaRPr lang="de-DE" dirty="0"/>
          </a:p>
          <a:p>
            <a:r>
              <a:rPr lang="de-DE" dirty="0"/>
              <a:t>Region Europa meldete  die meisten neuen Todesfälle (36.286; 46 %). </a:t>
            </a:r>
          </a:p>
          <a:p>
            <a:endParaRPr lang="de-DE" dirty="0"/>
          </a:p>
          <a:p>
            <a:r>
              <a:rPr lang="de-DE" dirty="0"/>
              <a:t>Region Afrika verzeichnete den größten relativen Anstieg an neuen Fällen (27%) und Todesfällen (34%) im Vergleich zur Vorwoche.</a:t>
            </a:r>
          </a:p>
          <a:p>
            <a:endParaRPr lang="de-DE" dirty="0"/>
          </a:p>
          <a:p>
            <a:r>
              <a:rPr lang="de-DE" dirty="0"/>
              <a:t>Steigende Trends wurden auch in der Region Westpazifik beobachtet, während die Regionen Südostasien und Östliches Mittelmeer die einzigen waren, die einen Rückgang sowohl der Fälle als auch der Todesfälle meldeten</a:t>
            </a:r>
          </a:p>
        </p:txBody>
      </p:sp>
      <p:sp>
        <p:nvSpPr>
          <p:cNvPr id="4" name="Foliennummernplatzhalter 3"/>
          <p:cNvSpPr>
            <a:spLocks noGrp="1"/>
          </p:cNvSpPr>
          <p:nvPr>
            <p:ph type="sldNum" sz="quarter" idx="5"/>
          </p:nvPr>
        </p:nvSpPr>
        <p:spPr/>
        <p:txBody>
          <a:bodyPr/>
          <a:lstStyle/>
          <a:p>
            <a:fld id="{72D83FEB-770A-496F-973B-C5810568E05C}" type="slidenum">
              <a:rPr lang="de-DE" smtClean="0"/>
              <a:t>2</a:t>
            </a:fld>
            <a:endParaRPr lang="de-DE" dirty="0"/>
          </a:p>
        </p:txBody>
      </p:sp>
    </p:spTree>
    <p:extLst>
      <p:ext uri="{BB962C8B-B14F-4D97-AF65-F5344CB8AC3E}">
        <p14:creationId xmlns:p14="http://schemas.microsoft.com/office/powerpoint/2010/main" val="1217553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a:t>-In Nordamerika meldete die kanadische Gesundheitsbehörde am 26.12. zwei Fälle in Ontario, beide bei Personen, die nicht außerhalb Kanadas gereist waren. Das Land verlängerte sein Flugverbot für Flüge aus Großbritannien bis zum 6. Januar.</a:t>
            </a:r>
          </a:p>
          <a:p>
            <a:r>
              <a:rPr lang="de-DE" dirty="0"/>
              <a:t>-Mindestens 14 weitere Länder meldeten in den letzten Tagen ähnliche Fälle, laut offiziellen Quellen und Medienberichten, darunter Frankreich, Japan, Dänemark, Südkorea, Finnland, Schweden, Spanien, die Schweiz, die Niederlande, Deutschland, Italien, Libanon, Singapur und Australien.</a:t>
            </a:r>
          </a:p>
          <a:p>
            <a:r>
              <a:rPr lang="de-DE" dirty="0"/>
              <a:t>-Einige Länder meldeten auch die ersten Entdeckungen einer ähnlichen südafrikanischen Variante, darunter Großbritannien und Finnland.</a:t>
            </a:r>
          </a:p>
          <a:p>
            <a:r>
              <a:rPr lang="de-DE" dirty="0"/>
              <a:t>-Eine weitere neue Variante wurde aus Nigeria gemeldet, berichtet CBS News. John </a:t>
            </a:r>
            <a:r>
              <a:rPr lang="de-DE" dirty="0" err="1"/>
              <a:t>Nkengasong</a:t>
            </a:r>
            <a:r>
              <a:rPr lang="de-DE" dirty="0"/>
              <a:t>, PhD, von den </a:t>
            </a:r>
            <a:r>
              <a:rPr lang="de-DE" dirty="0" err="1"/>
              <a:t>Africa</a:t>
            </a:r>
            <a:r>
              <a:rPr lang="de-DE" dirty="0"/>
              <a:t> Centers </a:t>
            </a:r>
            <a:r>
              <a:rPr lang="de-DE" dirty="0" err="1"/>
              <a:t>for</a:t>
            </a:r>
            <a:r>
              <a:rPr lang="de-DE" dirty="0"/>
              <a:t> Disease Control and </a:t>
            </a:r>
            <a:r>
              <a:rPr lang="de-DE" dirty="0" err="1"/>
              <a:t>Prevention</a:t>
            </a:r>
            <a:r>
              <a:rPr lang="de-DE" dirty="0"/>
              <a:t> sagte, dass weitere Untersuchungen von nigerianischen Wissenschaftlern und denen des African Center </a:t>
            </a:r>
            <a:r>
              <a:rPr lang="de-DE" dirty="0" err="1"/>
              <a:t>of</a:t>
            </a:r>
            <a:r>
              <a:rPr lang="de-DE" dirty="0"/>
              <a:t> Excellence </a:t>
            </a:r>
            <a:r>
              <a:rPr lang="de-DE" dirty="0" err="1"/>
              <a:t>for</a:t>
            </a:r>
            <a:r>
              <a:rPr lang="de-DE" dirty="0"/>
              <a:t> </a:t>
            </a:r>
            <a:r>
              <a:rPr lang="de-DE" dirty="0" err="1"/>
              <a:t>Genomics</a:t>
            </a:r>
            <a:r>
              <a:rPr lang="de-DE" dirty="0"/>
              <a:t> </a:t>
            </a:r>
            <a:r>
              <a:rPr lang="de-DE" dirty="0" err="1"/>
              <a:t>of</a:t>
            </a:r>
            <a:r>
              <a:rPr lang="de-DE" dirty="0"/>
              <a:t> </a:t>
            </a:r>
            <a:r>
              <a:rPr lang="de-DE" dirty="0" err="1"/>
              <a:t>Infectious</a:t>
            </a:r>
            <a:r>
              <a:rPr lang="de-DE" dirty="0"/>
              <a:t> </a:t>
            </a:r>
            <a:r>
              <a:rPr lang="de-DE" dirty="0" err="1"/>
              <a:t>Diseases</a:t>
            </a:r>
            <a:r>
              <a:rPr lang="de-DE" dirty="0"/>
              <a:t> im Gange sind. Die Variante wurde in zwei Patientenproben gefunden, die am 3. August und am 9. Oktober im nigerianischen Bundesstaat </a:t>
            </a:r>
            <a:r>
              <a:rPr lang="de-DE" dirty="0" err="1"/>
              <a:t>Osun</a:t>
            </a:r>
            <a:r>
              <a:rPr lang="de-DE" dirty="0"/>
              <a:t> entnommen wurden; Im Gegensatz zu der in Großbritannien beobachteten Variante 'haben wir in Nigeria keinen so raschen Anstieg der Abstammungslinie beobachtet und es gibt keine Hinweise darauf, dass die P681H-Variante zu einer erhöhten Übertragung des Virus in Nigeria beiträgt. </a:t>
            </a:r>
          </a:p>
        </p:txBody>
      </p:sp>
      <p:sp>
        <p:nvSpPr>
          <p:cNvPr id="4" name="Foliennummernplatzhalter 3"/>
          <p:cNvSpPr>
            <a:spLocks noGrp="1"/>
          </p:cNvSpPr>
          <p:nvPr>
            <p:ph type="sldNum" sz="quarter" idx="5"/>
          </p:nvPr>
        </p:nvSpPr>
        <p:spPr/>
        <p:txBody>
          <a:bodyPr/>
          <a:lstStyle/>
          <a:p>
            <a:fld id="{72D83FEB-770A-496F-973B-C5810568E05C}" type="slidenum">
              <a:rPr lang="de-DE" smtClean="0"/>
              <a:t>6</a:t>
            </a:fld>
            <a:endParaRPr lang="de-DE" dirty="0"/>
          </a:p>
        </p:txBody>
      </p:sp>
    </p:spTree>
    <p:extLst>
      <p:ext uri="{BB962C8B-B14F-4D97-AF65-F5344CB8AC3E}">
        <p14:creationId xmlns:p14="http://schemas.microsoft.com/office/powerpoint/2010/main" val="4101383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94563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517702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50277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62373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827823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022798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476085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870123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1337060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22418858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DA2911CA-0C0D-4F0F-84CF-C2416D7FF593}" type="datetimeFigureOut">
              <a:rPr lang="de-DE" smtClean="0"/>
              <a:t>31.12.2020</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94CA59CA-FE7B-467A-B754-EB155CFC0943}" type="slidenum">
              <a:rPr lang="de-DE" smtClean="0"/>
              <a:t>‹Nr.›</a:t>
            </a:fld>
            <a:endParaRPr lang="de-DE" dirty="0"/>
          </a:p>
        </p:txBody>
      </p:sp>
    </p:spTree>
    <p:extLst>
      <p:ext uri="{BB962C8B-B14F-4D97-AF65-F5344CB8AC3E}">
        <p14:creationId xmlns:p14="http://schemas.microsoft.com/office/powerpoint/2010/main" val="3537070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911CA-0C0D-4F0F-84CF-C2416D7FF593}" type="datetimeFigureOut">
              <a:rPr lang="de-DE" smtClean="0"/>
              <a:t>31.12.2020</a:t>
            </a:fld>
            <a:endParaRPr lang="de-DE" dirty="0"/>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CA59CA-FE7B-467A-B754-EB155CFC0943}" type="slidenum">
              <a:rPr lang="de-DE" smtClean="0"/>
              <a:t>‹Nr.›</a:t>
            </a:fld>
            <a:endParaRPr lang="de-DE" dirty="0"/>
          </a:p>
        </p:txBody>
      </p:sp>
    </p:spTree>
    <p:extLst>
      <p:ext uri="{BB962C8B-B14F-4D97-AF65-F5344CB8AC3E}">
        <p14:creationId xmlns:p14="http://schemas.microsoft.com/office/powerpoint/2010/main" val="39633283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txBox="1">
            <a:spLocks/>
          </p:cNvSpPr>
          <p:nvPr/>
        </p:nvSpPr>
        <p:spPr>
          <a:xfrm>
            <a:off x="170638" y="128875"/>
            <a:ext cx="8802724"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Top 10 Länder</a:t>
            </a:r>
            <a:r>
              <a:rPr kumimoji="0" lang="de-DE" sz="2400" b="1" i="0" u="none" strike="noStrike" kern="1200" cap="none" spc="0" normalizeH="0" noProof="0" dirty="0">
                <a:ln>
                  <a:noFill/>
                </a:ln>
                <a:solidFill>
                  <a:srgbClr val="006EC7"/>
                </a:solidFill>
                <a:effectLst/>
                <a:uLnTx/>
                <a:uFillTx/>
                <a:latin typeface="Calibri"/>
                <a:ea typeface="+mj-ea"/>
                <a:cs typeface="+mj-cs"/>
              </a:rPr>
              <a:t> nach Anzahl neuer Fälle in den letzten 7 Tagen</a:t>
            </a:r>
            <a:endParaRPr kumimoji="0" lang="de-DE" sz="2400" b="1" i="0" u="none" strike="noStrike" kern="1200" cap="none" spc="0" normalizeH="0" baseline="0" noProof="0" dirty="0">
              <a:ln>
                <a:noFill/>
              </a:ln>
              <a:solidFill>
                <a:srgbClr val="FF0000"/>
              </a:solidFill>
              <a:effectLst/>
              <a:uLnTx/>
              <a:uFillTx/>
              <a:latin typeface="Calibri"/>
              <a:ea typeface="+mj-ea"/>
              <a:cs typeface="+mj-cs"/>
            </a:endParaRPr>
          </a:p>
        </p:txBody>
      </p:sp>
      <p:cxnSp>
        <p:nvCxnSpPr>
          <p:cNvPr id="6" name="Gerade Verbindung 5"/>
          <p:cNvCxnSpPr/>
          <p:nvPr/>
        </p:nvCxnSpPr>
        <p:spPr>
          <a:xfrm>
            <a:off x="0" y="692696"/>
            <a:ext cx="9144000" cy="0"/>
          </a:xfrm>
          <a:prstGeom prst="line">
            <a:avLst/>
          </a:prstGeom>
          <a:noFill/>
          <a:ln w="19050" cap="flat" cmpd="sng" algn="ctr">
            <a:solidFill>
              <a:srgbClr val="006EC7"/>
            </a:solidFill>
            <a:prstDash val="solid"/>
          </a:ln>
          <a:effectLst/>
        </p:spPr>
      </p:cxnSp>
      <p:sp>
        <p:nvSpPr>
          <p:cNvPr id="7" name="Textfeld 6"/>
          <p:cNvSpPr txBox="1"/>
          <p:nvPr/>
        </p:nvSpPr>
        <p:spPr>
          <a:xfrm>
            <a:off x="2597132" y="725795"/>
            <a:ext cx="3665940" cy="830997"/>
          </a:xfrm>
          <a:prstGeom prst="rect">
            <a:avLst/>
          </a:prstGeom>
          <a:noFill/>
        </p:spPr>
        <p:txBody>
          <a:bodyPr wrap="none" rtlCol="0">
            <a:spAutoFit/>
          </a:bodyPr>
          <a:lstStyle/>
          <a:p>
            <a:r>
              <a:rPr lang="de-DE" sz="2400" b="1" dirty="0">
                <a:solidFill>
                  <a:schemeClr val="tx2"/>
                </a:solidFill>
              </a:rPr>
              <a:t>80.155.187 Fälle </a:t>
            </a:r>
          </a:p>
          <a:p>
            <a:r>
              <a:rPr lang="en-US" sz="2400" b="1" dirty="0">
                <a:solidFill>
                  <a:schemeClr val="tx2"/>
                </a:solidFill>
              </a:rPr>
              <a:t>1.771.128 </a:t>
            </a:r>
            <a:r>
              <a:rPr lang="de-DE" sz="2400" b="1" dirty="0">
                <a:solidFill>
                  <a:schemeClr val="tx2"/>
                </a:solidFill>
              </a:rPr>
              <a:t>Todesfälle (2,2%)</a:t>
            </a:r>
          </a:p>
        </p:txBody>
      </p:sp>
      <p:sp>
        <p:nvSpPr>
          <p:cNvPr id="8" name="Textfeld 7"/>
          <p:cNvSpPr txBox="1"/>
          <p:nvPr/>
        </p:nvSpPr>
        <p:spPr>
          <a:xfrm>
            <a:off x="5903640" y="6577607"/>
            <a:ext cx="3240360" cy="307777"/>
          </a:xfrm>
          <a:prstGeom prst="rect">
            <a:avLst/>
          </a:prstGeom>
          <a:noFill/>
        </p:spPr>
        <p:txBody>
          <a:bodyPr wrap="square" rtlCol="0">
            <a:spAutoFit/>
          </a:bodyPr>
          <a:lstStyle/>
          <a:p>
            <a:pPr algn="r"/>
            <a:r>
              <a:rPr lang="de-DE" sz="1400" i="1" dirty="0">
                <a:solidFill>
                  <a:prstClr val="black"/>
                </a:solidFill>
              </a:rPr>
              <a:t>Quelle: WHO, Stand 29.12.2020</a:t>
            </a:r>
          </a:p>
        </p:txBody>
      </p:sp>
      <p:graphicFrame>
        <p:nvGraphicFramePr>
          <p:cNvPr id="3" name="Tabelle 2"/>
          <p:cNvGraphicFramePr>
            <a:graphicFrameLocks noGrp="1"/>
          </p:cNvGraphicFramePr>
          <p:nvPr>
            <p:extLst>
              <p:ext uri="{D42A27DB-BD31-4B8C-83A1-F6EECF244321}">
                <p14:modId xmlns:p14="http://schemas.microsoft.com/office/powerpoint/2010/main" val="3835337077"/>
              </p:ext>
            </p:extLst>
          </p:nvPr>
        </p:nvGraphicFramePr>
        <p:xfrm>
          <a:off x="791580" y="1704137"/>
          <a:ext cx="7560840" cy="4481324"/>
        </p:xfrm>
        <a:graphic>
          <a:graphicData uri="http://schemas.openxmlformats.org/drawingml/2006/table">
            <a:tbl>
              <a:tblPr firstRow="1" firstCol="1" bandRow="1"/>
              <a:tblGrid>
                <a:gridCol w="2369815">
                  <a:extLst>
                    <a:ext uri="{9D8B030D-6E8A-4147-A177-3AD203B41FA5}">
                      <a16:colId xmlns:a16="http://schemas.microsoft.com/office/drawing/2014/main" val="20000"/>
                    </a:ext>
                  </a:extLst>
                </a:gridCol>
                <a:gridCol w="2144119">
                  <a:extLst>
                    <a:ext uri="{9D8B030D-6E8A-4147-A177-3AD203B41FA5}">
                      <a16:colId xmlns:a16="http://schemas.microsoft.com/office/drawing/2014/main" val="20002"/>
                    </a:ext>
                  </a:extLst>
                </a:gridCol>
                <a:gridCol w="1805573">
                  <a:extLst>
                    <a:ext uri="{9D8B030D-6E8A-4147-A177-3AD203B41FA5}">
                      <a16:colId xmlns:a16="http://schemas.microsoft.com/office/drawing/2014/main" val="20004"/>
                    </a:ext>
                  </a:extLst>
                </a:gridCol>
                <a:gridCol w="1241333">
                  <a:extLst>
                    <a:ext uri="{9D8B030D-6E8A-4147-A177-3AD203B41FA5}">
                      <a16:colId xmlns:a16="http://schemas.microsoft.com/office/drawing/2014/main" val="20006"/>
                    </a:ext>
                  </a:extLst>
                </a:gridCol>
              </a:tblGrid>
              <a:tr h="860767">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Land</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Neue Fälle in den letzten 7T</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7d-Inzidenz/ 100.000 Ew</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de-DE" sz="1600" b="1" i="0" u="none" strike="noStrike" kern="1200" dirty="0">
                          <a:solidFill>
                            <a:srgbClr val="366092"/>
                          </a:solidFill>
                          <a:effectLst/>
                          <a:latin typeface="+mn-lt"/>
                          <a:ea typeface="+mn-ea"/>
                          <a:cs typeface="+mn-cs"/>
                        </a:rPr>
                        <a:t>CFR % </a:t>
                      </a:r>
                    </a:p>
                  </a:txBody>
                  <a:tcPr marL="51784" marR="51784" marT="0" marB="0" anchor="ctr">
                    <a:lnL>
                      <a:noFill/>
                    </a:lnL>
                    <a:lnR>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00"/>
                  </a:ext>
                </a:extLst>
              </a:tr>
              <a:tr h="422942">
                <a:tc>
                  <a:txBody>
                    <a:bodyPr/>
                    <a:lstStyle/>
                    <a:p>
                      <a:pPr algn="l" fontAlgn="b"/>
                      <a:r>
                        <a:rPr lang="de-DE" sz="1600" b="1" kern="1200" dirty="0">
                          <a:solidFill>
                            <a:schemeClr val="tx2"/>
                          </a:solidFill>
                          <a:latin typeface="+mn-lt"/>
                          <a:ea typeface="+mn-ea"/>
                          <a:cs typeface="+mn-cs"/>
                        </a:rPr>
                        <a:t>USA</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1.077.704</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325,59</a:t>
                      </a:r>
                    </a:p>
                  </a:txBody>
                  <a:tcPr marL="9525" marR="9525" marT="9525"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a:t>
                      </a:r>
                    </a:p>
                  </a:txBody>
                  <a:tcPr marL="6350" marR="6350" marT="6350" marB="0" anchor="b">
                    <a:lnL>
                      <a:noFill/>
                    </a:lnL>
                    <a:lnR>
                      <a:noFill/>
                    </a:lnR>
                    <a:lnT w="12700" cap="flat" cmpd="sng" algn="ctr">
                      <a:solidFill>
                        <a:srgbClr val="4F81BD"/>
                      </a:solidFill>
                      <a:prstDash val="solid"/>
                      <a:round/>
                      <a:headEnd type="none" w="med" len="med"/>
                      <a:tailEnd type="none" w="med" len="med"/>
                    </a:lnT>
                    <a:lnB>
                      <a:noFill/>
                    </a:lnB>
                    <a:solidFill>
                      <a:srgbClr val="D3DFEE"/>
                    </a:solidFill>
                  </a:tcPr>
                </a:tc>
                <a:extLst>
                  <a:ext uri="{0D108BD9-81ED-4DB2-BD59-A6C34878D82A}">
                    <a16:rowId xmlns:a16="http://schemas.microsoft.com/office/drawing/2014/main" val="10001"/>
                  </a:ext>
                </a:extLst>
              </a:tr>
              <a:tr h="295391">
                <a:tc>
                  <a:txBody>
                    <a:bodyPr/>
                    <a:lstStyle/>
                    <a:p>
                      <a:pPr algn="l" fontAlgn="b"/>
                      <a:r>
                        <a:rPr lang="de-DE" sz="1600" b="1" kern="1200">
                          <a:solidFill>
                            <a:schemeClr val="tx2"/>
                          </a:solidFill>
                          <a:latin typeface="+mn-lt"/>
                          <a:ea typeface="+mn-ea"/>
                          <a:cs typeface="+mn-cs"/>
                        </a:rPr>
                        <a:t>Brasilien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220.666</a:t>
                      </a:r>
                    </a:p>
                  </a:txBody>
                  <a:tcPr marL="9525" marR="9525" marT="9525" marB="0" anchor="b">
                    <a:lnL>
                      <a:noFill/>
                    </a:lnL>
                    <a:lnR>
                      <a:noFill/>
                    </a:lnR>
                    <a:lnT>
                      <a:noFill/>
                    </a:lnT>
                    <a:lnB>
                      <a:noFill/>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103,81</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2,6</a:t>
                      </a:r>
                    </a:p>
                  </a:txBody>
                  <a:tcPr marL="6350" marR="6350" marT="6350" marB="0" anchor="b">
                    <a:lnL>
                      <a:noFill/>
                    </a:lnL>
                    <a:lnR>
                      <a:noFill/>
                    </a:lnR>
                    <a:lnT>
                      <a:noFill/>
                    </a:lnT>
                    <a:lnB>
                      <a:noFill/>
                    </a:lnB>
                  </a:tcPr>
                </a:tc>
                <a:extLst>
                  <a:ext uri="{0D108BD9-81ED-4DB2-BD59-A6C34878D82A}">
                    <a16:rowId xmlns:a16="http://schemas.microsoft.com/office/drawing/2014/main" val="10002"/>
                  </a:ext>
                </a:extLst>
              </a:tr>
              <a:tr h="363553">
                <a:tc>
                  <a:txBody>
                    <a:bodyPr/>
                    <a:lstStyle/>
                    <a:p>
                      <a:pPr algn="l" fontAlgn="b"/>
                      <a:r>
                        <a:rPr lang="de-DE" sz="1600" b="1" kern="1200" dirty="0">
                          <a:solidFill>
                            <a:schemeClr val="tx2"/>
                          </a:solidFill>
                          <a:latin typeface="+mn-lt"/>
                          <a:ea typeface="+mn-ea"/>
                          <a:cs typeface="+mn-cs"/>
                        </a:rPr>
                        <a:t>Großbritannien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219.416</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323,21</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3,1</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3"/>
                  </a:ext>
                </a:extLst>
              </a:tr>
              <a:tr h="363553">
                <a:tc>
                  <a:txBody>
                    <a:bodyPr/>
                    <a:lstStyle/>
                    <a:p>
                      <a:pPr algn="l" fontAlgn="b"/>
                      <a:r>
                        <a:rPr lang="de-DE" sz="1600" b="1" kern="1200">
                          <a:solidFill>
                            <a:schemeClr val="tx2"/>
                          </a:solidFill>
                          <a:latin typeface="+mn-lt"/>
                          <a:ea typeface="+mn-ea"/>
                          <a:cs typeface="+mn-cs"/>
                        </a:rPr>
                        <a:t>Russische Föderation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171.284</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117,37</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1,8</a:t>
                      </a:r>
                    </a:p>
                  </a:txBody>
                  <a:tcPr marL="6350" marR="6350" marT="6350" marB="0" anchor="b">
                    <a:lnL>
                      <a:noFill/>
                    </a:lnL>
                    <a:lnR>
                      <a:noFill/>
                    </a:lnR>
                    <a:lnT>
                      <a:noFill/>
                    </a:lnT>
                    <a:lnB>
                      <a:noFill/>
                    </a:lnB>
                  </a:tcPr>
                </a:tc>
                <a:extLst>
                  <a:ext uri="{0D108BD9-81ED-4DB2-BD59-A6C34878D82A}">
                    <a16:rowId xmlns:a16="http://schemas.microsoft.com/office/drawing/2014/main" val="10004"/>
                  </a:ext>
                </a:extLst>
              </a:tr>
              <a:tr h="363553">
                <a:tc>
                  <a:txBody>
                    <a:bodyPr/>
                    <a:lstStyle/>
                    <a:p>
                      <a:pPr algn="l" fontAlgn="b"/>
                      <a:r>
                        <a:rPr lang="de-DE" sz="1600" b="1" kern="1200" dirty="0">
                          <a:solidFill>
                            <a:schemeClr val="tx2"/>
                          </a:solidFill>
                          <a:latin typeface="+mn-lt"/>
                          <a:ea typeface="+mn-ea"/>
                          <a:cs typeface="+mn-cs"/>
                        </a:rPr>
                        <a:t>Indien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125.237</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9,07</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1,5</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5"/>
                  </a:ext>
                </a:extLst>
              </a:tr>
              <a:tr h="363553">
                <a:tc>
                  <a:txBody>
                    <a:bodyPr/>
                    <a:lstStyle/>
                    <a:p>
                      <a:pPr algn="l" fontAlgn="b"/>
                      <a:r>
                        <a:rPr lang="de-DE" sz="1600" b="1" kern="1200" dirty="0">
                          <a:solidFill>
                            <a:schemeClr val="tx2"/>
                          </a:solidFill>
                          <a:latin typeface="+mn-lt"/>
                          <a:ea typeface="+mn-ea"/>
                          <a:cs typeface="+mn-cs"/>
                        </a:rPr>
                        <a:t>Deutschland</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109.806</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131,06</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1,8</a:t>
                      </a:r>
                    </a:p>
                  </a:txBody>
                  <a:tcPr marL="6350" marR="6350" marT="6350" marB="0" anchor="b">
                    <a:lnL>
                      <a:noFill/>
                    </a:lnL>
                    <a:lnR>
                      <a:noFill/>
                    </a:lnR>
                    <a:lnT>
                      <a:noFill/>
                    </a:lnT>
                    <a:lnB>
                      <a:noFill/>
                    </a:lnB>
                  </a:tcPr>
                </a:tc>
                <a:extLst>
                  <a:ext uri="{0D108BD9-81ED-4DB2-BD59-A6C34878D82A}">
                    <a16:rowId xmlns:a16="http://schemas.microsoft.com/office/drawing/2014/main" val="10006"/>
                  </a:ext>
                </a:extLst>
              </a:tr>
              <a:tr h="363553">
                <a:tc>
                  <a:txBody>
                    <a:bodyPr/>
                    <a:lstStyle/>
                    <a:p>
                      <a:pPr algn="l" fontAlgn="b"/>
                      <a:r>
                        <a:rPr lang="de-DE" sz="1600" b="1" kern="1200" dirty="0">
                          <a:solidFill>
                            <a:schemeClr val="tx2"/>
                          </a:solidFill>
                          <a:latin typeface="+mn-lt"/>
                          <a:ea typeface="+mn-ea"/>
                          <a:cs typeface="+mn-cs"/>
                        </a:rPr>
                        <a:t>Türkei</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99.815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118,35</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1,5</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7"/>
                  </a:ext>
                </a:extLst>
              </a:tr>
              <a:tr h="355063">
                <a:tc>
                  <a:txBody>
                    <a:bodyPr/>
                    <a:lstStyle/>
                    <a:p>
                      <a:pPr algn="l" fontAlgn="b"/>
                      <a:r>
                        <a:rPr lang="de-DE" sz="1600" b="1" kern="1200" dirty="0">
                          <a:solidFill>
                            <a:schemeClr val="tx2"/>
                          </a:solidFill>
                          <a:latin typeface="+mn-lt"/>
                          <a:ea typeface="+mn-ea"/>
                          <a:cs typeface="+mn-cs"/>
                        </a:rPr>
                        <a:t>Italien</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78.907</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130,51</a:t>
                      </a:r>
                    </a:p>
                  </a:txBody>
                  <a:tcPr marL="9525" marR="9525" marT="9525" marB="0" anchor="b">
                    <a:lnL>
                      <a:noFill/>
                    </a:lnL>
                    <a:lnR>
                      <a:noFill/>
                    </a:lnR>
                    <a:lnT>
                      <a:noFill/>
                    </a:lnT>
                    <a:lnB>
                      <a:noFill/>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3,5</a:t>
                      </a:r>
                    </a:p>
                  </a:txBody>
                  <a:tcPr marL="6350" marR="6350" marT="6350" marB="0" anchor="b">
                    <a:lnL>
                      <a:noFill/>
                    </a:lnL>
                    <a:lnR>
                      <a:noFill/>
                    </a:lnR>
                    <a:lnT>
                      <a:noFill/>
                    </a:lnT>
                    <a:lnB>
                      <a:noFill/>
                    </a:lnB>
                  </a:tcPr>
                </a:tc>
                <a:extLst>
                  <a:ext uri="{0D108BD9-81ED-4DB2-BD59-A6C34878D82A}">
                    <a16:rowId xmlns:a16="http://schemas.microsoft.com/office/drawing/2014/main" val="10008"/>
                  </a:ext>
                </a:extLst>
              </a:tr>
              <a:tr h="365843">
                <a:tc>
                  <a:txBody>
                    <a:bodyPr/>
                    <a:lstStyle/>
                    <a:p>
                      <a:pPr algn="l" fontAlgn="b"/>
                      <a:r>
                        <a:rPr lang="de-DE" sz="1600" b="1" kern="1200" dirty="0">
                          <a:solidFill>
                            <a:schemeClr val="tx2"/>
                          </a:solidFill>
                          <a:latin typeface="+mn-lt"/>
                          <a:ea typeface="+mn-ea"/>
                          <a:cs typeface="+mn-cs"/>
                        </a:rPr>
                        <a:t>Kolumbien</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76.430</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150,21</a:t>
                      </a:r>
                    </a:p>
                  </a:txBody>
                  <a:tcPr marL="9525" marR="9525" marT="9525" marB="0" anchor="b">
                    <a:lnL>
                      <a:noFill/>
                    </a:lnL>
                    <a:lnR>
                      <a:noFill/>
                    </a:lnR>
                    <a:lnT>
                      <a:noFill/>
                    </a:lnT>
                    <a:lnB>
                      <a:noFill/>
                    </a:lnB>
                    <a:solidFill>
                      <a:srgbClr val="D3DFEE"/>
                    </a:solidFill>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2,6</a:t>
                      </a:r>
                    </a:p>
                  </a:txBody>
                  <a:tcPr marL="6350" marR="6350" marT="6350" marB="0" anchor="b">
                    <a:lnL>
                      <a:noFill/>
                    </a:lnL>
                    <a:lnR>
                      <a:noFill/>
                    </a:lnR>
                    <a:lnT>
                      <a:noFill/>
                    </a:lnT>
                    <a:lnB>
                      <a:noFill/>
                    </a:lnB>
                    <a:solidFill>
                      <a:srgbClr val="D3DFEE"/>
                    </a:solidFill>
                  </a:tcPr>
                </a:tc>
                <a:extLst>
                  <a:ext uri="{0D108BD9-81ED-4DB2-BD59-A6C34878D82A}">
                    <a16:rowId xmlns:a16="http://schemas.microsoft.com/office/drawing/2014/main" val="10009"/>
                  </a:ext>
                </a:extLst>
              </a:tr>
              <a:tr h="363553">
                <a:tc>
                  <a:txBody>
                    <a:bodyPr/>
                    <a:lstStyle/>
                    <a:p>
                      <a:pPr algn="l" fontAlgn="b"/>
                      <a:r>
                        <a:rPr lang="de-DE" sz="1600" b="1" kern="1200" dirty="0">
                          <a:solidFill>
                            <a:schemeClr val="tx2"/>
                          </a:solidFill>
                          <a:latin typeface="+mn-lt"/>
                          <a:ea typeface="+mn-ea"/>
                          <a:cs typeface="+mn-cs"/>
                        </a:rPr>
                        <a:t>Südafrika</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71.659</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dirty="0">
                          <a:solidFill>
                            <a:srgbClr val="002060"/>
                          </a:solidFill>
                          <a:effectLst/>
                          <a:latin typeface="Calibri" panose="020F0502020204030204" pitchFamily="34" charset="0"/>
                          <a:ea typeface="+mn-ea"/>
                          <a:cs typeface="+mn-cs"/>
                        </a:rPr>
                        <a:t>120,82</a:t>
                      </a:r>
                    </a:p>
                  </a:txBody>
                  <a:tcPr marL="9525" marR="9525" marT="9525" marB="0" anchor="b">
                    <a:lnL>
                      <a:noFill/>
                    </a:lnL>
                    <a:lnR>
                      <a:noFill/>
                    </a:lnR>
                    <a:lnT>
                      <a:noFill/>
                    </a:lnT>
                    <a:lnB w="12700" cap="flat" cmpd="sng" algn="ctr">
                      <a:solidFill>
                        <a:srgbClr val="4F81BD"/>
                      </a:solidFill>
                      <a:prstDash val="solid"/>
                      <a:round/>
                      <a:headEnd type="none" w="med" len="med"/>
                      <a:tailEnd type="none" w="med" len="med"/>
                    </a:lnB>
                  </a:tcPr>
                </a:tc>
                <a:tc>
                  <a:txBody>
                    <a:bodyPr/>
                    <a:lstStyle/>
                    <a:p>
                      <a:pPr algn="r" fontAlgn="b"/>
                      <a:r>
                        <a:rPr lang="de-DE" sz="1800" b="0" i="0" u="none" strike="noStrike" kern="1200">
                          <a:solidFill>
                            <a:srgbClr val="002060"/>
                          </a:solidFill>
                          <a:effectLst/>
                          <a:latin typeface="Calibri" panose="020F0502020204030204" pitchFamily="34" charset="0"/>
                          <a:ea typeface="+mn-ea"/>
                          <a:cs typeface="+mn-cs"/>
                        </a:rPr>
                        <a:t>2,7</a:t>
                      </a:r>
                      <a:endParaRPr lang="de-DE" sz="1800" b="0" i="0" u="none" strike="noStrike" kern="1200" dirty="0">
                        <a:solidFill>
                          <a:srgbClr val="002060"/>
                        </a:solidFill>
                        <a:effectLst/>
                        <a:latin typeface="Calibri" panose="020F0502020204030204" pitchFamily="34" charset="0"/>
                        <a:ea typeface="+mn-ea"/>
                        <a:cs typeface="+mn-cs"/>
                      </a:endParaRPr>
                    </a:p>
                  </a:txBody>
                  <a:tcPr marL="6350" marR="6350" marT="6350" marB="0" anchor="b">
                    <a:lnL>
                      <a:noFill/>
                    </a:lnL>
                    <a:lnR>
                      <a:noFill/>
                    </a:lnR>
                    <a:lnT>
                      <a:noFill/>
                    </a:lnT>
                    <a:lnB w="12700" cap="flat" cmpd="sng" algn="ctr">
                      <a:solidFill>
                        <a:srgbClr val="4F81BD"/>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19793583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4">
            <a:extLst>
              <a:ext uri="{FF2B5EF4-FFF2-40B4-BE49-F238E27FC236}">
                <a16:creationId xmlns:a16="http://schemas.microsoft.com/office/drawing/2014/main" id="{AF6278A4-3000-4077-B4C4-9767F7B8F6DD}"/>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sp>
        <p:nvSpPr>
          <p:cNvPr id="6" name="Rechteck 5">
            <a:extLst>
              <a:ext uri="{FF2B5EF4-FFF2-40B4-BE49-F238E27FC236}">
                <a16:creationId xmlns:a16="http://schemas.microsoft.com/office/drawing/2014/main" id="{2A52A23D-6D00-4795-81ED-2112AB84A9BE}"/>
              </a:ext>
            </a:extLst>
          </p:cNvPr>
          <p:cNvSpPr/>
          <p:nvPr/>
        </p:nvSpPr>
        <p:spPr>
          <a:xfrm>
            <a:off x="9359660" y="80195"/>
            <a:ext cx="4572000" cy="369332"/>
          </a:xfrm>
          <a:prstGeom prst="rect">
            <a:avLst/>
          </a:prstGeom>
        </p:spPr>
        <p:txBody>
          <a:bodyPr>
            <a:spAutoFit/>
          </a:bodyPr>
          <a:lstStyle/>
          <a:p>
            <a:r>
              <a:rPr lang="de-DE" dirty="0"/>
              <a:t>.</a:t>
            </a:r>
          </a:p>
        </p:txBody>
      </p:sp>
      <p:pic>
        <p:nvPicPr>
          <p:cNvPr id="3" name="Grafik 2">
            <a:extLst>
              <a:ext uri="{FF2B5EF4-FFF2-40B4-BE49-F238E27FC236}">
                <a16:creationId xmlns:a16="http://schemas.microsoft.com/office/drawing/2014/main" id="{FB1D2355-E402-4F8C-9D80-A8853B83B0E3}"/>
              </a:ext>
            </a:extLst>
          </p:cNvPr>
          <p:cNvPicPr>
            <a:picLocks noChangeAspect="1"/>
          </p:cNvPicPr>
          <p:nvPr/>
        </p:nvPicPr>
        <p:blipFill>
          <a:blip r:embed="rId3"/>
          <a:stretch>
            <a:fillRect/>
          </a:stretch>
        </p:blipFill>
        <p:spPr>
          <a:xfrm>
            <a:off x="1547664" y="449527"/>
            <a:ext cx="6048672" cy="3141156"/>
          </a:xfrm>
          <a:prstGeom prst="rect">
            <a:avLst/>
          </a:prstGeom>
        </p:spPr>
      </p:pic>
      <p:pic>
        <p:nvPicPr>
          <p:cNvPr id="5" name="Grafik 4">
            <a:extLst>
              <a:ext uri="{FF2B5EF4-FFF2-40B4-BE49-F238E27FC236}">
                <a16:creationId xmlns:a16="http://schemas.microsoft.com/office/drawing/2014/main" id="{6E590ECB-D23B-489E-9EF9-8A4A055BCA8A}"/>
              </a:ext>
            </a:extLst>
          </p:cNvPr>
          <p:cNvPicPr>
            <a:picLocks noChangeAspect="1"/>
          </p:cNvPicPr>
          <p:nvPr/>
        </p:nvPicPr>
        <p:blipFill>
          <a:blip r:embed="rId4"/>
          <a:stretch>
            <a:fillRect/>
          </a:stretch>
        </p:blipFill>
        <p:spPr>
          <a:xfrm>
            <a:off x="1439774" y="3588948"/>
            <a:ext cx="6264452" cy="3269052"/>
          </a:xfrm>
          <a:prstGeom prst="rect">
            <a:avLst/>
          </a:prstGeom>
        </p:spPr>
      </p:pic>
    </p:spTree>
    <p:extLst>
      <p:ext uri="{BB962C8B-B14F-4D97-AF65-F5344CB8AC3E}">
        <p14:creationId xmlns:p14="http://schemas.microsoft.com/office/powerpoint/2010/main" val="2198756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57200" y="636737"/>
            <a:ext cx="4040188" cy="639762"/>
          </a:xfrm>
        </p:spPr>
        <p:txBody>
          <a:bodyPr/>
          <a:lstStyle/>
          <a:p>
            <a:r>
              <a:rPr lang="de-DE" dirty="0"/>
              <a:t>Region Afrika</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37885" y="1332288"/>
            <a:ext cx="4040188" cy="3951288"/>
          </a:xfrm>
        </p:spPr>
        <p:txBody>
          <a:bodyPr>
            <a:normAutofit/>
          </a:bodyPr>
          <a:lstStyle/>
          <a:p>
            <a:r>
              <a:rPr lang="de-DE" sz="1800" dirty="0"/>
              <a:t>Neuerkrankungen und Todesfälle im Vergleich zu anderen Regionen niedrig.</a:t>
            </a:r>
          </a:p>
          <a:p>
            <a:r>
              <a:rPr lang="de-DE" sz="1800" dirty="0"/>
              <a:t>Anstieg der Neuerkrankungen um 20%, der Todesfälle um 37%.</a:t>
            </a:r>
          </a:p>
          <a:p>
            <a:r>
              <a:rPr lang="de-DE" sz="1800" dirty="0"/>
              <a:t>Die meisten Fälle und Todesfälle wurden gemeldet aus Südafrika, Nigeria, Algerien, Namibia und DRC. </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636737"/>
            <a:ext cx="4041775" cy="639762"/>
          </a:xfrm>
        </p:spPr>
        <p:txBody>
          <a:bodyPr/>
          <a:lstStyle/>
          <a:p>
            <a:r>
              <a:rPr lang="de-DE" dirty="0"/>
              <a:t>Region </a:t>
            </a:r>
            <a:r>
              <a:rPr lang="de-DE" dirty="0" err="1"/>
              <a:t>Amerkia</a:t>
            </a:r>
            <a:endParaRPr lang="de-DE" dirty="0"/>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72000" y="1332288"/>
            <a:ext cx="4041775" cy="2744784"/>
          </a:xfrm>
        </p:spPr>
        <p:txBody>
          <a:bodyPr>
            <a:normAutofit/>
          </a:bodyPr>
          <a:lstStyle/>
          <a:p>
            <a:r>
              <a:rPr lang="de-DE" sz="1800" dirty="0"/>
              <a:t>Rückgang der neuen Fälle um 15% sowie Rückgang der neuen Todesfälle um  3%.</a:t>
            </a:r>
          </a:p>
          <a:p>
            <a:r>
              <a:rPr lang="de-DE" sz="1800" dirty="0"/>
              <a:t>Auf die USA entfielen 68% aller neuen Fälle in der Region. </a:t>
            </a:r>
          </a:p>
          <a:p>
            <a:r>
              <a:rPr lang="de-DE" sz="1800" dirty="0"/>
              <a:t>Die meisten neuen Fälle und Todesfälle wurden aus den USA, Brasilien, Kolumbien und Mexiko gemeldet. </a:t>
            </a:r>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8" name="Inhaltsplatzhalter 6">
            <a:extLst>
              <a:ext uri="{FF2B5EF4-FFF2-40B4-BE49-F238E27FC236}">
                <a16:creationId xmlns:a16="http://schemas.microsoft.com/office/drawing/2014/main" id="{9B3448AD-16EB-40E5-B84C-53F522E1BBC0}"/>
              </a:ext>
            </a:extLst>
          </p:cNvPr>
          <p:cNvPicPr>
            <a:picLocks noChangeAspect="1"/>
          </p:cNvPicPr>
          <p:nvPr/>
        </p:nvPicPr>
        <p:blipFill>
          <a:blip r:embed="rId2"/>
          <a:stretch>
            <a:fillRect/>
          </a:stretch>
        </p:blipFill>
        <p:spPr>
          <a:xfrm>
            <a:off x="450844" y="4339849"/>
            <a:ext cx="3933825" cy="2314575"/>
          </a:xfrm>
          <a:prstGeom prst="rect">
            <a:avLst/>
          </a:prstGeom>
        </p:spPr>
      </p:pic>
      <p:pic>
        <p:nvPicPr>
          <p:cNvPr id="9" name="Grafik 8">
            <a:extLst>
              <a:ext uri="{FF2B5EF4-FFF2-40B4-BE49-F238E27FC236}">
                <a16:creationId xmlns:a16="http://schemas.microsoft.com/office/drawing/2014/main" id="{587EC5F7-E5EB-48A2-B119-DFF58733E937}"/>
              </a:ext>
            </a:extLst>
          </p:cNvPr>
          <p:cNvPicPr>
            <a:picLocks noChangeAspect="1"/>
          </p:cNvPicPr>
          <p:nvPr/>
        </p:nvPicPr>
        <p:blipFill>
          <a:blip r:embed="rId3"/>
          <a:stretch>
            <a:fillRect/>
          </a:stretch>
        </p:blipFill>
        <p:spPr>
          <a:xfrm>
            <a:off x="4772721" y="4339849"/>
            <a:ext cx="3895725" cy="2371725"/>
          </a:xfrm>
          <a:prstGeom prst="rect">
            <a:avLst/>
          </a:prstGeom>
        </p:spPr>
      </p:pic>
    </p:spTree>
    <p:extLst>
      <p:ext uri="{BB962C8B-B14F-4D97-AF65-F5344CB8AC3E}">
        <p14:creationId xmlns:p14="http://schemas.microsoft.com/office/powerpoint/2010/main" val="3345269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82166" y="482368"/>
            <a:ext cx="4040188" cy="639762"/>
          </a:xfrm>
        </p:spPr>
        <p:txBody>
          <a:bodyPr/>
          <a:lstStyle/>
          <a:p>
            <a:r>
              <a:rPr lang="de-DE" dirty="0"/>
              <a:t>Östliche Mittelmeerregion</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45210" y="1202030"/>
            <a:ext cx="4040188" cy="2384744"/>
          </a:xfrm>
        </p:spPr>
        <p:txBody>
          <a:bodyPr>
            <a:normAutofit/>
          </a:bodyPr>
          <a:lstStyle/>
          <a:p>
            <a:r>
              <a:rPr lang="de-DE" sz="1800" dirty="0"/>
              <a:t>Rückgang der neuen Fälle um 9% sowie Rückgang der Todesfälle um 10% im Vergleich zur Vorwoche. </a:t>
            </a:r>
          </a:p>
          <a:p>
            <a:r>
              <a:rPr lang="de-DE" sz="1800" dirty="0"/>
              <a:t>Meiste neue Fälle und Todesfälle wurden aus dem Iran, Marokko, Pakistan und Tunesien gemeldet. </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455607"/>
            <a:ext cx="4041775" cy="639762"/>
          </a:xfrm>
        </p:spPr>
        <p:txBody>
          <a:bodyPr/>
          <a:lstStyle/>
          <a:p>
            <a:r>
              <a:rPr lang="de-DE" dirty="0"/>
              <a:t>Region Europa</a:t>
            </a:r>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68164" y="1192969"/>
            <a:ext cx="4041775" cy="4400968"/>
          </a:xfrm>
        </p:spPr>
        <p:txBody>
          <a:bodyPr>
            <a:normAutofit/>
          </a:bodyPr>
          <a:lstStyle/>
          <a:p>
            <a:r>
              <a:rPr lang="de-DE" sz="1800" dirty="0"/>
              <a:t>Die Zahl der Neuerkrankungen bleibt mit über 1,5 Mio. neuen Fällen in der vergangenen Woche hoch. </a:t>
            </a:r>
          </a:p>
          <a:p>
            <a:r>
              <a:rPr lang="de-DE" sz="1800" dirty="0"/>
              <a:t>Rückgang der neuen Fälle in der letzten Woche um 12%; Rückgang der Todesfälle um 15%.</a:t>
            </a:r>
          </a:p>
          <a:p>
            <a:r>
              <a:rPr lang="de-DE" sz="1800" dirty="0"/>
              <a:t>Die meisten Fälle und Todesfälle wurden aus Großbritannien und Nordirland, Russland und Deutschland gemeldet.</a:t>
            </a:r>
          </a:p>
          <a:p>
            <a:endParaRPr lang="de-DE" dirty="0"/>
          </a:p>
          <a:p>
            <a:endParaRPr lang="de-DE" dirty="0"/>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2" name="Grafik 1">
            <a:extLst>
              <a:ext uri="{FF2B5EF4-FFF2-40B4-BE49-F238E27FC236}">
                <a16:creationId xmlns:a16="http://schemas.microsoft.com/office/drawing/2014/main" id="{7F2AB5CE-993A-4B4F-AA0A-56CC24DEB758}"/>
              </a:ext>
            </a:extLst>
          </p:cNvPr>
          <p:cNvPicPr>
            <a:picLocks noChangeAspect="1"/>
          </p:cNvPicPr>
          <p:nvPr/>
        </p:nvPicPr>
        <p:blipFill>
          <a:blip r:embed="rId2"/>
          <a:stretch>
            <a:fillRect/>
          </a:stretch>
        </p:blipFill>
        <p:spPr>
          <a:xfrm>
            <a:off x="534061" y="4155901"/>
            <a:ext cx="3990975" cy="2657475"/>
          </a:xfrm>
          <a:prstGeom prst="rect">
            <a:avLst/>
          </a:prstGeom>
        </p:spPr>
      </p:pic>
      <p:pic>
        <p:nvPicPr>
          <p:cNvPr id="10" name="Grafik 9">
            <a:extLst>
              <a:ext uri="{FF2B5EF4-FFF2-40B4-BE49-F238E27FC236}">
                <a16:creationId xmlns:a16="http://schemas.microsoft.com/office/drawing/2014/main" id="{714F9049-4228-4FD1-ACF8-E8B21200CEA8}"/>
              </a:ext>
            </a:extLst>
          </p:cNvPr>
          <p:cNvPicPr>
            <a:picLocks noChangeAspect="1"/>
          </p:cNvPicPr>
          <p:nvPr/>
        </p:nvPicPr>
        <p:blipFill>
          <a:blip r:embed="rId3"/>
          <a:stretch>
            <a:fillRect/>
          </a:stretch>
        </p:blipFill>
        <p:spPr>
          <a:xfrm>
            <a:off x="4709402" y="4158856"/>
            <a:ext cx="3990975" cy="2686050"/>
          </a:xfrm>
          <a:prstGeom prst="rect">
            <a:avLst/>
          </a:prstGeom>
        </p:spPr>
      </p:pic>
    </p:spTree>
    <p:extLst>
      <p:ext uri="{BB962C8B-B14F-4D97-AF65-F5344CB8AC3E}">
        <p14:creationId xmlns:p14="http://schemas.microsoft.com/office/powerpoint/2010/main" val="1260738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platzhalter 2">
            <a:extLst>
              <a:ext uri="{FF2B5EF4-FFF2-40B4-BE49-F238E27FC236}">
                <a16:creationId xmlns:a16="http://schemas.microsoft.com/office/drawing/2014/main" id="{FC7A0B80-A7AE-4F0A-A7F0-754FE4F98A17}"/>
              </a:ext>
            </a:extLst>
          </p:cNvPr>
          <p:cNvSpPr>
            <a:spLocks noGrp="1"/>
          </p:cNvSpPr>
          <p:nvPr>
            <p:ph type="body" idx="1"/>
          </p:nvPr>
        </p:nvSpPr>
        <p:spPr>
          <a:xfrm>
            <a:off x="482166" y="482368"/>
            <a:ext cx="4040188" cy="639762"/>
          </a:xfrm>
        </p:spPr>
        <p:txBody>
          <a:bodyPr/>
          <a:lstStyle/>
          <a:p>
            <a:r>
              <a:rPr lang="de-DE" dirty="0"/>
              <a:t>Region Südostasien</a:t>
            </a:r>
          </a:p>
        </p:txBody>
      </p:sp>
      <p:sp>
        <p:nvSpPr>
          <p:cNvPr id="4" name="Inhaltsplatzhalter 3">
            <a:extLst>
              <a:ext uri="{FF2B5EF4-FFF2-40B4-BE49-F238E27FC236}">
                <a16:creationId xmlns:a16="http://schemas.microsoft.com/office/drawing/2014/main" id="{303601E7-DF37-4F79-8BB8-73653A42F438}"/>
              </a:ext>
            </a:extLst>
          </p:cNvPr>
          <p:cNvSpPr>
            <a:spLocks noGrp="1"/>
          </p:cNvSpPr>
          <p:nvPr>
            <p:ph sz="half" idx="2"/>
          </p:nvPr>
        </p:nvSpPr>
        <p:spPr>
          <a:xfrm>
            <a:off x="445210" y="1202030"/>
            <a:ext cx="4040188" cy="2384744"/>
          </a:xfrm>
        </p:spPr>
        <p:txBody>
          <a:bodyPr>
            <a:normAutofit/>
          </a:bodyPr>
          <a:lstStyle/>
          <a:p>
            <a:r>
              <a:rPr lang="de-DE" sz="1800" dirty="0"/>
              <a:t>Rückgang der neuen Fälle um 6% sowie Rückgang der Todesfälle um 1% im Vergleich zur Vorwoche. </a:t>
            </a:r>
          </a:p>
          <a:p>
            <a:r>
              <a:rPr lang="de-DE" sz="1800" dirty="0"/>
              <a:t>Meiste neue Fälle und Todesfälle wurden Indien, Indonesien und Bangladesch gemeldet.</a:t>
            </a:r>
          </a:p>
        </p:txBody>
      </p:sp>
      <p:sp>
        <p:nvSpPr>
          <p:cNvPr id="5" name="Textplatzhalter 4">
            <a:extLst>
              <a:ext uri="{FF2B5EF4-FFF2-40B4-BE49-F238E27FC236}">
                <a16:creationId xmlns:a16="http://schemas.microsoft.com/office/drawing/2014/main" id="{B0293EB3-2366-4B6F-B9F0-1347F9F6F93D}"/>
              </a:ext>
            </a:extLst>
          </p:cNvPr>
          <p:cNvSpPr>
            <a:spLocks noGrp="1"/>
          </p:cNvSpPr>
          <p:nvPr>
            <p:ph type="body" sz="quarter" idx="3"/>
          </p:nvPr>
        </p:nvSpPr>
        <p:spPr>
          <a:xfrm>
            <a:off x="4572000" y="455607"/>
            <a:ext cx="4041775" cy="639762"/>
          </a:xfrm>
        </p:spPr>
        <p:txBody>
          <a:bodyPr/>
          <a:lstStyle/>
          <a:p>
            <a:r>
              <a:rPr lang="de-DE" dirty="0"/>
              <a:t>Region Westpazifik</a:t>
            </a:r>
          </a:p>
        </p:txBody>
      </p:sp>
      <p:sp>
        <p:nvSpPr>
          <p:cNvPr id="6" name="Inhaltsplatzhalter 5">
            <a:extLst>
              <a:ext uri="{FF2B5EF4-FFF2-40B4-BE49-F238E27FC236}">
                <a16:creationId xmlns:a16="http://schemas.microsoft.com/office/drawing/2014/main" id="{74DDD872-F118-43FA-A188-A63170CB70FE}"/>
              </a:ext>
            </a:extLst>
          </p:cNvPr>
          <p:cNvSpPr>
            <a:spLocks noGrp="1"/>
          </p:cNvSpPr>
          <p:nvPr>
            <p:ph sz="quarter" idx="4"/>
          </p:nvPr>
        </p:nvSpPr>
        <p:spPr>
          <a:xfrm>
            <a:off x="4568164" y="1192969"/>
            <a:ext cx="4041775" cy="4400968"/>
          </a:xfrm>
        </p:spPr>
        <p:txBody>
          <a:bodyPr>
            <a:normAutofit/>
          </a:bodyPr>
          <a:lstStyle/>
          <a:p>
            <a:r>
              <a:rPr lang="de-DE" sz="1800" dirty="0"/>
              <a:t>Anstieg der neuen Fälle um 13% sowie Anstieg der Todesfälle um 4% im Vergleich zur Vorwoche. </a:t>
            </a:r>
          </a:p>
          <a:p>
            <a:r>
              <a:rPr lang="de-DE" sz="1800" dirty="0"/>
              <a:t>Meiste neue Fälle und Todesfälle wurden aus Japan, Malaysia, den Philippinen und Südkorea gemeldet.</a:t>
            </a:r>
          </a:p>
          <a:p>
            <a:endParaRPr lang="de-DE" dirty="0"/>
          </a:p>
          <a:p>
            <a:endParaRPr lang="de-DE" dirty="0"/>
          </a:p>
          <a:p>
            <a:endParaRPr lang="de-DE" dirty="0"/>
          </a:p>
        </p:txBody>
      </p:sp>
      <p:sp>
        <p:nvSpPr>
          <p:cNvPr id="7" name="Titel 4">
            <a:extLst>
              <a:ext uri="{FF2B5EF4-FFF2-40B4-BE49-F238E27FC236}">
                <a16:creationId xmlns:a16="http://schemas.microsoft.com/office/drawing/2014/main" id="{03ECC58A-4B46-446E-B5E2-036308C1EF82}"/>
              </a:ext>
            </a:extLst>
          </p:cNvPr>
          <p:cNvSpPr txBox="1">
            <a:spLocks/>
          </p:cNvSpPr>
          <p:nvPr/>
        </p:nvSpPr>
        <p:spPr>
          <a:xfrm>
            <a:off x="1763932" y="44624"/>
            <a:ext cx="5616136" cy="369332"/>
          </a:xfrm>
          <a:prstGeom prst="rect">
            <a:avLst/>
          </a:prstGeom>
        </p:spPr>
        <p:txBody>
          <a:bodyPr vert="horz" wrap="square" lIns="0" tIns="0" rIns="0" bIns="0" rtlCol="0" anchor="t" anchorCtr="0">
            <a:spAutoFit/>
          </a:bodyPr>
          <a:lstStyle>
            <a:lvl1pPr algn="l" defTabSz="457200" rtl="0" eaLnBrk="1" latinLnBrk="0" hangingPunct="1">
              <a:lnSpc>
                <a:spcPct val="100000"/>
              </a:lnSpc>
              <a:spcBef>
                <a:spcPct val="0"/>
              </a:spcBef>
              <a:buNone/>
              <a:defRPr sz="2200" b="1" kern="1200">
                <a:solidFill>
                  <a:srgbClr val="006EC7"/>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de-DE" sz="2400" b="1" i="0" u="none" strike="noStrike" kern="1200" cap="none" spc="0" normalizeH="0" baseline="0" noProof="0" dirty="0">
                <a:ln>
                  <a:noFill/>
                </a:ln>
                <a:solidFill>
                  <a:srgbClr val="006EC7"/>
                </a:solidFill>
                <a:effectLst/>
                <a:uLnTx/>
                <a:uFillTx/>
                <a:latin typeface="Calibri"/>
                <a:ea typeface="+mj-ea"/>
                <a:cs typeface="+mj-cs"/>
              </a:rPr>
              <a:t>WHO </a:t>
            </a:r>
            <a:r>
              <a:rPr kumimoji="0" lang="de-DE" sz="2400" b="1" i="0" u="none" strike="noStrike" kern="1200" cap="none" spc="0" normalizeH="0" baseline="0" noProof="0" dirty="0" err="1">
                <a:ln>
                  <a:noFill/>
                </a:ln>
                <a:solidFill>
                  <a:srgbClr val="006EC7"/>
                </a:solidFill>
                <a:effectLst/>
                <a:uLnTx/>
                <a:uFillTx/>
                <a:latin typeface="Calibri"/>
                <a:ea typeface="+mj-ea"/>
                <a:cs typeface="+mj-cs"/>
              </a:rPr>
              <a:t>Epidemiological</a:t>
            </a:r>
            <a:r>
              <a:rPr kumimoji="0" lang="de-DE" sz="2400" b="1" i="0" u="none" strike="noStrike" kern="1200" cap="none" spc="0" normalizeH="0" baseline="0" noProof="0" dirty="0">
                <a:ln>
                  <a:noFill/>
                </a:ln>
                <a:solidFill>
                  <a:srgbClr val="006EC7"/>
                </a:solidFill>
                <a:effectLst/>
                <a:uLnTx/>
                <a:uFillTx/>
                <a:latin typeface="Calibri"/>
                <a:ea typeface="+mj-ea"/>
                <a:cs typeface="+mj-cs"/>
              </a:rPr>
              <a:t> update 29.12.2020</a:t>
            </a:r>
          </a:p>
        </p:txBody>
      </p:sp>
      <p:pic>
        <p:nvPicPr>
          <p:cNvPr id="8" name="Grafik 7">
            <a:extLst>
              <a:ext uri="{FF2B5EF4-FFF2-40B4-BE49-F238E27FC236}">
                <a16:creationId xmlns:a16="http://schemas.microsoft.com/office/drawing/2014/main" id="{64B537D9-ED53-4D06-AE08-C032DE2C344C}"/>
              </a:ext>
            </a:extLst>
          </p:cNvPr>
          <p:cNvPicPr>
            <a:picLocks noChangeAspect="1"/>
          </p:cNvPicPr>
          <p:nvPr/>
        </p:nvPicPr>
        <p:blipFill>
          <a:blip r:embed="rId2"/>
          <a:stretch>
            <a:fillRect/>
          </a:stretch>
        </p:blipFill>
        <p:spPr>
          <a:xfrm>
            <a:off x="507385" y="3668718"/>
            <a:ext cx="4067175" cy="2733675"/>
          </a:xfrm>
          <a:prstGeom prst="rect">
            <a:avLst/>
          </a:prstGeom>
        </p:spPr>
      </p:pic>
      <p:pic>
        <p:nvPicPr>
          <p:cNvPr id="9" name="Grafik 8">
            <a:extLst>
              <a:ext uri="{FF2B5EF4-FFF2-40B4-BE49-F238E27FC236}">
                <a16:creationId xmlns:a16="http://schemas.microsoft.com/office/drawing/2014/main" id="{CA8922CE-6551-4C6B-8240-89F27D40BEBA}"/>
              </a:ext>
            </a:extLst>
          </p:cNvPr>
          <p:cNvPicPr>
            <a:picLocks noChangeAspect="1"/>
          </p:cNvPicPr>
          <p:nvPr/>
        </p:nvPicPr>
        <p:blipFill>
          <a:blip r:embed="rId3"/>
          <a:stretch>
            <a:fillRect/>
          </a:stretch>
        </p:blipFill>
        <p:spPr>
          <a:xfrm>
            <a:off x="4788024" y="3668718"/>
            <a:ext cx="4114800" cy="2800350"/>
          </a:xfrm>
          <a:prstGeom prst="rect">
            <a:avLst/>
          </a:prstGeom>
        </p:spPr>
      </p:pic>
    </p:spTree>
    <p:extLst>
      <p:ext uri="{BB962C8B-B14F-4D97-AF65-F5344CB8AC3E}">
        <p14:creationId xmlns:p14="http://schemas.microsoft.com/office/powerpoint/2010/main" val="3532462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0D1AFA0-D790-4462-8E46-426E0343DEA4}"/>
              </a:ext>
            </a:extLst>
          </p:cNvPr>
          <p:cNvSpPr>
            <a:spLocks noGrp="1"/>
          </p:cNvSpPr>
          <p:nvPr>
            <p:ph type="title"/>
          </p:nvPr>
        </p:nvSpPr>
        <p:spPr/>
        <p:txBody>
          <a:bodyPr>
            <a:normAutofit/>
          </a:bodyPr>
          <a:lstStyle/>
          <a:p>
            <a:r>
              <a:rPr lang="de-DE" sz="2700" b="1" dirty="0">
                <a:solidFill>
                  <a:srgbClr val="006EC7"/>
                </a:solidFill>
              </a:rPr>
              <a:t>Update Neue SARS-CoV-2-Varianten</a:t>
            </a:r>
          </a:p>
        </p:txBody>
      </p:sp>
      <p:sp>
        <p:nvSpPr>
          <p:cNvPr id="3" name="Inhaltsplatzhalter 2">
            <a:extLst>
              <a:ext uri="{FF2B5EF4-FFF2-40B4-BE49-F238E27FC236}">
                <a16:creationId xmlns:a16="http://schemas.microsoft.com/office/drawing/2014/main" id="{E4E08021-F3DE-40C1-ACB6-1F6906C1B8FC}"/>
              </a:ext>
            </a:extLst>
          </p:cNvPr>
          <p:cNvSpPr>
            <a:spLocks noGrp="1"/>
          </p:cNvSpPr>
          <p:nvPr>
            <p:ph idx="1"/>
          </p:nvPr>
        </p:nvSpPr>
        <p:spPr>
          <a:xfrm>
            <a:off x="457200" y="1268760"/>
            <a:ext cx="8229600" cy="4857403"/>
          </a:xfrm>
        </p:spPr>
        <p:txBody>
          <a:bodyPr>
            <a:normAutofit fontScale="62500" lnSpcReduction="20000"/>
          </a:bodyPr>
          <a:lstStyle/>
          <a:p>
            <a:r>
              <a:rPr lang="de-DE" b="1" dirty="0"/>
              <a:t>VOC 202012/01</a:t>
            </a:r>
            <a:r>
              <a:rPr lang="de-DE" dirty="0"/>
              <a:t> (UK): mind. 3.000 Fälle in UK; weitere Fälle in Europa (Belgien, Dänemark, Finnland, Frankreich, Deutschland, Island, Irland, Italien, Niederlande, Norwegen, Portugal, Spanien und Schweden) und weltweit (Australien, Kanada, Hongkong SAR, Israel, Japan, Jordanien, Libanon, Südkorea, Schweiz, Singapur).</a:t>
            </a:r>
          </a:p>
          <a:p>
            <a:r>
              <a:rPr lang="de-DE" dirty="0"/>
              <a:t>Neuer technischer Report PHE: Vorläufige Ergebnisse der Kohortenstudie ergaben keinen statistisch signifikanten Unterschied in der Hospitalisierung, der 28-Tage-Todesrate sowie in der Wahrscheinlichkeit einer Reinfektion.</a:t>
            </a:r>
          </a:p>
          <a:p>
            <a:r>
              <a:rPr lang="de-DE" b="1" dirty="0"/>
              <a:t>501.V2</a:t>
            </a:r>
            <a:r>
              <a:rPr lang="de-DE" dirty="0"/>
              <a:t> (Südafrika): &gt;90% der Sequenzen seit 16.11; erste Entdeckungen der ähnlichen südafrikanischen Variante außerhalb SA, darunter in Großbritannien und Finnland. </a:t>
            </a:r>
          </a:p>
          <a:p>
            <a:r>
              <a:rPr lang="de-DE" dirty="0"/>
              <a:t>Vorläufige Analysen deuten darauf hin, dass diese neuen Varianten im Vergleich zu bisher zirkulierenden Varianten eine erhöhte Übertragbarkeit aufweisen, jedoch konnte bisher keine Erhöhung der Infektionsschwere sowie –</a:t>
            </a:r>
            <a:r>
              <a:rPr lang="de-DE" dirty="0" err="1"/>
              <a:t>mortalität</a:t>
            </a:r>
            <a:r>
              <a:rPr lang="de-DE" dirty="0"/>
              <a:t> festgestellt werden.</a:t>
            </a:r>
          </a:p>
          <a:p>
            <a:r>
              <a:rPr lang="de-DE" dirty="0"/>
              <a:t>Einfluss auf die entwickelten Impfstoffe unklar.</a:t>
            </a:r>
          </a:p>
          <a:p>
            <a:endParaRPr lang="de-DE" dirty="0"/>
          </a:p>
        </p:txBody>
      </p:sp>
    </p:spTree>
    <p:extLst>
      <p:ext uri="{BB962C8B-B14F-4D97-AF65-F5344CB8AC3E}">
        <p14:creationId xmlns:p14="http://schemas.microsoft.com/office/powerpoint/2010/main" val="130554845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0</TotalTime>
  <Words>852</Words>
  <Application>Microsoft Office PowerPoint</Application>
  <PresentationFormat>Bildschirmpräsentation (4:3)</PresentationFormat>
  <Paragraphs>98</Paragraphs>
  <Slides>6</Slides>
  <Notes>3</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6</vt:i4>
      </vt:variant>
    </vt:vector>
  </HeadingPairs>
  <TitlesOfParts>
    <vt:vector size="9" baseType="lpstr">
      <vt:lpstr>Arial</vt:lpstr>
      <vt:lpstr>Calibri</vt:lpstr>
      <vt:lpstr>Larissa</vt:lpstr>
      <vt:lpstr>PowerPoint-Präsentation</vt:lpstr>
      <vt:lpstr>PowerPoint-Präsentation</vt:lpstr>
      <vt:lpstr>PowerPoint-Präsentation</vt:lpstr>
      <vt:lpstr>PowerPoint-Präsentation</vt:lpstr>
      <vt:lpstr>PowerPoint-Präsentation</vt:lpstr>
      <vt:lpstr>Update Neue SARS-CoV-2-Varianten</vt:lpstr>
    </vt:vector>
  </TitlesOfParts>
  <Company>Robert Koch-Institut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McFarland, Sarah</dc:creator>
  <cp:lastModifiedBy>Singer, Regina</cp:lastModifiedBy>
  <cp:revision>1499</cp:revision>
  <dcterms:created xsi:type="dcterms:W3CDTF">2020-04-16T05:25:18Z</dcterms:created>
  <dcterms:modified xsi:type="dcterms:W3CDTF">2020-12-31T10:20:33Z</dcterms:modified>
</cp:coreProperties>
</file>