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4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27" r:id="rId2"/>
    <p:sldId id="718" r:id="rId3"/>
    <p:sldId id="570" r:id="rId4"/>
    <p:sldId id="729" r:id="rId5"/>
    <p:sldId id="727" r:id="rId6"/>
    <p:sldId id="726" r:id="rId7"/>
    <p:sldId id="722" r:id="rId8"/>
  </p:sldIdLst>
  <p:sldSz cx="9144000" cy="6858000" type="screen4x3"/>
  <p:notesSz cx="6797675" cy="99282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as, Walter" initials="HW" lastIdx="10" clrIdx="0"/>
  <p:cmAuthor id="1" name="Buchholz, Udo" initials="BU" lastIdx="0" clrIdx="1"/>
  <p:cmAuthor id="2" name="Goerlitz, Luise" initials="GL" lastIdx="2" clrIdx="2"/>
  <p:cmAuthor id="3" name="Hilbig, Antonia" initials="HA" lastIdx="4" clrIdx="3"/>
  <p:cmAuthor id="4" name="Steffen, Annika" initials="SA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EC7"/>
    <a:srgbClr val="FFCC99"/>
    <a:srgbClr val="D0D8E8"/>
    <a:srgbClr val="E9EDF4"/>
    <a:srgbClr val="045AA6"/>
    <a:srgbClr val="367BB8"/>
    <a:srgbClr val="FFFFCC"/>
    <a:srgbClr val="4D8AD2"/>
    <a:srgbClr val="66A8DD"/>
    <a:srgbClr val="338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45" autoAdjust="0"/>
    <p:restoredTop sz="92639" autoAdjust="0"/>
  </p:normalViewPr>
  <p:slideViewPr>
    <p:cSldViewPr snapToGrid="0" snapToObjects="1">
      <p:cViewPr varScale="1">
        <p:scale>
          <a:sx n="121" d="100"/>
          <a:sy n="121" d="100"/>
        </p:scale>
        <p:origin x="169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5546"/>
    </p:cViewPr>
  </p:sorterViewPr>
  <p:notesViewPr>
    <p:cSldViewPr snapToGrid="0" snapToObjects="1">
      <p:cViewPr varScale="1">
        <p:scale>
          <a:sx n="93" d="100"/>
          <a:sy n="93" d="100"/>
        </p:scale>
        <p:origin x="-378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30.12.2020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30.12.2020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7886">
              <a:defRPr/>
            </a:pPr>
            <a:r>
              <a:rPr lang="de-DE" dirty="0"/>
              <a:t>Quelle: Ordner des aktuellen Lageberichts S:\Projekte\RKI_nCoV-Lage\3.Kommunikation\3.7.Lageberichte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0930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Datei </a:t>
            </a:r>
            <a:r>
              <a:rPr lang="de-DE" dirty="0" err="1"/>
              <a:t>Fallzahlen_kumulativ_Datum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3011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3" name="Bild 12" descr="RKI-Logo_RGB_P300C.tif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Bild 2" descr="PPT_Background_4zu3_RBG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2" name="Bild 11" descr="RKI-Logo_RGB_P300C.tif"/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457199" y="1155700"/>
            <a:ext cx="8092593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/>
              <a:t>23.12.2020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606442" y="1155699"/>
            <a:ext cx="3943350" cy="52959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4"/>
          </p:nvPr>
        </p:nvSpPr>
        <p:spPr>
          <a:xfrm>
            <a:off x="454844" y="1155699"/>
            <a:ext cx="3943350" cy="529590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/>
              <a:t>23.12.2020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23.12.2020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045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23.12.2020</a:t>
            </a:r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199" y="1155700"/>
            <a:ext cx="8092593" cy="530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622713"/>
            <a:ext cx="1860421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/>
              <a:t>23.12.2020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1" y="6622713"/>
            <a:ext cx="5182675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52920" y="6622713"/>
            <a:ext cx="496872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2594239" y="6628377"/>
            <a:ext cx="0" cy="229623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>
            <a:off x="457200" y="6622713"/>
            <a:ext cx="0" cy="23528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8564139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 cstate="screen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623" y="182309"/>
            <a:ext cx="1656184" cy="480392"/>
          </a:xfrm>
          <a:prstGeom prst="rect">
            <a:avLst/>
          </a:prstGeom>
        </p:spPr>
      </p:pic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3D4E5546-5335-5647-A96F-CE3BCF4D161A}"/>
              </a:ext>
            </a:extLst>
          </p:cNvPr>
          <p:cNvCxnSpPr/>
          <p:nvPr userDrawn="1"/>
        </p:nvCxnSpPr>
        <p:spPr>
          <a:xfrm>
            <a:off x="8045635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61" r:id="rId5"/>
    <p:sldLayoutId id="2147483655" r:id="rId6"/>
  </p:sldLayoutIdLst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7439" y="597446"/>
            <a:ext cx="8670471" cy="1292662"/>
          </a:xfrm>
          <a:solidFill>
            <a:srgbClr val="045AA6"/>
          </a:solidFill>
        </p:spPr>
        <p:txBody>
          <a:bodyPr/>
          <a:lstStyle/>
          <a:p>
            <a:r>
              <a:rPr lang="de-DE" sz="2800" dirty="0">
                <a:solidFill>
                  <a:schemeClr val="bg1"/>
                </a:solidFill>
              </a:rPr>
              <a:t>COVID-19: 		Lage National, 30.12.2020</a:t>
            </a:r>
            <a:br>
              <a:rPr lang="de-DE" sz="2800" dirty="0">
                <a:solidFill>
                  <a:schemeClr val="bg1"/>
                </a:solidFill>
              </a:rPr>
            </a:br>
            <a:br>
              <a:rPr lang="de-DE" sz="2800" dirty="0">
                <a:solidFill>
                  <a:schemeClr val="bg1"/>
                </a:solidFill>
              </a:rPr>
            </a:br>
            <a:r>
              <a:rPr lang="de-DE" sz="2800" dirty="0">
                <a:solidFill>
                  <a:schemeClr val="bg1"/>
                </a:solidFill>
              </a:rPr>
              <a:t>Informationen für den Krisenstab</a:t>
            </a: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10705"/>
              </p:ext>
            </p:extLst>
          </p:nvPr>
        </p:nvGraphicFramePr>
        <p:xfrm>
          <a:off x="217439" y="2004786"/>
          <a:ext cx="8659861" cy="2805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7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19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10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474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910">
                <a:tc>
                  <a:txBody>
                    <a:bodyPr/>
                    <a:lstStyle/>
                    <a:p>
                      <a:pPr algn="l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Datenstand</a:t>
                      </a:r>
                    </a:p>
                  </a:txBody>
                  <a:tcPr>
                    <a:solidFill>
                      <a:srgbClr val="045AA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Anzahl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Änderung zum Vortag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>
                          <a:solidFill>
                            <a:schemeClr val="bg1"/>
                          </a:solidFill>
                        </a:rPr>
                        <a:t>Inzidenz </a:t>
                      </a:r>
                      <a:r>
                        <a:rPr lang="de-DE" sz="1800" b="1" dirty="0">
                          <a:solidFill>
                            <a:schemeClr val="bg1"/>
                          </a:solidFill>
                        </a:rPr>
                        <a:t>(Fälle/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>
                          <a:solidFill>
                            <a:schemeClr val="bg1"/>
                          </a:solidFill>
                        </a:rPr>
                        <a:t>100.000 </a:t>
                      </a:r>
                      <a:r>
                        <a:rPr lang="de-DE" sz="1800" b="1" dirty="0" err="1">
                          <a:solidFill>
                            <a:schemeClr val="bg1"/>
                          </a:solidFill>
                        </a:rPr>
                        <a:t>Einw</a:t>
                      </a:r>
                      <a:r>
                        <a:rPr lang="de-DE" sz="1800" b="1" dirty="0">
                          <a:solidFill>
                            <a:schemeClr val="bg1"/>
                          </a:solidFill>
                        </a:rPr>
                        <a:t>.)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910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>
                          <a:solidFill>
                            <a:schemeClr val="bg1"/>
                          </a:solidFill>
                        </a:rPr>
                        <a:t>30.12.2020; 0:00 Uhr</a:t>
                      </a:r>
                    </a:p>
                  </a:txBody>
                  <a:tcPr>
                    <a:solidFill>
                      <a:srgbClr val="045AA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Ganze Zahl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Prozent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Bestätigte Fälle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1.687.185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22.459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+1,3 %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2.029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Verstorbene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32.107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1.129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+3,6 %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38,6</a:t>
                      </a: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Anteil Verstorbene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1,9 %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Genesene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1.302.600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7-Tage-Inzidenz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141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21623"/>
              </p:ext>
            </p:extLst>
          </p:nvPr>
        </p:nvGraphicFramePr>
        <p:xfrm>
          <a:off x="265066" y="4960166"/>
          <a:ext cx="3087734" cy="1614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3099">
                <a:tc>
                  <a:txBody>
                    <a:bodyPr/>
                    <a:lstStyle/>
                    <a:p>
                      <a:pPr algn="l"/>
                      <a:r>
                        <a:rPr lang="de-DE" sz="1200" dirty="0">
                          <a:solidFill>
                            <a:schemeClr val="bg1"/>
                          </a:solidFill>
                        </a:rPr>
                        <a:t>DIVI</a:t>
                      </a:r>
                    </a:p>
                    <a:p>
                      <a:pPr algn="l"/>
                      <a:r>
                        <a:rPr lang="de-DE" sz="1200" dirty="0">
                          <a:solidFill>
                            <a:schemeClr val="bg1"/>
                          </a:solidFill>
                        </a:rPr>
                        <a:t>Datenstand</a:t>
                      </a:r>
                    </a:p>
                    <a:p>
                      <a:pPr algn="l"/>
                      <a:r>
                        <a:rPr lang="de-DE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29.12.2020</a:t>
                      </a:r>
                    </a:p>
                  </a:txBody>
                  <a:tcPr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Anzahl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</a:rPr>
                        <a:t>Änderung </a:t>
                      </a:r>
                    </a:p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</a:rPr>
                        <a:t>zum Vortag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182">
                <a:tc>
                  <a:txBody>
                    <a:bodyPr/>
                    <a:lstStyle/>
                    <a:p>
                      <a:pPr algn="l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Aktuell 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5.649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+52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182">
                <a:tc>
                  <a:txBody>
                    <a:bodyPr/>
                    <a:lstStyle/>
                    <a:p>
                      <a:pPr algn="l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Invasiv beatmet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3.071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+54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Inhaltsplatzhalter 1"/>
          <p:cNvSpPr>
            <a:spLocks noGrp="1"/>
          </p:cNvSpPr>
          <p:nvPr>
            <p:ph sz="quarter" idx="13"/>
          </p:nvPr>
        </p:nvSpPr>
        <p:spPr>
          <a:xfrm>
            <a:off x="3771900" y="4126359"/>
            <a:ext cx="5116010" cy="205358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2000" indent="0">
              <a:spcBef>
                <a:spcPts val="600"/>
              </a:spcBef>
              <a:buNone/>
            </a:pPr>
            <a:r>
              <a:rPr lang="de-DE" sz="1600" b="1" dirty="0"/>
              <a:t>Schätzung der Reproduktionszahl (R)</a:t>
            </a:r>
          </a:p>
          <a:p>
            <a:r>
              <a:rPr lang="de-DE" sz="1400" b="1" dirty="0">
                <a:solidFill>
                  <a:srgbClr val="045AA6"/>
                </a:solidFill>
              </a:rPr>
              <a:t>Schätzung der Reproduktionszahl (4-Tage-R):  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>
                <a:solidFill>
                  <a:srgbClr val="FF0000"/>
                </a:solidFill>
              </a:rPr>
              <a:t>30.12.2020: 0,54 (95%-Prädiktionsintervall: 0,45 – 0,62)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>
                <a:solidFill>
                  <a:srgbClr val="045AA6"/>
                </a:solidFill>
              </a:rPr>
              <a:t>29.12.2020:  0,54 </a:t>
            </a:r>
            <a:r>
              <a:rPr lang="sv-SE" sz="1400" b="1" dirty="0">
                <a:solidFill>
                  <a:srgbClr val="045AA6"/>
                </a:solidFill>
              </a:rPr>
              <a:t>(95%-Prädiktionsintervall: 0,48 – 0,60)</a:t>
            </a:r>
          </a:p>
          <a:p>
            <a:pPr>
              <a:spcBef>
                <a:spcPts val="300"/>
              </a:spcBef>
              <a:tabLst>
                <a:tab pos="1704975" algn="l"/>
              </a:tabLst>
            </a:pPr>
            <a:r>
              <a:rPr lang="de-DE" sz="1600" b="1" dirty="0">
                <a:solidFill>
                  <a:srgbClr val="045AA6"/>
                </a:solidFill>
              </a:rPr>
              <a:t>Schätzung eines stabileren R (7-Tage-R):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>
                <a:solidFill>
                  <a:srgbClr val="FF0000"/>
                </a:solidFill>
              </a:rPr>
              <a:t>30.12.2020: 0,68</a:t>
            </a:r>
            <a:r>
              <a:rPr lang="sv-SE" sz="1400" b="1" dirty="0">
                <a:solidFill>
                  <a:srgbClr val="FF0000"/>
                </a:solidFill>
              </a:rPr>
              <a:t> (95%- Prädiktionsintervall: 0,64 -0,72)</a:t>
            </a:r>
            <a:endParaRPr lang="de-DE" sz="1400" b="1" dirty="0">
              <a:solidFill>
                <a:srgbClr val="FF0000"/>
              </a:solidFill>
            </a:endParaRP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>
                <a:solidFill>
                  <a:srgbClr val="045AA6"/>
                </a:solidFill>
              </a:rPr>
              <a:t>29.12.2020: 0,67 </a:t>
            </a:r>
            <a:r>
              <a:rPr lang="sv-SE" sz="1400" b="1" dirty="0">
                <a:solidFill>
                  <a:srgbClr val="045AA6"/>
                </a:solidFill>
              </a:rPr>
              <a:t>(95% Prädiktionsintervall: 0,64 – 0,71)</a:t>
            </a:r>
            <a:endParaRPr lang="de-DE" sz="1400" b="1" dirty="0">
              <a:solidFill>
                <a:srgbClr val="045AA6"/>
              </a:solidFill>
            </a:endParaRPr>
          </a:p>
          <a:p>
            <a:endParaRPr lang="de-DE" sz="1600" dirty="0"/>
          </a:p>
        </p:txBody>
      </p:sp>
      <p:sp>
        <p:nvSpPr>
          <p:cNvPr id="9" name="Datumsplatzhalter 3">
            <a:extLst>
              <a:ext uri="{FF2B5EF4-FFF2-40B4-BE49-F238E27FC236}">
                <a16:creationId xmlns:a16="http://schemas.microsoft.com/office/drawing/2014/main" id="{A43E59E5-73EB-472C-B79F-9C0D8C71EA45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564825" y="6622713"/>
            <a:ext cx="1860421" cy="195750"/>
          </a:xfrm>
        </p:spPr>
        <p:txBody>
          <a:bodyPr/>
          <a:lstStyle/>
          <a:p>
            <a:r>
              <a:rPr lang="de-DE" dirty="0"/>
              <a:t>30.12.2020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07D686D-CADA-48A1-92D5-172501E884B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3494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/>
              <a:t>30.12.2020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47311" y="103483"/>
            <a:ext cx="6114342" cy="553998"/>
          </a:xfrm>
          <a:prstGeom prst="rect">
            <a:avLst/>
          </a:prstGeom>
          <a:solidFill>
            <a:srgbClr val="045AA6"/>
          </a:solidFill>
        </p:spPr>
        <p:txBody>
          <a:bodyPr vert="horz" wrap="square" lIns="7200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de-DE" sz="2000" dirty="0">
                <a:solidFill>
                  <a:schemeClr val="bg1"/>
                </a:solidFill>
              </a:rPr>
              <a:t>7-Tage-Inzidenz der Bundesländer nach Berichtsdatum </a:t>
            </a:r>
            <a:r>
              <a:rPr lang="de-DE" sz="1600" dirty="0">
                <a:solidFill>
                  <a:schemeClr val="bg1"/>
                </a:solidFill>
              </a:rPr>
              <a:t>(Datenstand 30.12.2020 0:00 Uhr)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D6515560-FFA8-4ADD-8205-9778E3E46E1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7914440-40F4-4575-BE3B-0E4BFC715C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99656"/>
            <a:ext cx="9144000" cy="445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245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/>
              <a:t>30.12.2020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236765" y="166413"/>
            <a:ext cx="6784521" cy="692497"/>
          </a:xfrm>
          <a:prstGeom prst="rect">
            <a:avLst/>
          </a:prstGeom>
          <a:solidFill>
            <a:srgbClr val="045AA6"/>
          </a:solidFill>
        </p:spPr>
        <p:txBody>
          <a:bodyPr vert="horz" lIns="7200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de-DE" sz="2000" dirty="0">
                <a:solidFill>
                  <a:schemeClr val="bg1"/>
                </a:solidFill>
              </a:rPr>
              <a:t>Geografische Verteilung in Deutschland: 7-Tage-Inzidenz</a:t>
            </a:r>
          </a:p>
          <a:p>
            <a:pPr>
              <a:spcBef>
                <a:spcPts val="600"/>
              </a:spcBef>
            </a:pPr>
            <a:r>
              <a:rPr lang="de-DE" sz="2000" dirty="0">
                <a:solidFill>
                  <a:schemeClr val="bg1"/>
                </a:solidFill>
              </a:rPr>
              <a:t>N=117.551</a:t>
            </a: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593886"/>
              </p:ext>
            </p:extLst>
          </p:nvPr>
        </p:nvGraphicFramePr>
        <p:xfrm>
          <a:off x="236765" y="847750"/>
          <a:ext cx="6784521" cy="1524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3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109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1958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7-Tages-Inzidenz  </a:t>
                      </a: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&gt;25-50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Fälle/100.000 </a:t>
                      </a:r>
                      <a:r>
                        <a:rPr lang="de-DE" sz="1400" dirty="0" err="1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47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7-Tages-Inzidenz  </a:t>
                      </a: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&gt;50-100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Fälle/100.000 </a:t>
                      </a:r>
                      <a:r>
                        <a:rPr lang="de-DE" sz="1400" dirty="0" err="1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66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7-Tages-Inzidenz  &gt;</a:t>
                      </a: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100-250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 Fälle/100.000 </a:t>
                      </a:r>
                      <a:r>
                        <a:rPr lang="de-DE" sz="1400" dirty="0" err="1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7-Tages-Inzidenz  &gt;</a:t>
                      </a: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250-500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 Fälle/100.000 </a:t>
                      </a:r>
                      <a:r>
                        <a:rPr lang="de-DE" sz="1400" dirty="0" err="1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/>
                      <a:r>
                        <a:rPr lang="de-DE" sz="1400" dirty="0"/>
                        <a:t>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dirty="0"/>
                        <a:t>LK mit 7-Tages-Inzidenz </a:t>
                      </a:r>
                      <a:r>
                        <a:rPr lang="de-DE" sz="1400" b="1" dirty="0"/>
                        <a:t>&gt;500-1000</a:t>
                      </a:r>
                      <a:r>
                        <a:rPr lang="de-DE" sz="1400" dirty="0"/>
                        <a:t> Fälle/100.000 </a:t>
                      </a:r>
                      <a:r>
                        <a:rPr lang="de-DE" sz="1400" dirty="0" err="1"/>
                        <a:t>Einw</a:t>
                      </a:r>
                      <a:r>
                        <a:rPr lang="de-DE" sz="1400" dirty="0"/>
                        <a:t>.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338479"/>
                  </a:ext>
                </a:extLst>
              </a:tr>
            </a:tbl>
          </a:graphicData>
        </a:graphic>
      </p:graphicFrame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685C332C-9244-4E78-A7D2-4DB6BDBB8D1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9FBAF2F-09B4-4691-B118-42575DCC03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551" y="2371750"/>
            <a:ext cx="6022427" cy="4272107"/>
          </a:xfrm>
          <a:prstGeom prst="rect">
            <a:avLst/>
          </a:prstGeom>
        </p:spPr>
      </p:pic>
      <p:sp>
        <p:nvSpPr>
          <p:cNvPr id="9" name="Titel 2">
            <a:extLst>
              <a:ext uri="{FF2B5EF4-FFF2-40B4-BE49-F238E27FC236}">
                <a16:creationId xmlns:a16="http://schemas.microsoft.com/office/drawing/2014/main" id="{B460173B-B4FA-48E5-A878-8C23431A8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692697"/>
            <a:ext cx="8486775" cy="677108"/>
          </a:xfrm>
        </p:spPr>
        <p:txBody>
          <a:bodyPr/>
          <a:lstStyle/>
          <a:p>
            <a:r>
              <a:rPr lang="de-DE" dirty="0"/>
              <a:t>7-Tage-Inzidenz der COVID-19-Fälle nach Altersgruppe und Meldewoche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3391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2C1B20-F7B0-4BCD-9AB7-8BD08F26F3B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/>
              <a:t>30.12.2020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4D16D0-917D-4D34-B560-378D53F5AA1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2155F8-DEC9-48F9-9935-0F6255846E9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7" name="Titel 2">
            <a:extLst>
              <a:ext uri="{FF2B5EF4-FFF2-40B4-BE49-F238E27FC236}">
                <a16:creationId xmlns:a16="http://schemas.microsoft.com/office/drawing/2014/main" id="{C2B1C38E-D732-4A2A-A3F3-5C261F765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2150"/>
            <a:ext cx="8093075" cy="339725"/>
          </a:xfrm>
        </p:spPr>
        <p:txBody>
          <a:bodyPr/>
          <a:lstStyle/>
          <a:p>
            <a:r>
              <a:rPr lang="de-DE" dirty="0"/>
              <a:t>7-Tage-Inzidenz der COVID-19-Fälle nach Altersgruppe und Meldewoche</a:t>
            </a:r>
            <a:br>
              <a:rPr lang="de-DE" dirty="0"/>
            </a:br>
            <a:endParaRPr lang="de-DE" dirty="0"/>
          </a:p>
        </p:txBody>
      </p:sp>
      <p:pic>
        <p:nvPicPr>
          <p:cNvPr id="14" name="Inhaltsplatzhalter 13">
            <a:extLst>
              <a:ext uri="{FF2B5EF4-FFF2-40B4-BE49-F238E27FC236}">
                <a16:creationId xmlns:a16="http://schemas.microsoft.com/office/drawing/2014/main" id="{D08DD8CC-804A-4A83-800F-72B18A54D32E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457200" y="1485733"/>
            <a:ext cx="8149395" cy="4844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082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D2261117-DEEE-490E-A170-54693A7E8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</p:spPr>
        <p:txBody>
          <a:bodyPr/>
          <a:lstStyle/>
          <a:p>
            <a:r>
              <a:rPr lang="de-DE" dirty="0"/>
              <a:t>Darstellung der gemeldeten COVID-19 Fälle nach Infektionsumfeld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A9BE44-51C5-4817-BF34-44BE2C8793E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/>
              <a:t>30.12.2020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9AD6FB-C3F0-45AD-95D3-768043EDD50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750ACF-241C-443F-B4B0-271F2E16EBF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65EEB46-ECB9-4735-B83D-A0615DAD5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9253" y="14254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025" name="Grafik 1">
            <a:extLst>
              <a:ext uri="{FF2B5EF4-FFF2-40B4-BE49-F238E27FC236}">
                <a16:creationId xmlns:a16="http://schemas.microsoft.com/office/drawing/2014/main" id="{C88DF534-FA2B-49AF-A9B7-0C6F60247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18" y="1425407"/>
            <a:ext cx="9154719" cy="3849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4A3EBE84-0352-42B6-8EB9-97B94875CE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289" y="5593284"/>
            <a:ext cx="870671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1" i="0" u="none" strike="noStrike" cap="none" normalizeH="0" baseline="0" dirty="0">
                <a:ln>
                  <a:noFill/>
                </a:ln>
                <a:solidFill>
                  <a:srgbClr val="045AA6"/>
                </a:solidFill>
                <a:effectLst/>
                <a:latin typeface="Calibri" panose="020F0502020204030204" pitchFamily="34" charset="0"/>
                <a:ea typeface="MS Mincho"/>
                <a:cs typeface="Calibri" panose="020F0502020204030204" pitchFamily="34" charset="0"/>
              </a:rPr>
              <a:t>Darstellung der gemeldeten COVID-19 Fälle nach Infektionsumfeld (Setting) und Meldewoche, die vom jeweiligen Gesundheitsamt einem Ausbruch zugeordnet wurden. Abgebildet werden alle Fälle aus Ausbrüchen mit 2 oder mehr Fällen. (Datenstand 29.12.2020, 0:00 Uhr).</a:t>
            </a:r>
            <a:endParaRPr kumimoji="0" lang="de-DE" altLang="de-DE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768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BD5E61B1-3D17-4FFB-8890-DF354DD6DB5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A4F7392-BEF9-4E4F-91AF-B4F51B677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COVID-Fälle nach Zugehörigkeit zu einer Einrichtung und Meldewoche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DA47FF-2B4F-405D-94AB-A6131BF8D50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/>
              <a:t>30.12.2020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062038-8483-4347-A602-07546C19229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8E9538-272B-47D1-9B03-BC1DBFB6DE2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6</a:t>
            </a:fld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260F5A5-572E-47AF-8587-C2CF66B0FB5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69" y="1121448"/>
            <a:ext cx="8401246" cy="45808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31147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26C964CA-2E23-4D8F-8EF3-B79128286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</p:spPr>
        <p:txBody>
          <a:bodyPr/>
          <a:lstStyle/>
          <a:p>
            <a:r>
              <a:rPr lang="de-DE" dirty="0"/>
              <a:t>Anzahl COVID-19-Todesfälle nach Sterbewoche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D20173-908E-4ABD-9F97-3E6FBBC9E9B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>
                <a:latin typeface="Calibri"/>
              </a:rPr>
              <a:t>30.12.2020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2DA4AD-EB75-4984-9B26-132C9D30AA4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2A217B-ED1C-D84B-8478-63C77FA7961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18E2A222-C9B1-45DE-9C98-6B92A653EE5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EB394B4-BA38-4B59-9144-815B1BB0A07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12" y="1629508"/>
            <a:ext cx="8342880" cy="46912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80088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334</Words>
  <Application>Microsoft Office PowerPoint</Application>
  <PresentationFormat>Bildschirmpräsentation (4:3)</PresentationFormat>
  <Paragraphs>81</Paragraphs>
  <Slides>7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Calibri</vt:lpstr>
      <vt:lpstr>MS Mincho</vt:lpstr>
      <vt:lpstr>MS Mincho</vt:lpstr>
      <vt:lpstr>Wingdings</vt:lpstr>
      <vt:lpstr>Office-Design</vt:lpstr>
      <vt:lpstr>COVID-19:   Lage National, 30.12.2020  Informationen für den Krisenstab</vt:lpstr>
      <vt:lpstr>PowerPoint-Präsentation</vt:lpstr>
      <vt:lpstr>7-Tage-Inzidenz der COVID-19-Fälle nach Altersgruppe und Meldewoche </vt:lpstr>
      <vt:lpstr>7-Tage-Inzidenz der COVID-19-Fälle nach Altersgruppe und Meldewoche </vt:lpstr>
      <vt:lpstr>Darstellung der gemeldeten COVID-19 Fälle nach Infektionsumfeld </vt:lpstr>
      <vt:lpstr>COVID-Fälle nach Zugehörigkeit zu einer Einrichtung und Meldewoche</vt:lpstr>
      <vt:lpstr>Anzahl COVID-19-Todesfälle nach Sterbewoche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Walter, Jan</cp:lastModifiedBy>
  <cp:revision>2968</cp:revision>
  <cp:lastPrinted>2020-08-31T05:46:37Z</cp:lastPrinted>
  <dcterms:created xsi:type="dcterms:W3CDTF">2015-11-02T12:29:13Z</dcterms:created>
  <dcterms:modified xsi:type="dcterms:W3CDTF">2020-12-30T08:57:50Z</dcterms:modified>
</cp:coreProperties>
</file>