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 bookmarkIdSeed="4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427" r:id="rId2"/>
    <p:sldId id="718" r:id="rId3"/>
    <p:sldId id="570" r:id="rId4"/>
    <p:sldId id="729" r:id="rId5"/>
    <p:sldId id="727" r:id="rId6"/>
    <p:sldId id="726" r:id="rId7"/>
    <p:sldId id="722" r:id="rId8"/>
  </p:sldIdLst>
  <p:sldSz cx="9144000" cy="6858000" type="screen4x3"/>
  <p:notesSz cx="6797675" cy="9928225"/>
  <p:defaultTextStyle>
    <a:defPPr>
      <a:defRPr lang="de-DE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Haas, Walter" initials="HW" lastIdx="10" clrIdx="0"/>
  <p:cmAuthor id="1" name="Buchholz, Udo" initials="BU" lastIdx="0" clrIdx="1"/>
  <p:cmAuthor id="2" name="Goerlitz, Luise" initials="GL" lastIdx="2" clrIdx="2"/>
  <p:cmAuthor id="3" name="Hilbig, Antonia" initials="HA" lastIdx="4" clrIdx="3"/>
  <p:cmAuthor id="4" name="Steffen, Annika" initials="SA" lastIdx="1" clrIdx="4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EC7"/>
    <a:srgbClr val="FFCC99"/>
    <a:srgbClr val="D0D8E8"/>
    <a:srgbClr val="E9EDF4"/>
    <a:srgbClr val="045AA6"/>
    <a:srgbClr val="367BB8"/>
    <a:srgbClr val="FFFFCC"/>
    <a:srgbClr val="4D8AD2"/>
    <a:srgbClr val="66A8DD"/>
    <a:srgbClr val="338BD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Helle Formatvorlage 1 - Akz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301B821-A1FF-4177-AEE7-76D212191A09}" styleName="Mittlere Formatvorlage 1 - Akz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9012ECD-51FC-41F1-AA8D-1B2483CD663E}" styleName="Helle Formatvorlage 2 - Akz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3C2FFA5D-87B4-456A-9821-1D502468CF0F}" styleName="Designformatvorlage 1 - Akz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BC89EF96-8CEA-46FF-86C4-4CE0E7609802}" styleName="Helle Formatvorlage 3 - Akz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2D5ABB26-0587-4C30-8999-92F81FD0307C}" styleName="Keine Formatvorlage, kei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945" autoAdjust="0"/>
    <p:restoredTop sz="92639" autoAdjust="0"/>
  </p:normalViewPr>
  <p:slideViewPr>
    <p:cSldViewPr snapToGrid="0" snapToObjects="1">
      <p:cViewPr varScale="1">
        <p:scale>
          <a:sx n="121" d="100"/>
          <a:sy n="121" d="100"/>
        </p:scale>
        <p:origin x="1698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15546"/>
    </p:cViewPr>
  </p:sorterViewPr>
  <p:notesViewPr>
    <p:cSldViewPr snapToGrid="0" snapToObjects="1">
      <p:cViewPr varScale="1">
        <p:scale>
          <a:sx n="93" d="100"/>
          <a:sy n="93" d="100"/>
        </p:scale>
        <p:origin x="-3780" y="-108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berschrift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577" tIns="45789" rIns="91577" bIns="45789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50444" y="0"/>
            <a:ext cx="2945659" cy="496411"/>
          </a:xfrm>
          <a:prstGeom prst="rect">
            <a:avLst/>
          </a:prstGeom>
        </p:spPr>
        <p:txBody>
          <a:bodyPr vert="horz" lIns="91577" tIns="45789" rIns="91577" bIns="45789" rtlCol="0"/>
          <a:lstStyle>
            <a:lvl1pPr algn="r">
              <a:defRPr sz="1200"/>
            </a:lvl1pPr>
          </a:lstStyle>
          <a:p>
            <a:fld id="{112A5B09-A9A8-2644-9E6D-705AA413DA79}" type="datetimeFigureOut">
              <a:rPr lang="de-DE" smtClean="0"/>
              <a:t>30.12.2020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577" tIns="45789" rIns="91577" bIns="45789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50444" y="9430091"/>
            <a:ext cx="2945659" cy="496411"/>
          </a:xfrm>
          <a:prstGeom prst="rect">
            <a:avLst/>
          </a:prstGeom>
        </p:spPr>
        <p:txBody>
          <a:bodyPr vert="horz" lIns="91577" tIns="45789" rIns="91577" bIns="45789" rtlCol="0" anchor="b"/>
          <a:lstStyle>
            <a:lvl1pPr algn="r">
              <a:defRPr sz="1200"/>
            </a:lvl1pPr>
          </a:lstStyle>
          <a:p>
            <a:fld id="{5EDF7B35-E1B4-904A-9F7F-1474D5483FC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6755813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berschrift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577" tIns="45789" rIns="91577" bIns="45789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50444" y="0"/>
            <a:ext cx="2945659" cy="496411"/>
          </a:xfrm>
          <a:prstGeom prst="rect">
            <a:avLst/>
          </a:prstGeom>
        </p:spPr>
        <p:txBody>
          <a:bodyPr vert="horz" lIns="91577" tIns="45789" rIns="91577" bIns="45789" rtlCol="0"/>
          <a:lstStyle>
            <a:lvl1pPr algn="r">
              <a:defRPr sz="1200"/>
            </a:lvl1pPr>
          </a:lstStyle>
          <a:p>
            <a:fld id="{03B55E56-2990-C745-88B9-6378D75E0E12}" type="datetimeFigureOut">
              <a:rPr lang="de-DE" smtClean="0"/>
              <a:t>30.12.2020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77" tIns="45789" rIns="91577" bIns="45789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577" tIns="45789" rIns="91577" bIns="45789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577" tIns="45789" rIns="91577" bIns="45789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50444" y="9430091"/>
            <a:ext cx="2945659" cy="496411"/>
          </a:xfrm>
          <a:prstGeom prst="rect">
            <a:avLst/>
          </a:prstGeom>
        </p:spPr>
        <p:txBody>
          <a:bodyPr vert="horz" lIns="91577" tIns="45789" rIns="91577" bIns="45789" rtlCol="0" anchor="b"/>
          <a:lstStyle>
            <a:lvl1pPr algn="r">
              <a:defRPr sz="1200"/>
            </a:lvl1pPr>
          </a:lstStyle>
          <a:p>
            <a:fld id="{E7DB3B74-E7C2-B34F-8624-8515ACB0050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947342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457886">
              <a:defRPr/>
            </a:pPr>
            <a:r>
              <a:rPr lang="de-DE" dirty="0"/>
              <a:t>Quelle: Ordner des aktuellen Lageberichts S:\Projekte\RKI_nCoV-Lage\3.Kommunikation\3.7.Lageberichte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DB3B74-E7C2-B34F-8624-8515ACB00503}" type="slidenum">
              <a:rPr lang="de-DE" smtClean="0"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109306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/>
              <a:t>Datei </a:t>
            </a:r>
            <a:r>
              <a:rPr lang="de-DE" dirty="0" err="1"/>
              <a:t>Fallzahlen_kumulativ_Datum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DB3B74-E7C2-B34F-8624-8515ACB00503}" type="slidenum">
              <a:rPr lang="de-DE" smtClean="0"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530113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if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iff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hteck 2"/>
          <p:cNvSpPr/>
          <p:nvPr userDrawn="1"/>
        </p:nvSpPr>
        <p:spPr>
          <a:xfrm>
            <a:off x="6409267" y="118533"/>
            <a:ext cx="2411205" cy="9271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" name="Rechteck 6"/>
          <p:cNvSpPr/>
          <p:nvPr userDrawn="1"/>
        </p:nvSpPr>
        <p:spPr>
          <a:xfrm>
            <a:off x="0" y="1384875"/>
            <a:ext cx="8752360" cy="4355538"/>
          </a:xfrm>
          <a:prstGeom prst="rect">
            <a:avLst/>
          </a:prstGeom>
          <a:solidFill>
            <a:srgbClr val="006EC7"/>
          </a:solidFill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/>
            </a:ext>
            <a:ext uri="{C572A759-6A51-4108-AA02-DFA0A04FC94B}">
              <ma14:wrappingTextBoxFlag xmlns="" xmlns:ma14="http://schemas.microsoft.com/office/mac/drawingml/2011/main"/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de-DE"/>
          </a:p>
        </p:txBody>
      </p:sp>
      <p:sp>
        <p:nvSpPr>
          <p:cNvPr id="9" name="Textfeld 8"/>
          <p:cNvSpPr txBox="1"/>
          <p:nvPr userDrawn="1"/>
        </p:nvSpPr>
        <p:spPr>
          <a:xfrm>
            <a:off x="3624352" y="2264791"/>
            <a:ext cx="5124112" cy="2678578"/>
          </a:xfrm>
          <a:prstGeom prst="rect">
            <a:avLst/>
          </a:prstGeom>
          <a:solidFill>
            <a:srgbClr val="4D8AD2"/>
          </a:solidFill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/>
            </a:ext>
            <a:ext uri="{C572A759-6A51-4108-AA02-DFA0A04FC94B}">
              <ma14:wrappingTextBoxFlag xmlns="" xmlns:ma14="http://schemas.microsoft.com/office/mac/drawingml/2011/main"/>
            </a:ext>
          </a:extLst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648000" tIns="234000" rIns="684000" bIns="450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ts val="1200"/>
              </a:lnSpc>
              <a:spcAft>
                <a:spcPts val="600"/>
              </a:spcAft>
            </a:pPr>
            <a:endParaRPr lang="de-DE" sz="2800" dirty="0">
              <a:solidFill>
                <a:srgbClr val="FFFFFF"/>
              </a:solidFill>
              <a:effectLst/>
              <a:latin typeface="Calibri"/>
              <a:ea typeface="ＭＳ 明朝"/>
              <a:cs typeface="Calibri"/>
            </a:endParaRPr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3934890" y="2267305"/>
            <a:ext cx="4504844" cy="1548940"/>
          </a:xfrm>
        </p:spPr>
        <p:txBody>
          <a:bodyPr lIns="252000" tIns="252000" rIns="252000" bIns="108000" anchor="t" anchorCtr="0">
            <a:noAutofit/>
          </a:bodyPr>
          <a:lstStyle>
            <a:lvl1pPr algn="l">
              <a:defRPr sz="2200" b="1" i="0">
                <a:solidFill>
                  <a:schemeClr val="bg1"/>
                </a:solidFill>
              </a:defRPr>
            </a:lvl1pPr>
          </a:lstStyle>
          <a:p>
            <a:r>
              <a:rPr lang="de-DE" dirty="0"/>
              <a:t>Mastertitelformat bearbeiten</a:t>
            </a:r>
          </a:p>
        </p:txBody>
      </p:sp>
      <p:cxnSp>
        <p:nvCxnSpPr>
          <p:cNvPr id="11" name="Gerade Verbindung 10"/>
          <p:cNvCxnSpPr/>
          <p:nvPr userDrawn="1"/>
        </p:nvCxnSpPr>
        <p:spPr>
          <a:xfrm>
            <a:off x="3934890" y="2015660"/>
            <a:ext cx="0" cy="3160410"/>
          </a:xfrm>
          <a:prstGeom prst="line">
            <a:avLst/>
          </a:prstGeom>
          <a:ln>
            <a:solidFill>
              <a:schemeClr val="bg1"/>
            </a:solidFill>
          </a:ln>
          <a:effectLst/>
          <a:extLst>
            <a:ext uri="{FAA26D3D-D897-4be2-8F04-BA451C77F1D7}">
              <ma14:placeholderFlag xmlns="" xmlns:ma14="http://schemas.microsoft.com/office/mac/drawingml/2011/main"/>
            </a:ext>
            <a:ext uri="{C572A759-6A51-4108-AA02-DFA0A04FC94B}">
              <ma14:wrappingTextBoxFlag xmlns="" xmlns:ma14="http://schemas.microsoft.com/office/mac/drawingml/2011/main"/>
            </a:ext>
          </a:ex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Gerade Verbindung 11"/>
          <p:cNvCxnSpPr/>
          <p:nvPr userDrawn="1"/>
        </p:nvCxnSpPr>
        <p:spPr>
          <a:xfrm>
            <a:off x="8439734" y="2009669"/>
            <a:ext cx="0" cy="3166401"/>
          </a:xfrm>
          <a:prstGeom prst="line">
            <a:avLst/>
          </a:prstGeom>
          <a:ln>
            <a:solidFill>
              <a:schemeClr val="bg1"/>
            </a:solidFill>
          </a:ln>
          <a:effectLst/>
          <a:extLst>
            <a:ext uri="{FAA26D3D-D897-4be2-8F04-BA451C77F1D7}">
              <ma14:placeholderFlag xmlns="" xmlns:ma14="http://schemas.microsoft.com/office/mac/drawingml/2011/main"/>
            </a:ext>
            <a:ext uri="{C572A759-6A51-4108-AA02-DFA0A04FC94B}">
              <ma14:wrappingTextBoxFlag xmlns="" xmlns:ma14="http://schemas.microsoft.com/office/mac/drawingml/2011/main"/>
            </a:ext>
          </a:ex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Rechteck 13"/>
          <p:cNvSpPr/>
          <p:nvPr userDrawn="1"/>
        </p:nvSpPr>
        <p:spPr>
          <a:xfrm>
            <a:off x="8748464" y="2267304"/>
            <a:ext cx="395537" cy="2676064"/>
          </a:xfrm>
          <a:prstGeom prst="rect">
            <a:avLst/>
          </a:prstGeom>
          <a:solidFill>
            <a:srgbClr val="80A5DC"/>
          </a:solidFill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/>
            </a:ext>
            <a:ext uri="{C572A759-6A51-4108-AA02-DFA0A04FC94B}">
              <ma14:wrappingTextBoxFlag xmlns="" xmlns:ma14="http://schemas.microsoft.com/office/mac/drawingml/2011/main"/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de-DE"/>
          </a:p>
        </p:txBody>
      </p:sp>
      <p:sp>
        <p:nvSpPr>
          <p:cNvPr id="15" name="Bildplatzhalter 14"/>
          <p:cNvSpPr>
            <a:spLocks noGrp="1"/>
          </p:cNvSpPr>
          <p:nvPr>
            <p:ph type="pic" sz="quarter" idx="13"/>
          </p:nvPr>
        </p:nvSpPr>
        <p:spPr>
          <a:xfrm>
            <a:off x="0" y="1384300"/>
            <a:ext cx="3319463" cy="4356100"/>
          </a:xfrm>
        </p:spPr>
        <p:txBody>
          <a:bodyPr/>
          <a:lstStyle/>
          <a:p>
            <a:endParaRPr lang="de-DE"/>
          </a:p>
        </p:txBody>
      </p:sp>
      <p:sp>
        <p:nvSpPr>
          <p:cNvPr id="16" name="Rechteck 15"/>
          <p:cNvSpPr/>
          <p:nvPr userDrawn="1"/>
        </p:nvSpPr>
        <p:spPr>
          <a:xfrm>
            <a:off x="89647" y="6432176"/>
            <a:ext cx="8658817" cy="42582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7" name="Textplatzhalter 16"/>
          <p:cNvSpPr>
            <a:spLocks noGrp="1"/>
          </p:cNvSpPr>
          <p:nvPr>
            <p:ph type="body" sz="quarter" idx="14"/>
          </p:nvPr>
        </p:nvSpPr>
        <p:spPr>
          <a:xfrm>
            <a:off x="3935413" y="3816244"/>
            <a:ext cx="4503737" cy="1127125"/>
          </a:xfrm>
        </p:spPr>
        <p:txBody>
          <a:bodyPr lIns="252000" tIns="108000" rIns="252000" bIns="252000" anchor="b" anchorCtr="0">
            <a:noAutofit/>
          </a:bodyPr>
          <a:lstStyle>
            <a:lvl1pPr marL="0" indent="0">
              <a:lnSpc>
                <a:spcPts val="2200"/>
              </a:lnSpc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>
                <a:solidFill>
                  <a:srgbClr val="FFFFFF"/>
                </a:solidFill>
              </a:defRPr>
            </a:lvl2pPr>
            <a:lvl3pPr marL="914400" indent="0">
              <a:buNone/>
              <a:defRPr>
                <a:solidFill>
                  <a:srgbClr val="FFFFFF"/>
                </a:solidFill>
              </a:defRPr>
            </a:lvl3pPr>
            <a:lvl4pPr marL="1371600" indent="0">
              <a:buNone/>
              <a:defRPr>
                <a:solidFill>
                  <a:srgbClr val="FFFFFF"/>
                </a:solidFill>
              </a:defRPr>
            </a:lvl4pPr>
            <a:lvl5pPr marL="1828800" indent="0">
              <a:buNone/>
              <a:defRPr>
                <a:solidFill>
                  <a:srgbClr val="FFFFFF"/>
                </a:solidFill>
              </a:defRPr>
            </a:lvl5pPr>
          </a:lstStyle>
          <a:p>
            <a:pPr lvl="0"/>
            <a:r>
              <a:rPr lang="de-DE" dirty="0"/>
              <a:t>Mastertextformat bearbeiten</a:t>
            </a:r>
          </a:p>
        </p:txBody>
      </p:sp>
      <p:pic>
        <p:nvPicPr>
          <p:cNvPr id="13" name="Bild 12" descr="RKI-Logo_RGB_P300C.tif"/>
          <p:cNvPicPr>
            <a:picLocks noChangeAspect="1"/>
          </p:cNvPicPr>
          <p:nvPr userDrawn="1"/>
        </p:nvPicPr>
        <p:blipFill>
          <a:blip r:embed="rId2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0379" y="332655"/>
            <a:ext cx="2050093" cy="5946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07158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_Standardf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hteck 12"/>
          <p:cNvSpPr/>
          <p:nvPr userDrawn="1"/>
        </p:nvSpPr>
        <p:spPr>
          <a:xfrm>
            <a:off x="6409267" y="118533"/>
            <a:ext cx="2411205" cy="9271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3" name="Bild 2" descr="PPT_Background_4zu3_RBGNEU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0" y="1384875"/>
            <a:ext cx="8746484" cy="4358640"/>
          </a:xfrm>
          <a:prstGeom prst="rect">
            <a:avLst/>
          </a:prstGeom>
        </p:spPr>
      </p:pic>
      <p:sp>
        <p:nvSpPr>
          <p:cNvPr id="21" name="Textfeld 20"/>
          <p:cNvSpPr txBox="1"/>
          <p:nvPr userDrawn="1"/>
        </p:nvSpPr>
        <p:spPr>
          <a:xfrm>
            <a:off x="3624352" y="2264791"/>
            <a:ext cx="5124112" cy="2678578"/>
          </a:xfrm>
          <a:prstGeom prst="rect">
            <a:avLst/>
          </a:prstGeom>
          <a:solidFill>
            <a:srgbClr val="4D8AD2"/>
          </a:solidFill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/>
            </a:ext>
            <a:ext uri="{C572A759-6A51-4108-AA02-DFA0A04FC94B}">
              <ma14:wrappingTextBoxFlag xmlns="" xmlns:ma14="http://schemas.microsoft.com/office/mac/drawingml/2011/main"/>
            </a:ext>
          </a:extLst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252000" tIns="234000" rIns="252000" bIns="450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ts val="1200"/>
              </a:lnSpc>
              <a:spcAft>
                <a:spcPts val="600"/>
              </a:spcAft>
            </a:pPr>
            <a:endParaRPr lang="de-DE" sz="2800" dirty="0">
              <a:solidFill>
                <a:srgbClr val="FFFFFF"/>
              </a:solidFill>
              <a:effectLst/>
              <a:latin typeface="Calibri"/>
              <a:ea typeface="ＭＳ 明朝"/>
              <a:cs typeface="Calibri"/>
            </a:endParaRPr>
          </a:p>
        </p:txBody>
      </p:sp>
      <p:cxnSp>
        <p:nvCxnSpPr>
          <p:cNvPr id="23" name="Gerade Verbindung 22"/>
          <p:cNvCxnSpPr/>
          <p:nvPr userDrawn="1"/>
        </p:nvCxnSpPr>
        <p:spPr>
          <a:xfrm>
            <a:off x="3934890" y="2015660"/>
            <a:ext cx="0" cy="3160410"/>
          </a:xfrm>
          <a:prstGeom prst="line">
            <a:avLst/>
          </a:prstGeom>
          <a:ln>
            <a:solidFill>
              <a:schemeClr val="bg1"/>
            </a:solidFill>
          </a:ln>
          <a:effectLst/>
          <a:extLst>
            <a:ext uri="{FAA26D3D-D897-4be2-8F04-BA451C77F1D7}">
              <ma14:placeholderFlag xmlns="" xmlns:ma14="http://schemas.microsoft.com/office/mac/drawingml/2011/main"/>
            </a:ext>
            <a:ext uri="{C572A759-6A51-4108-AA02-DFA0A04FC94B}">
              <ma14:wrappingTextBoxFlag xmlns="" xmlns:ma14="http://schemas.microsoft.com/office/mac/drawingml/2011/main"/>
            </a:ext>
          </a:ex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Gerade Verbindung 23"/>
          <p:cNvCxnSpPr/>
          <p:nvPr userDrawn="1"/>
        </p:nvCxnSpPr>
        <p:spPr>
          <a:xfrm>
            <a:off x="8439734" y="2009669"/>
            <a:ext cx="0" cy="3166401"/>
          </a:xfrm>
          <a:prstGeom prst="line">
            <a:avLst/>
          </a:prstGeom>
          <a:ln>
            <a:solidFill>
              <a:schemeClr val="bg1"/>
            </a:solidFill>
          </a:ln>
          <a:effectLst/>
          <a:extLst>
            <a:ext uri="{FAA26D3D-D897-4be2-8F04-BA451C77F1D7}">
              <ma14:placeholderFlag xmlns="" xmlns:ma14="http://schemas.microsoft.com/office/mac/drawingml/2011/main"/>
            </a:ext>
            <a:ext uri="{C572A759-6A51-4108-AA02-DFA0A04FC94B}">
              <ma14:wrappingTextBoxFlag xmlns="" xmlns:ma14="http://schemas.microsoft.com/office/mac/drawingml/2011/main"/>
            </a:ext>
          </a:ex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Rechteck 1"/>
          <p:cNvSpPr/>
          <p:nvPr userDrawn="1"/>
        </p:nvSpPr>
        <p:spPr>
          <a:xfrm>
            <a:off x="89647" y="6432176"/>
            <a:ext cx="8658817" cy="42582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0" name="Titel 1"/>
          <p:cNvSpPr>
            <a:spLocks noGrp="1"/>
          </p:cNvSpPr>
          <p:nvPr>
            <p:ph type="ctrTitle"/>
          </p:nvPr>
        </p:nvSpPr>
        <p:spPr>
          <a:xfrm>
            <a:off x="3934890" y="2267305"/>
            <a:ext cx="4504844" cy="1548940"/>
          </a:xfrm>
        </p:spPr>
        <p:txBody>
          <a:bodyPr lIns="252000" tIns="252000" rIns="252000" bIns="108000" anchor="t" anchorCtr="0">
            <a:noAutofit/>
          </a:bodyPr>
          <a:lstStyle>
            <a:lvl1pPr algn="l">
              <a:defRPr sz="2200" b="1" i="0">
                <a:solidFill>
                  <a:schemeClr val="bg1"/>
                </a:solidFill>
              </a:defRPr>
            </a:lvl1pPr>
          </a:lstStyle>
          <a:p>
            <a:r>
              <a:rPr lang="de-DE" dirty="0"/>
              <a:t>Mastertitelformat bearbeiten</a:t>
            </a:r>
          </a:p>
        </p:txBody>
      </p:sp>
      <p:sp>
        <p:nvSpPr>
          <p:cNvPr id="11" name="Textplatzhalter 16"/>
          <p:cNvSpPr>
            <a:spLocks noGrp="1"/>
          </p:cNvSpPr>
          <p:nvPr>
            <p:ph type="body" sz="quarter" idx="14"/>
          </p:nvPr>
        </p:nvSpPr>
        <p:spPr>
          <a:xfrm>
            <a:off x="3935413" y="3816244"/>
            <a:ext cx="4503737" cy="1127125"/>
          </a:xfrm>
        </p:spPr>
        <p:txBody>
          <a:bodyPr lIns="252000" tIns="108000" rIns="252000" bIns="252000" anchor="b" anchorCtr="0">
            <a:noAutofit/>
          </a:bodyPr>
          <a:lstStyle>
            <a:lvl1pPr marL="0" indent="0">
              <a:lnSpc>
                <a:spcPts val="2200"/>
              </a:lnSpc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>
                <a:solidFill>
                  <a:srgbClr val="FFFFFF"/>
                </a:solidFill>
              </a:defRPr>
            </a:lvl2pPr>
            <a:lvl3pPr marL="914400" indent="0">
              <a:buNone/>
              <a:defRPr>
                <a:solidFill>
                  <a:srgbClr val="FFFFFF"/>
                </a:solidFill>
              </a:defRPr>
            </a:lvl3pPr>
            <a:lvl4pPr marL="1371600" indent="0">
              <a:buNone/>
              <a:defRPr>
                <a:solidFill>
                  <a:srgbClr val="FFFFFF"/>
                </a:solidFill>
              </a:defRPr>
            </a:lvl4pPr>
            <a:lvl5pPr marL="1828800" indent="0">
              <a:buNone/>
              <a:defRPr>
                <a:solidFill>
                  <a:srgbClr val="FFFFFF"/>
                </a:solidFill>
              </a:defRPr>
            </a:lvl5pPr>
          </a:lstStyle>
          <a:p>
            <a:pPr lvl="0"/>
            <a:r>
              <a:rPr lang="de-DE" dirty="0"/>
              <a:t>Mastertextformat bearbeiten</a:t>
            </a:r>
          </a:p>
        </p:txBody>
      </p:sp>
      <p:pic>
        <p:nvPicPr>
          <p:cNvPr id="12" name="Bild 11" descr="RKI-Logo_RGB_P300C.tif"/>
          <p:cNvPicPr>
            <a:picLocks noChangeAspect="1"/>
          </p:cNvPicPr>
          <p:nvPr userDrawn="1"/>
        </p:nvPicPr>
        <p:blipFill>
          <a:blip r:embed="rId3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0379" y="332655"/>
            <a:ext cx="2050093" cy="594649"/>
          </a:xfrm>
          <a:prstGeom prst="rect">
            <a:avLst/>
          </a:prstGeom>
        </p:spPr>
      </p:pic>
      <p:sp>
        <p:nvSpPr>
          <p:cNvPr id="14" name="Rechteck 13"/>
          <p:cNvSpPr/>
          <p:nvPr userDrawn="1"/>
        </p:nvSpPr>
        <p:spPr>
          <a:xfrm>
            <a:off x="8748464" y="2267304"/>
            <a:ext cx="395537" cy="2676064"/>
          </a:xfrm>
          <a:prstGeom prst="rect">
            <a:avLst/>
          </a:prstGeom>
          <a:solidFill>
            <a:srgbClr val="80A5DC"/>
          </a:solidFill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/>
            </a:ext>
            <a:ext uri="{C572A759-6A51-4108-AA02-DFA0A04FC94B}">
              <ma14:wrappingTextBoxFlag xmlns="" xmlns:ma14="http://schemas.microsoft.com/office/mac/drawingml/2011/main"/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962065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Inhaltsplatzhalter 2"/>
          <p:cNvSpPr>
            <a:spLocks noGrp="1"/>
          </p:cNvSpPr>
          <p:nvPr>
            <p:ph sz="quarter" idx="13"/>
          </p:nvPr>
        </p:nvSpPr>
        <p:spPr>
          <a:xfrm>
            <a:off x="457199" y="1155700"/>
            <a:ext cx="8092593" cy="5302250"/>
          </a:xfrm>
        </p:spPr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7" name="Titelplatzhalter 1"/>
          <p:cNvSpPr>
            <a:spLocks noGrp="1"/>
          </p:cNvSpPr>
          <p:nvPr>
            <p:ph type="title"/>
          </p:nvPr>
        </p:nvSpPr>
        <p:spPr>
          <a:xfrm>
            <a:off x="457200" y="692696"/>
            <a:ext cx="8092592" cy="338554"/>
          </a:xfrm>
          <a:prstGeom prst="rect">
            <a:avLst/>
          </a:prstGeom>
        </p:spPr>
        <p:txBody>
          <a:bodyPr vert="horz" lIns="0" tIns="0" rIns="0" bIns="0" rtlCol="0" anchor="t" anchorCtr="0">
            <a:spAutoFit/>
          </a:bodyPr>
          <a:lstStyle/>
          <a:p>
            <a:r>
              <a:rPr lang="de-DE" dirty="0"/>
              <a:t>Mastertitelformat bearbeiten</a:t>
            </a:r>
          </a:p>
        </p:txBody>
      </p:sp>
      <p:sp>
        <p:nvSpPr>
          <p:cNvPr id="9" name="Datumsplatzhalter 8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de-DE"/>
              <a:t>23.12.2020</a:t>
            </a:r>
            <a:endParaRPr lang="de-DE" dirty="0"/>
          </a:p>
        </p:txBody>
      </p:sp>
      <p:sp>
        <p:nvSpPr>
          <p:cNvPr id="10" name="Fußzeilenplatzhalter 9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12" name="Foliennummernplatzhalter 11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9601967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Inhaltsplatzhalter 7"/>
          <p:cNvSpPr>
            <a:spLocks noGrp="1"/>
          </p:cNvSpPr>
          <p:nvPr>
            <p:ph sz="quarter" idx="13"/>
          </p:nvPr>
        </p:nvSpPr>
        <p:spPr>
          <a:xfrm>
            <a:off x="4606442" y="1155699"/>
            <a:ext cx="3943350" cy="5295901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9" name="Inhaltsplatzhalter 7"/>
          <p:cNvSpPr>
            <a:spLocks noGrp="1"/>
          </p:cNvSpPr>
          <p:nvPr>
            <p:ph sz="quarter" idx="14"/>
          </p:nvPr>
        </p:nvSpPr>
        <p:spPr>
          <a:xfrm>
            <a:off x="454844" y="1155699"/>
            <a:ext cx="3943350" cy="5295901"/>
          </a:xfrm>
        </p:spPr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10" name="Titelplatzhalter 1"/>
          <p:cNvSpPr>
            <a:spLocks noGrp="1"/>
          </p:cNvSpPr>
          <p:nvPr>
            <p:ph type="title"/>
          </p:nvPr>
        </p:nvSpPr>
        <p:spPr>
          <a:xfrm>
            <a:off x="457200" y="692696"/>
            <a:ext cx="8092592" cy="338554"/>
          </a:xfrm>
          <a:prstGeom prst="rect">
            <a:avLst/>
          </a:prstGeom>
        </p:spPr>
        <p:txBody>
          <a:bodyPr vert="horz" lIns="0" tIns="0" rIns="0" bIns="0" rtlCol="0" anchor="t" anchorCtr="0">
            <a:spAutoFit/>
          </a:bodyPr>
          <a:lstStyle/>
          <a:p>
            <a:r>
              <a:rPr lang="de-DE" dirty="0"/>
              <a:t>Mastertitelformat bearbeiten</a:t>
            </a:r>
          </a:p>
        </p:txBody>
      </p:sp>
      <p:sp>
        <p:nvSpPr>
          <p:cNvPr id="11" name="Datumsplatzhalter 10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r>
              <a:rPr lang="de-DE"/>
              <a:t>23.12.2020</a:t>
            </a:r>
            <a:endParaRPr lang="de-DE" dirty="0"/>
          </a:p>
        </p:txBody>
      </p:sp>
      <p:sp>
        <p:nvSpPr>
          <p:cNvPr id="12" name="Fußzeilenplatzhalter 11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13" name="Foliennummernplatzhalter 12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800253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9" name="Datumsplatzhalt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23.12.2020</a:t>
            </a:r>
            <a:endParaRPr lang="de-DE" dirty="0"/>
          </a:p>
        </p:txBody>
      </p:sp>
      <p:sp>
        <p:nvSpPr>
          <p:cNvPr id="10" name="Fußzeilenplatzhalt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11" name="Foliennummernplatzhalt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704512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23.12.2020</a:t>
            </a:r>
            <a:endParaRPr lang="de-DE" dirty="0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6585586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tiff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692696"/>
            <a:ext cx="8092592" cy="338554"/>
          </a:xfrm>
          <a:prstGeom prst="rect">
            <a:avLst/>
          </a:prstGeom>
        </p:spPr>
        <p:txBody>
          <a:bodyPr vert="horz" lIns="0" tIns="0" rIns="0" bIns="0" rtlCol="0" anchor="t" anchorCtr="0">
            <a:spAutoFit/>
          </a:bodyPr>
          <a:lstStyle/>
          <a:p>
            <a:r>
              <a:rPr lang="de-DE" dirty="0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199" y="1155700"/>
            <a:ext cx="8092593" cy="530225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564825" y="6622713"/>
            <a:ext cx="1860421" cy="195750"/>
          </a:xfrm>
          <a:prstGeom prst="rect">
            <a:avLst/>
          </a:prstGeom>
        </p:spPr>
        <p:txBody>
          <a:bodyPr vert="horz" lIns="0" tIns="0" rIns="0" bIns="45720" rtlCol="0" anchor="t" anchorCtr="0"/>
          <a:lstStyle>
            <a:lvl1pPr algn="l">
              <a:defRPr sz="1200">
                <a:solidFill>
                  <a:srgbClr val="006EC7"/>
                </a:solidFill>
              </a:defRPr>
            </a:lvl1pPr>
          </a:lstStyle>
          <a:p>
            <a:r>
              <a:rPr lang="de-DE"/>
              <a:t>23.12.2020</a:t>
            </a:r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2699791" y="6622713"/>
            <a:ext cx="5182675" cy="195750"/>
          </a:xfrm>
          <a:prstGeom prst="rect">
            <a:avLst/>
          </a:prstGeom>
        </p:spPr>
        <p:txBody>
          <a:bodyPr vert="horz" lIns="0" tIns="0" rIns="0" bIns="45720" rtlCol="0" anchor="t" anchorCtr="0"/>
          <a:lstStyle>
            <a:lvl1pPr algn="l">
              <a:defRPr sz="1200">
                <a:solidFill>
                  <a:srgbClr val="006EC7"/>
                </a:solidFill>
              </a:defRPr>
            </a:lvl1pPr>
          </a:lstStyle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052920" y="6622713"/>
            <a:ext cx="496872" cy="195750"/>
          </a:xfrm>
          <a:prstGeom prst="rect">
            <a:avLst/>
          </a:prstGeom>
        </p:spPr>
        <p:txBody>
          <a:bodyPr vert="horz" lIns="0" tIns="0" rIns="0" bIns="45720" rtlCol="0" anchor="t" anchorCtr="0"/>
          <a:lstStyle>
            <a:lvl1pPr algn="ctr">
              <a:defRPr sz="1200">
                <a:solidFill>
                  <a:srgbClr val="006EC7"/>
                </a:solidFill>
              </a:defRPr>
            </a:lvl1pPr>
          </a:lstStyle>
          <a:p>
            <a:fld id="{162A217B-ED1C-D84B-8478-63C77FA79618}" type="slidenum">
              <a:rPr lang="de-DE" smtClean="0"/>
              <a:pPr/>
              <a:t>‹Nr.›</a:t>
            </a:fld>
            <a:endParaRPr lang="de-DE" dirty="0"/>
          </a:p>
        </p:txBody>
      </p:sp>
      <p:cxnSp>
        <p:nvCxnSpPr>
          <p:cNvPr id="13" name="Gerade Verbindung 12"/>
          <p:cNvCxnSpPr/>
          <p:nvPr userDrawn="1"/>
        </p:nvCxnSpPr>
        <p:spPr>
          <a:xfrm>
            <a:off x="2594239" y="6628377"/>
            <a:ext cx="0" cy="229623"/>
          </a:xfrm>
          <a:prstGeom prst="line">
            <a:avLst/>
          </a:prstGeom>
          <a:ln w="6350">
            <a:solidFill>
              <a:srgbClr val="006EC7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Gerade Verbindung 13"/>
          <p:cNvCxnSpPr/>
          <p:nvPr userDrawn="1"/>
        </p:nvCxnSpPr>
        <p:spPr>
          <a:xfrm>
            <a:off x="457200" y="6622713"/>
            <a:ext cx="0" cy="235287"/>
          </a:xfrm>
          <a:prstGeom prst="line">
            <a:avLst/>
          </a:prstGeom>
          <a:ln w="6350">
            <a:solidFill>
              <a:srgbClr val="006EC7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Gerade Verbindung 15"/>
          <p:cNvCxnSpPr/>
          <p:nvPr userDrawn="1"/>
        </p:nvCxnSpPr>
        <p:spPr>
          <a:xfrm>
            <a:off x="8564139" y="6636373"/>
            <a:ext cx="0" cy="221627"/>
          </a:xfrm>
          <a:prstGeom prst="line">
            <a:avLst/>
          </a:prstGeom>
          <a:ln w="6350">
            <a:solidFill>
              <a:srgbClr val="006EC7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5" name="Bild 14" descr="RKI-Logo_RGB_P300C.tif"/>
          <p:cNvPicPr>
            <a:picLocks noChangeAspect="1"/>
          </p:cNvPicPr>
          <p:nvPr userDrawn="1"/>
        </p:nvPicPr>
        <p:blipFill>
          <a:blip r:embed="rId8" cstate="screen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06623" y="182309"/>
            <a:ext cx="1656184" cy="480392"/>
          </a:xfrm>
          <a:prstGeom prst="rect">
            <a:avLst/>
          </a:prstGeom>
        </p:spPr>
      </p:pic>
      <p:cxnSp>
        <p:nvCxnSpPr>
          <p:cNvPr id="17" name="Gerade Verbindung 16">
            <a:extLst>
              <a:ext uri="{FF2B5EF4-FFF2-40B4-BE49-F238E27FC236}">
                <a16:creationId xmlns:a16="http://schemas.microsoft.com/office/drawing/2014/main" id="{3D4E5546-5335-5647-A96F-CE3BCF4D161A}"/>
              </a:ext>
            </a:extLst>
          </p:cNvPr>
          <p:cNvCxnSpPr/>
          <p:nvPr userDrawn="1"/>
        </p:nvCxnSpPr>
        <p:spPr>
          <a:xfrm>
            <a:off x="8045635" y="6636373"/>
            <a:ext cx="0" cy="221627"/>
          </a:xfrm>
          <a:prstGeom prst="line">
            <a:avLst/>
          </a:prstGeom>
          <a:ln w="6350">
            <a:solidFill>
              <a:srgbClr val="006EC7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059559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0" r:id="rId3"/>
    <p:sldLayoutId id="2147483654" r:id="rId4"/>
    <p:sldLayoutId id="2147483661" r:id="rId5"/>
    <p:sldLayoutId id="2147483655" r:id="rId6"/>
  </p:sldLayoutIdLst>
  <p:hf hdr="0"/>
  <p:txStyles>
    <p:titleStyle>
      <a:lvl1pPr algn="l" defTabSz="457200" rtl="0" eaLnBrk="1" latinLnBrk="0" hangingPunct="1">
        <a:lnSpc>
          <a:spcPct val="100000"/>
        </a:lnSpc>
        <a:spcBef>
          <a:spcPct val="0"/>
        </a:spcBef>
        <a:buNone/>
        <a:defRPr sz="2200" b="1" kern="1200">
          <a:solidFill>
            <a:srgbClr val="006EC7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ts val="432"/>
        </a:spcBef>
        <a:buClr>
          <a:srgbClr val="006EC7"/>
        </a:buClr>
        <a:buFont typeface="Wingdings" charset="2"/>
        <a:buChar char="§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432"/>
        </a:spcBef>
        <a:buClr>
          <a:srgbClr val="006EC7"/>
        </a:buClr>
        <a:buFont typeface="Wingdings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432"/>
        </a:spcBef>
        <a:buClr>
          <a:srgbClr val="006EC7"/>
        </a:buClr>
        <a:buFont typeface="Wingdings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432"/>
        </a:spcBef>
        <a:buClr>
          <a:srgbClr val="006EC7"/>
        </a:buClr>
        <a:buFont typeface="Wingdings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432"/>
        </a:spcBef>
        <a:buClr>
          <a:srgbClr val="006EC7"/>
        </a:buClr>
        <a:buFont typeface="Wingdings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3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pPr/>
              <a:t>1</a:t>
            </a:fld>
            <a:endParaRPr lang="de-DE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17439" y="597446"/>
            <a:ext cx="8670471" cy="1292662"/>
          </a:xfrm>
          <a:solidFill>
            <a:srgbClr val="045AA6"/>
          </a:solidFill>
        </p:spPr>
        <p:txBody>
          <a:bodyPr/>
          <a:lstStyle/>
          <a:p>
            <a:r>
              <a:rPr lang="de-DE" sz="2800" dirty="0">
                <a:solidFill>
                  <a:schemeClr val="bg1"/>
                </a:solidFill>
              </a:rPr>
              <a:t>COVID-19: 		Lage National, 30.12.2020</a:t>
            </a:r>
            <a:br>
              <a:rPr lang="de-DE" sz="2800" dirty="0">
                <a:solidFill>
                  <a:schemeClr val="bg1"/>
                </a:solidFill>
              </a:rPr>
            </a:br>
            <a:br>
              <a:rPr lang="de-DE" sz="2800" dirty="0">
                <a:solidFill>
                  <a:schemeClr val="bg1"/>
                </a:solidFill>
              </a:rPr>
            </a:br>
            <a:r>
              <a:rPr lang="de-DE" sz="2800" dirty="0">
                <a:solidFill>
                  <a:schemeClr val="bg1"/>
                </a:solidFill>
              </a:rPr>
              <a:t>Informationen für den Krisenstab</a:t>
            </a:r>
          </a:p>
        </p:txBody>
      </p:sp>
      <p:graphicFrame>
        <p:nvGraphicFramePr>
          <p:cNvPr id="11" name="Tabel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210705"/>
              </p:ext>
            </p:extLst>
          </p:nvPr>
        </p:nvGraphicFramePr>
        <p:xfrm>
          <a:off x="217439" y="2004786"/>
          <a:ext cx="8659861" cy="28059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476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8195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6177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2102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24740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96910">
                <a:tc>
                  <a:txBody>
                    <a:bodyPr/>
                    <a:lstStyle/>
                    <a:p>
                      <a:pPr algn="l"/>
                      <a:r>
                        <a:rPr lang="de-DE" dirty="0">
                          <a:solidFill>
                            <a:schemeClr val="bg1"/>
                          </a:solidFill>
                        </a:rPr>
                        <a:t>Datenstand</a:t>
                      </a:r>
                    </a:p>
                  </a:txBody>
                  <a:tcPr>
                    <a:solidFill>
                      <a:srgbClr val="045AA6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de-DE" sz="18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Anzahl</a:t>
                      </a:r>
                    </a:p>
                  </a:txBody>
                  <a:tcPr anchor="ctr">
                    <a:solidFill>
                      <a:srgbClr val="045AA6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de-DE" dirty="0">
                          <a:solidFill>
                            <a:schemeClr val="bg1"/>
                          </a:solidFill>
                        </a:rPr>
                        <a:t>Änderung zum Vortag</a:t>
                      </a:r>
                    </a:p>
                  </a:txBody>
                  <a:tcPr anchor="ctr">
                    <a:solidFill>
                      <a:srgbClr val="045AA6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de-DE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b="1" dirty="0">
                          <a:solidFill>
                            <a:schemeClr val="bg1"/>
                          </a:solidFill>
                        </a:rPr>
                        <a:t>Inzidenz </a:t>
                      </a:r>
                      <a:r>
                        <a:rPr lang="de-DE" sz="1800" b="1" dirty="0">
                          <a:solidFill>
                            <a:schemeClr val="bg1"/>
                          </a:solidFill>
                        </a:rPr>
                        <a:t>(Fälle/</a:t>
                      </a:r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b="1" dirty="0">
                          <a:solidFill>
                            <a:schemeClr val="bg1"/>
                          </a:solidFill>
                        </a:rPr>
                        <a:t>100.000 </a:t>
                      </a:r>
                      <a:r>
                        <a:rPr lang="de-DE" sz="1800" b="1" dirty="0" err="1">
                          <a:solidFill>
                            <a:schemeClr val="bg1"/>
                          </a:solidFill>
                        </a:rPr>
                        <a:t>Einw</a:t>
                      </a:r>
                      <a:r>
                        <a:rPr lang="de-DE" sz="1800" b="1" dirty="0">
                          <a:solidFill>
                            <a:schemeClr val="bg1"/>
                          </a:solidFill>
                        </a:rPr>
                        <a:t>.)</a:t>
                      </a:r>
                    </a:p>
                  </a:txBody>
                  <a:tcPr anchor="ctr">
                    <a:solidFill>
                      <a:srgbClr val="045AA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6910">
                <a:tc>
                  <a:txBody>
                    <a:bodyPr/>
                    <a:lstStyle/>
                    <a:p>
                      <a:pPr algn="l"/>
                      <a:r>
                        <a:rPr lang="de-DE" sz="1600" b="1" dirty="0">
                          <a:solidFill>
                            <a:schemeClr val="bg1"/>
                          </a:solidFill>
                        </a:rPr>
                        <a:t>30.12.2020; 0:00 Uhr</a:t>
                      </a:r>
                    </a:p>
                  </a:txBody>
                  <a:tcPr>
                    <a:solidFill>
                      <a:srgbClr val="045AA6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de-DE" sz="18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rgbClr val="045AA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Ganze Zahl</a:t>
                      </a:r>
                    </a:p>
                  </a:txBody>
                  <a:tcPr anchor="ctr">
                    <a:solidFill>
                      <a:srgbClr val="045AA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Prozent</a:t>
                      </a:r>
                    </a:p>
                  </a:txBody>
                  <a:tcPr anchor="ctr">
                    <a:solidFill>
                      <a:srgbClr val="045AA6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8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rgbClr val="045AA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2423">
                <a:tc>
                  <a:txBody>
                    <a:bodyPr/>
                    <a:lstStyle/>
                    <a:p>
                      <a:r>
                        <a:rPr lang="de-DE" dirty="0">
                          <a:solidFill>
                            <a:schemeClr val="tx1"/>
                          </a:solidFill>
                        </a:rPr>
                        <a:t>Bestätigte Fälle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1.687.185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b="1" dirty="0">
                          <a:solidFill>
                            <a:schemeClr val="tx1"/>
                          </a:solidFill>
                        </a:rPr>
                        <a:t>22.459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>
                          <a:solidFill>
                            <a:schemeClr val="tx1"/>
                          </a:solidFill>
                        </a:rPr>
                        <a:t>+1,3 %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>
                          <a:solidFill>
                            <a:schemeClr val="tx1"/>
                          </a:solidFill>
                        </a:rPr>
                        <a:t>2.029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2423">
                <a:tc>
                  <a:txBody>
                    <a:bodyPr/>
                    <a:lstStyle/>
                    <a:p>
                      <a:r>
                        <a:rPr lang="de-DE" dirty="0">
                          <a:solidFill>
                            <a:schemeClr val="tx1"/>
                          </a:solidFill>
                        </a:rPr>
                        <a:t>Verstorbene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32.107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b="1" dirty="0">
                          <a:solidFill>
                            <a:schemeClr val="tx1"/>
                          </a:solidFill>
                        </a:rPr>
                        <a:t>1.129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>
                          <a:solidFill>
                            <a:schemeClr val="tx1"/>
                          </a:solidFill>
                        </a:rPr>
                        <a:t>+3,6 %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/>
                      <a:r>
                        <a:rPr lang="de-DE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38,6</a:t>
                      </a:r>
                    </a:p>
                  </a:txBody>
                  <a:tcPr anchor="ctr">
                    <a:solidFill>
                      <a:srgbClr val="D0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02423">
                <a:tc>
                  <a:txBody>
                    <a:bodyPr/>
                    <a:lstStyle/>
                    <a:p>
                      <a:r>
                        <a:rPr lang="de-DE" dirty="0">
                          <a:solidFill>
                            <a:schemeClr val="tx1"/>
                          </a:solidFill>
                        </a:rPr>
                        <a:t>Anteil Verstorbene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dirty="0">
                          <a:solidFill>
                            <a:schemeClr val="tx1"/>
                          </a:solidFill>
                        </a:rPr>
                        <a:t>1,9 %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de-DE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02423">
                <a:tc>
                  <a:txBody>
                    <a:bodyPr/>
                    <a:lstStyle/>
                    <a:p>
                      <a:r>
                        <a:rPr lang="de-DE" dirty="0">
                          <a:solidFill>
                            <a:schemeClr val="tx1"/>
                          </a:solidFill>
                        </a:rPr>
                        <a:t>Genesene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dirty="0">
                          <a:solidFill>
                            <a:schemeClr val="tx1"/>
                          </a:solidFill>
                        </a:rPr>
                        <a:t>1.302.600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de-DE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02423">
                <a:tc>
                  <a:txBody>
                    <a:bodyPr/>
                    <a:lstStyle/>
                    <a:p>
                      <a:r>
                        <a:rPr lang="de-DE" dirty="0">
                          <a:solidFill>
                            <a:schemeClr val="tx1"/>
                          </a:solidFill>
                        </a:rPr>
                        <a:t>7-Tage-Inzidenz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dirty="0">
                          <a:solidFill>
                            <a:schemeClr val="tx1"/>
                          </a:solidFill>
                        </a:rPr>
                        <a:t>141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de-DE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7" name="Tabel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0021623"/>
              </p:ext>
            </p:extLst>
          </p:nvPr>
        </p:nvGraphicFramePr>
        <p:xfrm>
          <a:off x="265066" y="4960166"/>
          <a:ext cx="3087734" cy="161444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961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841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6314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73099">
                <a:tc>
                  <a:txBody>
                    <a:bodyPr/>
                    <a:lstStyle/>
                    <a:p>
                      <a:pPr algn="l"/>
                      <a:r>
                        <a:rPr lang="de-DE" sz="1200" dirty="0">
                          <a:solidFill>
                            <a:schemeClr val="bg1"/>
                          </a:solidFill>
                        </a:rPr>
                        <a:t>DIVI</a:t>
                      </a:r>
                    </a:p>
                    <a:p>
                      <a:pPr algn="l"/>
                      <a:r>
                        <a:rPr lang="de-DE" sz="1200" dirty="0">
                          <a:solidFill>
                            <a:schemeClr val="bg1"/>
                          </a:solidFill>
                        </a:rPr>
                        <a:t>Datenstand</a:t>
                      </a:r>
                    </a:p>
                    <a:p>
                      <a:pPr algn="l"/>
                      <a:r>
                        <a:rPr lang="de-DE" sz="1200" b="1" dirty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29.12.2020</a:t>
                      </a:r>
                    </a:p>
                  </a:txBody>
                  <a:tcPr>
                    <a:solidFill>
                      <a:srgbClr val="045AA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Anzahl</a:t>
                      </a:r>
                    </a:p>
                  </a:txBody>
                  <a:tcPr anchor="ctr">
                    <a:solidFill>
                      <a:srgbClr val="045AA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>
                          <a:solidFill>
                            <a:schemeClr val="bg1"/>
                          </a:solidFill>
                        </a:rPr>
                        <a:t>Änderung </a:t>
                      </a:r>
                    </a:p>
                    <a:p>
                      <a:pPr algn="ctr"/>
                      <a:r>
                        <a:rPr lang="de-DE" sz="1200" dirty="0">
                          <a:solidFill>
                            <a:schemeClr val="bg1"/>
                          </a:solidFill>
                        </a:rPr>
                        <a:t>zum Vortag</a:t>
                      </a:r>
                    </a:p>
                  </a:txBody>
                  <a:tcPr anchor="ctr">
                    <a:solidFill>
                      <a:srgbClr val="045AA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3182">
                <a:tc>
                  <a:txBody>
                    <a:bodyPr/>
                    <a:lstStyle/>
                    <a:p>
                      <a:pPr algn="l"/>
                      <a:r>
                        <a:rPr lang="de-DE" sz="1400" dirty="0">
                          <a:solidFill>
                            <a:schemeClr val="tx1"/>
                          </a:solidFill>
                        </a:rPr>
                        <a:t>Aktuell ITS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5.649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+52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3182">
                <a:tc>
                  <a:txBody>
                    <a:bodyPr/>
                    <a:lstStyle/>
                    <a:p>
                      <a:pPr algn="l"/>
                      <a:r>
                        <a:rPr lang="de-DE" sz="1400" dirty="0">
                          <a:solidFill>
                            <a:schemeClr val="tx1"/>
                          </a:solidFill>
                        </a:rPr>
                        <a:t>Invasiv beatmet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3.071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+54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8" name="Inhaltsplatzhalter 1"/>
          <p:cNvSpPr>
            <a:spLocks noGrp="1"/>
          </p:cNvSpPr>
          <p:nvPr>
            <p:ph sz="quarter" idx="13"/>
          </p:nvPr>
        </p:nvSpPr>
        <p:spPr>
          <a:xfrm>
            <a:off x="3771900" y="4126359"/>
            <a:ext cx="5116010" cy="2053589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72000" indent="0">
              <a:spcBef>
                <a:spcPts val="600"/>
              </a:spcBef>
              <a:buNone/>
            </a:pPr>
            <a:r>
              <a:rPr lang="de-DE" sz="1600" b="1" dirty="0"/>
              <a:t>Schätzung der Reproduktionszahl (R)</a:t>
            </a:r>
          </a:p>
          <a:p>
            <a:r>
              <a:rPr lang="de-DE" sz="1400" b="1" dirty="0">
                <a:solidFill>
                  <a:srgbClr val="045AA6"/>
                </a:solidFill>
              </a:rPr>
              <a:t>Schätzung der Reproduktionszahl (4-Tage-R):  </a:t>
            </a:r>
          </a:p>
          <a:p>
            <a:pPr lvl="1">
              <a:spcBef>
                <a:spcPts val="300"/>
              </a:spcBef>
              <a:tabLst>
                <a:tab pos="1704975" algn="l"/>
              </a:tabLst>
            </a:pPr>
            <a:r>
              <a:rPr lang="de-DE" sz="1400" b="1" dirty="0">
                <a:solidFill>
                  <a:srgbClr val="FF0000"/>
                </a:solidFill>
              </a:rPr>
              <a:t>30.12.2020: 0,54 (95%-Prädiktionsintervall: 0,45 – 0,62)</a:t>
            </a:r>
          </a:p>
          <a:p>
            <a:pPr lvl="1">
              <a:spcBef>
                <a:spcPts val="300"/>
              </a:spcBef>
              <a:tabLst>
                <a:tab pos="1704975" algn="l"/>
              </a:tabLst>
            </a:pPr>
            <a:r>
              <a:rPr lang="de-DE" sz="1400" b="1" dirty="0">
                <a:solidFill>
                  <a:srgbClr val="045AA6"/>
                </a:solidFill>
              </a:rPr>
              <a:t>29.12.2020:  0,54 </a:t>
            </a:r>
            <a:r>
              <a:rPr lang="sv-SE" sz="1400" b="1" dirty="0">
                <a:solidFill>
                  <a:srgbClr val="045AA6"/>
                </a:solidFill>
              </a:rPr>
              <a:t>(95%-Prädiktionsintervall: 0,48 – 0,60)</a:t>
            </a:r>
          </a:p>
          <a:p>
            <a:pPr>
              <a:spcBef>
                <a:spcPts val="300"/>
              </a:spcBef>
              <a:tabLst>
                <a:tab pos="1704975" algn="l"/>
              </a:tabLst>
            </a:pPr>
            <a:r>
              <a:rPr lang="de-DE" sz="1600" b="1" dirty="0">
                <a:solidFill>
                  <a:srgbClr val="045AA6"/>
                </a:solidFill>
              </a:rPr>
              <a:t>Schätzung eines stabileren R (7-Tage-R):</a:t>
            </a:r>
          </a:p>
          <a:p>
            <a:pPr lvl="1">
              <a:spcBef>
                <a:spcPts val="300"/>
              </a:spcBef>
              <a:tabLst>
                <a:tab pos="1704975" algn="l"/>
              </a:tabLst>
            </a:pPr>
            <a:r>
              <a:rPr lang="de-DE" sz="1400" b="1" dirty="0">
                <a:solidFill>
                  <a:srgbClr val="FF0000"/>
                </a:solidFill>
              </a:rPr>
              <a:t>30.12.2020: 0,68</a:t>
            </a:r>
            <a:r>
              <a:rPr lang="sv-SE" sz="1400" b="1" dirty="0">
                <a:solidFill>
                  <a:srgbClr val="FF0000"/>
                </a:solidFill>
              </a:rPr>
              <a:t> (95%- Prädiktionsintervall: 0,64 -0,72)</a:t>
            </a:r>
            <a:endParaRPr lang="de-DE" sz="1400" b="1" dirty="0">
              <a:solidFill>
                <a:srgbClr val="FF0000"/>
              </a:solidFill>
            </a:endParaRPr>
          </a:p>
          <a:p>
            <a:pPr lvl="1">
              <a:spcBef>
                <a:spcPts val="300"/>
              </a:spcBef>
              <a:tabLst>
                <a:tab pos="1704975" algn="l"/>
              </a:tabLst>
            </a:pPr>
            <a:r>
              <a:rPr lang="de-DE" sz="1400" b="1" dirty="0">
                <a:solidFill>
                  <a:srgbClr val="045AA6"/>
                </a:solidFill>
              </a:rPr>
              <a:t>29.12.2020: 0,67 </a:t>
            </a:r>
            <a:r>
              <a:rPr lang="sv-SE" sz="1400" b="1" dirty="0">
                <a:solidFill>
                  <a:srgbClr val="045AA6"/>
                </a:solidFill>
              </a:rPr>
              <a:t>(95% Prädiktionsintervall: 0,64 – 0,71)</a:t>
            </a:r>
            <a:endParaRPr lang="de-DE" sz="1400" b="1" dirty="0">
              <a:solidFill>
                <a:srgbClr val="045AA6"/>
              </a:solidFill>
            </a:endParaRPr>
          </a:p>
          <a:p>
            <a:endParaRPr lang="de-DE" sz="1600" dirty="0"/>
          </a:p>
        </p:txBody>
      </p:sp>
      <p:sp>
        <p:nvSpPr>
          <p:cNvPr id="9" name="Datumsplatzhalter 3">
            <a:extLst>
              <a:ext uri="{FF2B5EF4-FFF2-40B4-BE49-F238E27FC236}">
                <a16:creationId xmlns:a16="http://schemas.microsoft.com/office/drawing/2014/main" id="{A43E59E5-73EB-472C-B79F-9C0D8C71EA45}"/>
              </a:ext>
            </a:extLst>
          </p:cNvPr>
          <p:cNvSpPr>
            <a:spLocks noGrp="1"/>
          </p:cNvSpPr>
          <p:nvPr>
            <p:ph type="dt" sz="half" idx="14"/>
          </p:nvPr>
        </p:nvSpPr>
        <p:spPr>
          <a:xfrm>
            <a:off x="564825" y="6622713"/>
            <a:ext cx="1860421" cy="195750"/>
          </a:xfrm>
        </p:spPr>
        <p:txBody>
          <a:bodyPr/>
          <a:lstStyle/>
          <a:p>
            <a:r>
              <a:rPr lang="de-DE" dirty="0"/>
              <a:t>30.12.2020</a:t>
            </a:r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A07D686D-CADA-48A1-92D5-172501E884BA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834943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de-DE" dirty="0"/>
              <a:t>30.12.2020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pPr/>
              <a:t>2</a:t>
            </a:fld>
            <a:endParaRPr lang="de-DE" dirty="0"/>
          </a:p>
        </p:txBody>
      </p:sp>
      <p:sp>
        <p:nvSpPr>
          <p:cNvPr id="9" name="Titel 1"/>
          <p:cNvSpPr txBox="1">
            <a:spLocks/>
          </p:cNvSpPr>
          <p:nvPr/>
        </p:nvSpPr>
        <p:spPr>
          <a:xfrm>
            <a:off x="147311" y="103483"/>
            <a:ext cx="6114342" cy="553998"/>
          </a:xfrm>
          <a:prstGeom prst="rect">
            <a:avLst/>
          </a:prstGeom>
          <a:solidFill>
            <a:srgbClr val="045AA6"/>
          </a:solidFill>
        </p:spPr>
        <p:txBody>
          <a:bodyPr vert="horz" wrap="square" lIns="72000" tIns="0" rIns="0" bIns="0" rtlCol="0" anchor="t" anchorCtr="0">
            <a:spAutoFit/>
          </a:bodyPr>
          <a:lstStyle>
            <a:lvl1pPr algn="l" defTabSz="4572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2200" b="1" kern="1200">
                <a:solidFill>
                  <a:srgbClr val="006EC7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600"/>
              </a:spcBef>
            </a:pPr>
            <a:r>
              <a:rPr lang="de-DE" sz="2000" dirty="0">
                <a:solidFill>
                  <a:schemeClr val="bg1"/>
                </a:solidFill>
              </a:rPr>
              <a:t>7-Tage-Inzidenz der Bundesländer nach Berichtsdatum </a:t>
            </a:r>
            <a:r>
              <a:rPr lang="de-DE" sz="1600" dirty="0">
                <a:solidFill>
                  <a:schemeClr val="bg1"/>
                </a:solidFill>
              </a:rPr>
              <a:t>(Datenstand 30.12.2020 0:00 Uhr)</a:t>
            </a:r>
          </a:p>
        </p:txBody>
      </p:sp>
      <p:sp>
        <p:nvSpPr>
          <p:cNvPr id="2" name="Fußzeilenplatzhalter 1">
            <a:extLst>
              <a:ext uri="{FF2B5EF4-FFF2-40B4-BE49-F238E27FC236}">
                <a16:creationId xmlns:a16="http://schemas.microsoft.com/office/drawing/2014/main" id="{D6515560-FFA8-4ADD-8205-9778E3E46E14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endParaRPr lang="de-DE" dirty="0"/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E7914440-40F4-4575-BE3B-0E4BFC715CC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199656"/>
            <a:ext cx="9144000" cy="44586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12452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de-DE" dirty="0"/>
              <a:t>30.12.2020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pPr/>
              <a:t>3</a:t>
            </a:fld>
            <a:endParaRPr lang="de-DE" dirty="0"/>
          </a:p>
        </p:txBody>
      </p:sp>
      <p:sp>
        <p:nvSpPr>
          <p:cNvPr id="7" name="Titel 1"/>
          <p:cNvSpPr txBox="1">
            <a:spLocks/>
          </p:cNvSpPr>
          <p:nvPr/>
        </p:nvSpPr>
        <p:spPr>
          <a:xfrm>
            <a:off x="236765" y="166413"/>
            <a:ext cx="6784521" cy="692497"/>
          </a:xfrm>
          <a:prstGeom prst="rect">
            <a:avLst/>
          </a:prstGeom>
          <a:solidFill>
            <a:srgbClr val="045AA6"/>
          </a:solidFill>
        </p:spPr>
        <p:txBody>
          <a:bodyPr vert="horz" lIns="72000" tIns="0" rIns="0" bIns="0" rtlCol="0" anchor="t" anchorCtr="0">
            <a:spAutoFit/>
          </a:bodyPr>
          <a:lstStyle>
            <a:lvl1pPr algn="l" defTabSz="4572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2200" b="1" kern="1200">
                <a:solidFill>
                  <a:srgbClr val="006EC7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600"/>
              </a:spcBef>
            </a:pPr>
            <a:r>
              <a:rPr lang="de-DE" sz="2000" dirty="0">
                <a:solidFill>
                  <a:schemeClr val="bg1"/>
                </a:solidFill>
              </a:rPr>
              <a:t>Geografische Verteilung in Deutschland: 7-Tage-Inzidenz</a:t>
            </a:r>
          </a:p>
          <a:p>
            <a:pPr>
              <a:spcBef>
                <a:spcPts val="600"/>
              </a:spcBef>
            </a:pPr>
            <a:r>
              <a:rPr lang="de-DE" sz="2000" dirty="0">
                <a:solidFill>
                  <a:schemeClr val="bg1"/>
                </a:solidFill>
              </a:rPr>
              <a:t>N=117.551</a:t>
            </a:r>
          </a:p>
        </p:txBody>
      </p:sp>
      <p:graphicFrame>
        <p:nvGraphicFramePr>
          <p:cNvPr id="8" name="Tabel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07593886"/>
              </p:ext>
            </p:extLst>
          </p:nvPr>
        </p:nvGraphicFramePr>
        <p:xfrm>
          <a:off x="236765" y="847750"/>
          <a:ext cx="6784521" cy="152400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4735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1099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01958">
                <a:tc>
                  <a:txBody>
                    <a:bodyPr/>
                    <a:lstStyle/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21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4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LK </a:t>
                      </a:r>
                      <a:r>
                        <a:rPr lang="de-DE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mit </a:t>
                      </a:r>
                      <a:r>
                        <a:rPr lang="de-DE" sz="1400" dirty="0">
                          <a:solidFill>
                            <a:schemeClr val="tx1"/>
                          </a:solidFill>
                        </a:rPr>
                        <a:t>7-Tages-Inzidenz  </a:t>
                      </a:r>
                      <a:r>
                        <a:rPr lang="de-DE" sz="1400" b="1" dirty="0">
                          <a:solidFill>
                            <a:schemeClr val="tx1"/>
                          </a:solidFill>
                        </a:rPr>
                        <a:t>&gt;25-50 </a:t>
                      </a:r>
                      <a:r>
                        <a:rPr lang="de-DE" sz="1400" dirty="0">
                          <a:solidFill>
                            <a:schemeClr val="tx1"/>
                          </a:solidFill>
                        </a:rPr>
                        <a:t>Fälle/100.000 </a:t>
                      </a:r>
                      <a:r>
                        <a:rPr lang="de-DE" sz="1400" dirty="0" err="1">
                          <a:solidFill>
                            <a:schemeClr val="tx1"/>
                          </a:solidFill>
                        </a:rPr>
                        <a:t>Einw</a:t>
                      </a:r>
                      <a:r>
                        <a:rPr lang="de-DE" sz="1400" dirty="0">
                          <a:solidFill>
                            <a:schemeClr val="tx1"/>
                          </a:solidFill>
                        </a:rPr>
                        <a:t>.</a:t>
                      </a:r>
                      <a:endParaRPr lang="de-DE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7147">
                <a:tc>
                  <a:txBody>
                    <a:bodyPr/>
                    <a:lstStyle/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4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100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4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LK </a:t>
                      </a:r>
                      <a:r>
                        <a:rPr lang="de-DE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mit </a:t>
                      </a:r>
                      <a:r>
                        <a:rPr lang="de-DE" sz="1400" dirty="0">
                          <a:solidFill>
                            <a:schemeClr val="tx1"/>
                          </a:solidFill>
                        </a:rPr>
                        <a:t>7-Tages-Inzidenz  </a:t>
                      </a:r>
                      <a:r>
                        <a:rPr lang="de-DE" sz="1400" b="1" dirty="0">
                          <a:solidFill>
                            <a:schemeClr val="tx1"/>
                          </a:solidFill>
                        </a:rPr>
                        <a:t>&gt;50-100 </a:t>
                      </a:r>
                      <a:r>
                        <a:rPr lang="de-DE" sz="1400" dirty="0">
                          <a:solidFill>
                            <a:schemeClr val="tx1"/>
                          </a:solidFill>
                        </a:rPr>
                        <a:t>Fälle/100.000 </a:t>
                      </a:r>
                      <a:r>
                        <a:rPr lang="de-DE" sz="1400" dirty="0" err="1">
                          <a:solidFill>
                            <a:schemeClr val="tx1"/>
                          </a:solidFill>
                        </a:rPr>
                        <a:t>Einw</a:t>
                      </a:r>
                      <a:r>
                        <a:rPr lang="de-DE" sz="1400" dirty="0">
                          <a:solidFill>
                            <a:schemeClr val="tx1"/>
                          </a:solidFill>
                        </a:rPr>
                        <a:t>.</a:t>
                      </a:r>
                      <a:endParaRPr lang="de-DE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5660">
                <a:tc>
                  <a:txBody>
                    <a:bodyPr/>
                    <a:lstStyle/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253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4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LK </a:t>
                      </a:r>
                      <a:r>
                        <a:rPr lang="de-DE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mit </a:t>
                      </a:r>
                      <a:r>
                        <a:rPr lang="de-DE" sz="1400" dirty="0">
                          <a:solidFill>
                            <a:schemeClr val="tx1"/>
                          </a:solidFill>
                        </a:rPr>
                        <a:t>7-Tages-Inzidenz  &gt;</a:t>
                      </a:r>
                      <a:r>
                        <a:rPr lang="de-DE" sz="1400" b="1" dirty="0">
                          <a:solidFill>
                            <a:schemeClr val="tx1"/>
                          </a:solidFill>
                        </a:rPr>
                        <a:t>100-250</a:t>
                      </a:r>
                      <a:r>
                        <a:rPr lang="de-DE" sz="1400" dirty="0">
                          <a:solidFill>
                            <a:schemeClr val="tx1"/>
                          </a:solidFill>
                        </a:rPr>
                        <a:t> Fälle/100.000 </a:t>
                      </a:r>
                      <a:r>
                        <a:rPr lang="de-DE" sz="1400" dirty="0" err="1">
                          <a:solidFill>
                            <a:schemeClr val="tx1"/>
                          </a:solidFill>
                        </a:rPr>
                        <a:t>Einw</a:t>
                      </a:r>
                      <a:r>
                        <a:rPr lang="de-DE" sz="1400" dirty="0">
                          <a:solidFill>
                            <a:schemeClr val="tx1"/>
                          </a:solidFill>
                        </a:rPr>
                        <a:t>.</a:t>
                      </a:r>
                      <a:endParaRPr lang="de-DE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34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4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LK </a:t>
                      </a:r>
                      <a:r>
                        <a:rPr lang="de-DE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mit </a:t>
                      </a:r>
                      <a:r>
                        <a:rPr lang="de-DE" sz="1400" dirty="0">
                          <a:solidFill>
                            <a:schemeClr val="tx1"/>
                          </a:solidFill>
                        </a:rPr>
                        <a:t>7-Tages-Inzidenz  &gt;</a:t>
                      </a:r>
                      <a:r>
                        <a:rPr lang="de-DE" sz="1400" b="1" dirty="0">
                          <a:solidFill>
                            <a:schemeClr val="tx1"/>
                          </a:solidFill>
                        </a:rPr>
                        <a:t>250-500</a:t>
                      </a:r>
                      <a:r>
                        <a:rPr lang="de-DE" sz="1400" dirty="0">
                          <a:solidFill>
                            <a:schemeClr val="tx1"/>
                          </a:solidFill>
                        </a:rPr>
                        <a:t> Fälle/100.000 </a:t>
                      </a:r>
                      <a:r>
                        <a:rPr lang="de-DE" sz="1400" dirty="0" err="1">
                          <a:solidFill>
                            <a:schemeClr val="tx1"/>
                          </a:solidFill>
                        </a:rPr>
                        <a:t>Einw</a:t>
                      </a:r>
                      <a:r>
                        <a:rPr lang="de-DE" sz="1400" dirty="0">
                          <a:solidFill>
                            <a:schemeClr val="tx1"/>
                          </a:solidFill>
                        </a:rPr>
                        <a:t>.</a:t>
                      </a:r>
                      <a:endParaRPr lang="de-DE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r"/>
                      <a:r>
                        <a:rPr lang="de-DE" sz="1400" dirty="0"/>
                        <a:t>3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de-DE" sz="1400" dirty="0"/>
                        <a:t>LK mit 7-Tages-Inzidenz </a:t>
                      </a:r>
                      <a:r>
                        <a:rPr lang="de-DE" sz="1400" b="1" dirty="0"/>
                        <a:t>&gt;500-1000</a:t>
                      </a:r>
                      <a:r>
                        <a:rPr lang="de-DE" sz="1400" dirty="0"/>
                        <a:t> Fälle/100.000 </a:t>
                      </a:r>
                      <a:r>
                        <a:rPr lang="de-DE" sz="1400" dirty="0" err="1"/>
                        <a:t>Einw</a:t>
                      </a:r>
                      <a:r>
                        <a:rPr lang="de-DE" sz="1400" dirty="0"/>
                        <a:t>.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4338479"/>
                  </a:ext>
                </a:extLst>
              </a:tr>
            </a:tbl>
          </a:graphicData>
        </a:graphic>
      </p:graphicFrame>
      <p:sp>
        <p:nvSpPr>
          <p:cNvPr id="2" name="Fußzeilenplatzhalter 1">
            <a:extLst>
              <a:ext uri="{FF2B5EF4-FFF2-40B4-BE49-F238E27FC236}">
                <a16:creationId xmlns:a16="http://schemas.microsoft.com/office/drawing/2014/main" id="{685C332C-9244-4E78-A7D2-4DB6BDBB8D14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endParaRPr lang="de-DE" dirty="0"/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D9FBAF2F-09B4-4691-B118-42575DCC03C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76551" y="2371750"/>
            <a:ext cx="6022427" cy="4272107"/>
          </a:xfrm>
          <a:prstGeom prst="rect">
            <a:avLst/>
          </a:prstGeom>
        </p:spPr>
      </p:pic>
      <p:sp>
        <p:nvSpPr>
          <p:cNvPr id="9" name="Titel 2">
            <a:extLst>
              <a:ext uri="{FF2B5EF4-FFF2-40B4-BE49-F238E27FC236}">
                <a16:creationId xmlns:a16="http://schemas.microsoft.com/office/drawing/2014/main" id="{B460173B-B4FA-48E5-A878-8C23431A8C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199" y="692697"/>
            <a:ext cx="8486775" cy="677108"/>
          </a:xfrm>
        </p:spPr>
        <p:txBody>
          <a:bodyPr/>
          <a:lstStyle/>
          <a:p>
            <a:r>
              <a:rPr lang="de-DE" dirty="0"/>
              <a:t>7-Tage-Inzidenz der COVID-19-Fälle nach Altersgruppe und Meldewoche</a:t>
            </a:r>
            <a:br>
              <a:rPr lang="de-DE" dirty="0"/>
            </a:b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7133918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E2C1B20-F7B0-4BCD-9AB7-8BD08F26F3B1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de-DE" dirty="0"/>
              <a:t>30.12.2020</a:t>
            </a:r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954D16D0-917D-4D34-B560-378D53F5AA1A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72155F8-DEC9-48F9-9935-0F6255846E9C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pPr/>
              <a:t>4</a:t>
            </a:fld>
            <a:endParaRPr lang="de-DE" dirty="0"/>
          </a:p>
        </p:txBody>
      </p:sp>
      <p:sp>
        <p:nvSpPr>
          <p:cNvPr id="7" name="Titel 2">
            <a:extLst>
              <a:ext uri="{FF2B5EF4-FFF2-40B4-BE49-F238E27FC236}">
                <a16:creationId xmlns:a16="http://schemas.microsoft.com/office/drawing/2014/main" id="{C2B1C38E-D732-4A2A-A3F3-5C261F7656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692150"/>
            <a:ext cx="8093075" cy="339725"/>
          </a:xfrm>
        </p:spPr>
        <p:txBody>
          <a:bodyPr/>
          <a:lstStyle/>
          <a:p>
            <a:r>
              <a:rPr lang="de-DE" dirty="0"/>
              <a:t>7-Tage-Inzidenz der COVID-19-Fälle nach Altersgruppe und Meldewoche</a:t>
            </a:r>
            <a:br>
              <a:rPr lang="de-DE" dirty="0"/>
            </a:br>
            <a:endParaRPr lang="de-DE" dirty="0"/>
          </a:p>
        </p:txBody>
      </p:sp>
      <p:pic>
        <p:nvPicPr>
          <p:cNvPr id="14" name="Inhaltsplatzhalter 13">
            <a:extLst>
              <a:ext uri="{FF2B5EF4-FFF2-40B4-BE49-F238E27FC236}">
                <a16:creationId xmlns:a16="http://schemas.microsoft.com/office/drawing/2014/main" id="{D08DD8CC-804A-4A83-800F-72B18A54D32E}"/>
              </a:ext>
            </a:extLst>
          </p:cNvPr>
          <p:cNvPicPr>
            <a:picLocks noGrp="1" noChangeAspect="1"/>
          </p:cNvPicPr>
          <p:nvPr>
            <p:ph sz="quarter" idx="13"/>
          </p:nvPr>
        </p:nvPicPr>
        <p:blipFill>
          <a:blip r:embed="rId2"/>
          <a:stretch>
            <a:fillRect/>
          </a:stretch>
        </p:blipFill>
        <p:spPr>
          <a:xfrm>
            <a:off x="457200" y="1485733"/>
            <a:ext cx="8149395" cy="48441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60820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>
            <a:extLst>
              <a:ext uri="{FF2B5EF4-FFF2-40B4-BE49-F238E27FC236}">
                <a16:creationId xmlns:a16="http://schemas.microsoft.com/office/drawing/2014/main" id="{D2261117-DEEE-490E-A170-54693A7E84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692696"/>
            <a:ext cx="8092592" cy="338554"/>
          </a:xfrm>
        </p:spPr>
        <p:txBody>
          <a:bodyPr/>
          <a:lstStyle/>
          <a:p>
            <a:r>
              <a:rPr lang="de-DE" dirty="0"/>
              <a:t>Darstellung der gemeldeten COVID-19 Fälle nach Infektionsumfeld 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5A9BE44-51C5-4817-BF34-44BE2C8793E2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de-DE" dirty="0"/>
              <a:t>30.12.2020</a:t>
            </a:r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19AD6FB-C3F0-45AD-95D3-768043EDD50F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8750ACF-241C-443F-B4B0-271F2E16EBF3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pPr/>
              <a:t>5</a:t>
            </a:fld>
            <a:endParaRPr lang="de-DE" dirty="0"/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C65EEB46-ECB9-4735-B83D-A0615DAD52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39253" y="1425407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pic>
        <p:nvPicPr>
          <p:cNvPr id="1025" name="Grafik 1">
            <a:extLst>
              <a:ext uri="{FF2B5EF4-FFF2-40B4-BE49-F238E27FC236}">
                <a16:creationId xmlns:a16="http://schemas.microsoft.com/office/drawing/2014/main" id="{C88DF534-FA2B-49AF-A9B7-0C6F602471F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0718" y="1425407"/>
            <a:ext cx="9154719" cy="38499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3">
            <a:extLst>
              <a:ext uri="{FF2B5EF4-FFF2-40B4-BE49-F238E27FC236}">
                <a16:creationId xmlns:a16="http://schemas.microsoft.com/office/drawing/2014/main" id="{4A3EBE84-0352-42B6-8EB9-97B94875CE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7289" y="5593284"/>
            <a:ext cx="8706711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100" b="1" i="0" u="none" strike="noStrike" cap="none" normalizeH="0" baseline="0" dirty="0">
                <a:ln>
                  <a:noFill/>
                </a:ln>
                <a:solidFill>
                  <a:srgbClr val="045AA6"/>
                </a:solidFill>
                <a:effectLst/>
                <a:latin typeface="Calibri" panose="020F0502020204030204" pitchFamily="34" charset="0"/>
                <a:ea typeface="MS Mincho"/>
                <a:cs typeface="Calibri" panose="020F0502020204030204" pitchFamily="34" charset="0"/>
              </a:rPr>
              <a:t>Darstellung der gemeldeten COVID-19 Fälle nach Infektionsumfeld (Setting) und Meldewoche, die vom jeweiligen Gesundheitsamt einem Ausbruch zugeordnet wurden. Abgebildet werden alle Fälle aus Ausbrüchen mit 2 oder mehr Fällen. (Datenstand 29.12.2020, 0:00 Uhr).</a:t>
            </a:r>
            <a:endParaRPr kumimoji="0" lang="de-DE" altLang="de-DE" sz="3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87688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>
            <a:extLst>
              <a:ext uri="{FF2B5EF4-FFF2-40B4-BE49-F238E27FC236}">
                <a16:creationId xmlns:a16="http://schemas.microsoft.com/office/drawing/2014/main" id="{BD5E61B1-3D17-4FFB-8890-DF354DD6DB52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AA4F7392-BEF9-4E4F-91AF-B4F51B6776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COVID-Fälle nach Zugehörigkeit zu einer Einrichtung und Meldewoche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5DA47FF-2B4F-405D-94AB-A6131BF8D507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de-DE" dirty="0"/>
              <a:t>30.12.2020</a:t>
            </a:r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4062038-8483-4347-A602-07546C192291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18E9538-272B-47D1-9B03-BC1DBFB6DE20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pPr/>
              <a:t>6</a:t>
            </a:fld>
            <a:endParaRPr lang="de-DE" dirty="0"/>
          </a:p>
        </p:txBody>
      </p:sp>
      <p:pic>
        <p:nvPicPr>
          <p:cNvPr id="8" name="Grafik 7">
            <a:extLst>
              <a:ext uri="{FF2B5EF4-FFF2-40B4-BE49-F238E27FC236}">
                <a16:creationId xmlns:a16="http://schemas.microsoft.com/office/drawing/2014/main" id="{5260F5A5-572E-47AF-8587-C2CF66B0FB55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9969" y="1121448"/>
            <a:ext cx="8401246" cy="458085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7311472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>
            <a:extLst>
              <a:ext uri="{FF2B5EF4-FFF2-40B4-BE49-F238E27FC236}">
                <a16:creationId xmlns:a16="http://schemas.microsoft.com/office/drawing/2014/main" id="{26C964CA-2E23-4D8F-8EF3-B79128286F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692696"/>
            <a:ext cx="8092592" cy="338554"/>
          </a:xfrm>
        </p:spPr>
        <p:txBody>
          <a:bodyPr/>
          <a:lstStyle/>
          <a:p>
            <a:r>
              <a:rPr lang="de-DE" dirty="0"/>
              <a:t>Anzahl COVID-19-Todesfälle nach Sterbewoche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DD20173-908E-4ABD-9F97-3E6FBBC9E9B9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dirty="0">
                <a:latin typeface="Calibri"/>
              </a:rPr>
              <a:t>30.12.2020</a:t>
            </a:r>
            <a:endParaRPr kumimoji="0" lang="de-DE" sz="1200" b="0" i="0" u="none" strike="noStrike" kern="1200" cap="none" spc="0" normalizeH="0" baseline="0" noProof="0" dirty="0">
              <a:ln>
                <a:noFill/>
              </a:ln>
              <a:solidFill>
                <a:srgbClr val="006EC7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22DA4AD-EB75-4984-9B26-132C9D30AA47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62A217B-ED1C-D84B-8478-63C77FA79618}" type="slidenum">
              <a:rPr kumimoji="0" lang="de-DE" sz="1200" b="0" i="0" u="none" strike="noStrike" kern="1200" cap="none" spc="0" normalizeH="0" baseline="0" noProof="0" smtClean="0">
                <a:ln>
                  <a:noFill/>
                </a:ln>
                <a:solidFill>
                  <a:srgbClr val="006EC7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de-DE" sz="1200" b="0" i="0" u="none" strike="noStrike" kern="1200" cap="none" spc="0" normalizeH="0" baseline="0" noProof="0" dirty="0">
              <a:ln>
                <a:noFill/>
              </a:ln>
              <a:solidFill>
                <a:srgbClr val="006EC7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" name="Fußzeilenplatzhalter 1">
            <a:extLst>
              <a:ext uri="{FF2B5EF4-FFF2-40B4-BE49-F238E27FC236}">
                <a16:creationId xmlns:a16="http://schemas.microsoft.com/office/drawing/2014/main" id="{18E2A222-C9B1-45DE-9C98-6B92A653EE5A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endParaRPr lang="de-DE" dirty="0"/>
          </a:p>
        </p:txBody>
      </p:sp>
      <p:pic>
        <p:nvPicPr>
          <p:cNvPr id="8" name="Grafik 7">
            <a:extLst>
              <a:ext uri="{FF2B5EF4-FFF2-40B4-BE49-F238E27FC236}">
                <a16:creationId xmlns:a16="http://schemas.microsoft.com/office/drawing/2014/main" id="{EEB394B4-BA38-4B59-9144-815B1BB0A07F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6912" y="1629508"/>
            <a:ext cx="8342880" cy="469123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7800885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334</Words>
  <Application>Microsoft Office PowerPoint</Application>
  <PresentationFormat>Bildschirmpräsentation (4:3)</PresentationFormat>
  <Paragraphs>81</Paragraphs>
  <Slides>7</Slides>
  <Notes>2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7</vt:i4>
      </vt:variant>
    </vt:vector>
  </HeadingPairs>
  <TitlesOfParts>
    <vt:vector size="13" baseType="lpstr">
      <vt:lpstr>Arial</vt:lpstr>
      <vt:lpstr>Calibri</vt:lpstr>
      <vt:lpstr>MS Mincho</vt:lpstr>
      <vt:lpstr>MS Mincho</vt:lpstr>
      <vt:lpstr>Wingdings</vt:lpstr>
      <vt:lpstr>Office-Design</vt:lpstr>
      <vt:lpstr>COVID-19:   Lage National, 30.12.2020  Informationen für den Krisenstab</vt:lpstr>
      <vt:lpstr>PowerPoint-Präsentation</vt:lpstr>
      <vt:lpstr>7-Tage-Inzidenz der COVID-19-Fälle nach Altersgruppe und Meldewoche </vt:lpstr>
      <vt:lpstr>7-Tage-Inzidenz der COVID-19-Fälle nach Altersgruppe und Meldewoche </vt:lpstr>
      <vt:lpstr>Darstellung der gemeldeten COVID-19 Fälle nach Infektionsumfeld </vt:lpstr>
      <vt:lpstr>COVID-Fälle nach Zugehörigkeit zu einer Einrichtung und Meldewoche</vt:lpstr>
      <vt:lpstr>Anzahl COVID-19-Todesfälle nach Sterbewoche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Christian  Weber</dc:creator>
  <cp:lastModifiedBy>Walter, Jan</cp:lastModifiedBy>
  <cp:revision>2968</cp:revision>
  <cp:lastPrinted>2020-08-31T05:46:37Z</cp:lastPrinted>
  <dcterms:created xsi:type="dcterms:W3CDTF">2015-11-02T12:29:13Z</dcterms:created>
  <dcterms:modified xsi:type="dcterms:W3CDTF">2020-12-30T08:57:50Z</dcterms:modified>
</cp:coreProperties>
</file>