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76" r:id="rId2"/>
    <p:sldId id="588" r:id="rId3"/>
    <p:sldId id="608" r:id="rId4"/>
    <p:sldId id="578" r:id="rId5"/>
    <p:sldId id="626" r:id="rId6"/>
    <p:sldId id="587" r:id="rId7"/>
    <p:sldId id="611" r:id="rId8"/>
    <p:sldId id="630" r:id="rId9"/>
    <p:sldId id="612" r:id="rId10"/>
    <p:sldId id="628" r:id="rId11"/>
    <p:sldId id="593" r:id="rId12"/>
    <p:sldId id="629" r:id="rId13"/>
    <p:sldId id="627" r:id="rId14"/>
    <p:sldId id="623" r:id="rId15"/>
    <p:sldId id="625" r:id="rId16"/>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6" clrIdx="3"/>
  <p:cmAuthor id="4" name="Tolksdorf, Kristin" initials="TK" lastIdx="1" clrIdx="4"/>
  <p:cmAuthor id="5" name="Preuß, Ute" initials="PU" lastIdx="3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66A8DD"/>
    <a:srgbClr val="006EC7"/>
    <a:srgbClr val="D0D8E8"/>
    <a:srgbClr val="E9EDF4"/>
    <a:srgbClr val="367BB8"/>
    <a:srgbClr val="338BD2"/>
    <a:srgbClr val="4D8AD2"/>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5" autoAdjust="0"/>
    <p:restoredTop sz="85051" autoAdjust="0"/>
  </p:normalViewPr>
  <p:slideViewPr>
    <p:cSldViewPr snapToGrid="0" snapToObjects="1">
      <p:cViewPr varScale="1">
        <p:scale>
          <a:sx n="56" d="100"/>
          <a:sy n="56" d="100"/>
        </p:scale>
        <p:origin x="1602" y="72"/>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29.12.2020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29.12.2020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ARE-Raten deutlich zurückgegangen (nächste Folie zeigt, dass die Raten sowohl bei Kindern (besonders stark) aber auch bei Erwachsenen zurückgegangen sind. Werte liegen nach wie vor deutlich unter denen der Vorsaisons (die meisten Menschen halten sich an die Kontaktbeschränkungen, frühere Weihnachtsferien wirken sich auch positiv aus))</a:t>
            </a: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Anteil COVID-19 Patienten an SARI:</a:t>
            </a:r>
          </a:p>
          <a:p>
            <a:r>
              <a:rPr lang="de-DE" dirty="0"/>
              <a:t>Seit KW 46 relativ stabil bei ca. 60%,  in KW 50/2020 Sprung auf 68%</a:t>
            </a:r>
          </a:p>
          <a:p>
            <a:r>
              <a:rPr lang="de-DE" dirty="0"/>
              <a:t>In KW 51 stabil bei 66% </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Anteil COVID-19 Patienten an SARI:</a:t>
            </a:r>
          </a:p>
          <a:p>
            <a:r>
              <a:rPr lang="de-DE" dirty="0"/>
              <a:t>-AG 15-34 Jahre und 35-59 Jahre seit KW 45 relativ stabil</a:t>
            </a:r>
          </a:p>
          <a:p>
            <a:r>
              <a:rPr lang="de-DE" dirty="0"/>
              <a:t>-AG 60+ noch nicht deutlich stabilisiert, tendenziell eher weiterer Anstieg</a:t>
            </a:r>
          </a:p>
          <a:p>
            <a:r>
              <a:rPr lang="de-DE" dirty="0"/>
              <a:t>-Sprung in KW 50/2020 in den AG ab 35 Jahre (verstärkter Einsatz von Schnelltests seit 4. Dez.?)</a:t>
            </a:r>
          </a:p>
          <a:p>
            <a:r>
              <a:rPr lang="de-DE" dirty="0"/>
              <a:t>(Möglicherweise leichter Rückgang in AG 15-34 Jahre in den letzten Wochen, liegt aber im Bereich der Schwankungsbreite)</a:t>
            </a: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07699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Absolute Anzahl der COVID-19-Fälle mit SARI im Sentinel: Auswahl wie im Wochenbericht (nur entlassene Fälle mit max. Verweildauer 1 Woche)</a:t>
            </a:r>
          </a:p>
          <a:p>
            <a:r>
              <a:rPr lang="de-DE" b="1" dirty="0"/>
              <a:t>- </a:t>
            </a:r>
            <a:r>
              <a:rPr lang="de-DE" b="1" dirty="0" err="1"/>
              <a:t>Ags</a:t>
            </a:r>
            <a:r>
              <a:rPr lang="de-DE" b="1" dirty="0"/>
              <a:t> 15-34 und 35-59 relativ stabil seit KW 45</a:t>
            </a:r>
          </a:p>
          <a:p>
            <a:r>
              <a:rPr lang="de-DE" b="1" dirty="0"/>
              <a:t>- AG 60-79 weiter steigende Zahl an COVID-19-Fällen, in AG 80 leichter Rückgang nach starkem Sprung in KW 50</a:t>
            </a:r>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34594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Absolute Anzahl der COVID-19-Fälle mit SARI im Sentinel: alle Fälle, inkl. Liegende (noch vorläufige Diagnosen und noch nicht vollständig)</a:t>
            </a:r>
          </a:p>
          <a:p>
            <a:r>
              <a:rPr lang="de-DE" dirty="0"/>
              <a:t>-</a:t>
            </a:r>
            <a:r>
              <a:rPr lang="de-DE" b="1" dirty="0"/>
              <a:t>weiterer Anstieg in AG 60-79, leichter Rückgang in AG 80+ (Daten von noch liegenden Fällen, eher unvollständiger)</a:t>
            </a:r>
          </a:p>
          <a:p>
            <a:r>
              <a:rPr lang="de-DE" b="1" dirty="0"/>
              <a:t>-AG 15-34 und 35-59 Jahre relativ stabil seit KW 45</a:t>
            </a:r>
          </a:p>
          <a:p>
            <a:r>
              <a:rPr lang="de-DE" dirty="0"/>
              <a:t>Insgesamt ist das Bild aber ähnlich wie bei den eingeschränkten Daten, allerdings haben in dieser Darstellung (alle Fälle) die Fälle aus der Altersgruppe 35-59 Jahre weniger Gewicht</a:t>
            </a:r>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41323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Entwicklung wie in den Vorjahren. Über die Weihnachtszeit kommt es zusätzlich zu weiteren Änderungen: viele Praxen haben zwischen den Jahren geschlossen, es gehen aber grundsätzlich auch weniger Menschen zum Arzt, weil keine Krankschreibung notwendig ist (Urlaub oder maximal Homeoffice). Zudem liegen die Feiertage dieses Jahr sehr „Arbeitsnehmerfreundlich“.</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wird nicht gezeigt, Änderungen des </a:t>
            </a:r>
            <a:r>
              <a:rPr lang="de-DE" dirty="0" err="1"/>
              <a:t>Konsultationbsverhaltens</a:t>
            </a:r>
            <a:r>
              <a:rPr lang="de-DE" dirty="0"/>
              <a:t> aber auch regional in den Bundesländern gut zu sehen (Altersgruppen der Erwachsenen)</a:t>
            </a:r>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29832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deutlicher Rückgang der SARI-Fallzahlen in der Altersgruppe 0-4 Jahre,  leichter Rückgang in der Altersgruppe 60+; Anstieg in AG 15-34 und 35-59 Jahre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die Altersgruppen der Kinder unter 15 Jahre immer noch (seit KW 40) niedriger als üblich um diese Jahreszeit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Altersgruppen ab 35 Jahre liegen seit der 43. KW deutlich höher als in den Vorsaisons (seit einigen Wochen auf dem Niveau Höhepunkt Grippewelle)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sym typeface="Wingdings" panose="05000000000000000000" pitchFamily="2" charset="2"/>
              </a:rPr>
              <a:t> </a:t>
            </a:r>
            <a:r>
              <a:rPr lang="de-DE" sz="1200" kern="1200" dirty="0">
                <a:solidFill>
                  <a:schemeClr val="tx1"/>
                </a:solidFill>
                <a:effectLst/>
                <a:latin typeface="+mn-lt"/>
                <a:ea typeface="+mn-ea"/>
                <a:cs typeface="+mn-cs"/>
              </a:rPr>
              <a:t>Seit KW 45 in den Altersgruppen unter 60 Jahre relativ stabil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7103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SARI-Fallzahlen insgesamt: </a:t>
            </a:r>
          </a:p>
          <a:p>
            <a:r>
              <a:rPr lang="de-DE" dirty="0"/>
              <a:t>Wegen der weiterhin geringen Anzahl an SARI-Fällen bei Kindern unter 15 Jahren:</a:t>
            </a:r>
          </a:p>
          <a:p>
            <a:r>
              <a:rPr lang="de-DE" dirty="0"/>
              <a:t>Insgesamt „normales“ Niveau für Ende Dezember/Anfang Januar</a:t>
            </a:r>
          </a:p>
          <a:p>
            <a:r>
              <a:rPr lang="de-DE" dirty="0">
                <a:sym typeface="Wingdings" panose="05000000000000000000" pitchFamily="2" charset="2"/>
              </a:rPr>
              <a:t></a:t>
            </a:r>
            <a:r>
              <a:rPr lang="de-DE" dirty="0"/>
              <a:t>Jedoch deutlich höhere Fallzahlen aus den AG 35+</a:t>
            </a:r>
          </a:p>
          <a:p>
            <a:r>
              <a:rPr lang="de-DE" dirty="0">
                <a:sym typeface="Wingdings" panose="05000000000000000000" pitchFamily="2" charset="2"/>
              </a:rPr>
              <a:t> Diese Altersgruppen liegen ohnehin länger stationär als Kinder, auch ohne COVID-19…</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35-59: SARI-Fallzahlen pendeln seit KW 45/2020 auf sehr hohem Niveau (</a:t>
            </a:r>
            <a:r>
              <a:rPr lang="de-DE" dirty="0" err="1"/>
              <a:t>enstspricht</a:t>
            </a:r>
            <a:r>
              <a:rPr lang="de-DE" dirty="0"/>
              <a:t> Höhepunkt GW)</a:t>
            </a: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01715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60-79: seit KW 50/2020 weiterer Anstieg in den ohnehin hohen SARI-Fallzahlen zu sehen</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80+: in KW 50/2020 starker Sprung (möglicherweise durch Einsatz von Schnelltests in Pflegeheimen seit 4. Dez./Ende KW 49, die vermehrt zu Hospitalisierungen führten?)</a:t>
            </a:r>
          </a:p>
          <a:p>
            <a:r>
              <a:rPr lang="de-DE" dirty="0"/>
              <a:t>Leichter Rückgang in KW 51/2020, bleibt auf sehr hohem Niveau</a:t>
            </a:r>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33936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Ergebnisse der </a:t>
            </a:r>
            <a:br>
              <a:rPr lang="de-DE" dirty="0"/>
            </a:br>
            <a:r>
              <a:rPr lang="de-DE" dirty="0"/>
              <a:t>syndromischen Surveillance akuter Atemwegserkrankungen</a:t>
            </a:r>
            <a:br>
              <a:rPr lang="de-DE" dirty="0"/>
            </a:br>
            <a:br>
              <a:rPr lang="de-DE" dirty="0"/>
            </a:br>
            <a:r>
              <a:rPr lang="de-DE" sz="1800" b="0" dirty="0"/>
              <a:t>GrippeWeb, </a:t>
            </a:r>
            <a:br>
              <a:rPr lang="de-DE" sz="1800" b="0" dirty="0"/>
            </a:br>
            <a:r>
              <a:rPr lang="de-DE" sz="1800" b="0" dirty="0"/>
              <a:t>Arbeitsgemeinschaft Influenza,</a:t>
            </a:r>
            <a:br>
              <a:rPr lang="de-DE" sz="1800" b="0" dirty="0"/>
            </a:br>
            <a:r>
              <a:rPr lang="de-DE" sz="1800" b="0" dirty="0"/>
              <a:t>ICOSARI</a:t>
            </a:r>
            <a:br>
              <a:rPr lang="de-DE" sz="1800" b="0" dirty="0"/>
            </a:br>
            <a:r>
              <a:rPr lang="de-DE" sz="1800" b="0" dirty="0"/>
              <a:t>Datenstand  29.12.2020</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15874" r="17500" b="9364"/>
          <a:stretch/>
        </p:blipFill>
        <p:spPr bwMode="auto">
          <a:xfrm>
            <a:off x="293916" y="2170590"/>
            <a:ext cx="3235382" cy="282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10</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0" y="1136313"/>
            <a:ext cx="914400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a:cxnSpLocks/>
          </p:cNvCxnSpPr>
          <p:nvPr/>
        </p:nvCxnSpPr>
        <p:spPr>
          <a:xfrm flipH="1">
            <a:off x="5055078" y="2754112"/>
            <a:ext cx="944990" cy="1179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6000068" y="2415558"/>
            <a:ext cx="2171699" cy="338554"/>
          </a:xfrm>
          <a:prstGeom prst="rect">
            <a:avLst/>
          </a:prstGeom>
          <a:noFill/>
        </p:spPr>
        <p:txBody>
          <a:bodyPr wrap="square" rtlCol="0">
            <a:spAutoFit/>
          </a:bodyPr>
          <a:lstStyle/>
          <a:p>
            <a:r>
              <a:rPr lang="de-DE" sz="1600" dirty="0"/>
              <a:t>Frühjahr/Sommer 2020</a:t>
            </a:r>
            <a:endParaRPr lang="en-US" sz="1600" dirty="0"/>
          </a:p>
        </p:txBody>
      </p:sp>
    </p:spTree>
    <p:extLst>
      <p:ext uri="{BB962C8B-B14F-4D97-AF65-F5344CB8AC3E}">
        <p14:creationId xmlns:p14="http://schemas.microsoft.com/office/powerpoint/2010/main" val="7536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564826" y="692696"/>
            <a:ext cx="8378006" cy="80043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sowie </a:t>
            </a:r>
          </a:p>
          <a:p>
            <a:pPr algn="ctr"/>
            <a:r>
              <a:rPr lang="de-DE" dirty="0"/>
              <a:t>Anteil SARI-Fälle mit COVID-Diagnose bis zur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10" name="Grafik 9">
            <a:extLst>
              <a:ext uri="{FF2B5EF4-FFF2-40B4-BE49-F238E27FC236}">
                <a16:creationId xmlns:a16="http://schemas.microsoft.com/office/drawing/2014/main" id="{EF75579A-68B5-46DA-83DC-3BFA2EF95401}"/>
              </a:ext>
            </a:extLst>
          </p:cNvPr>
          <p:cNvPicPr>
            <a:picLocks noChangeAspect="1"/>
          </p:cNvPicPr>
          <p:nvPr/>
        </p:nvPicPr>
        <p:blipFill>
          <a:blip r:embed="rId3"/>
          <a:stretch>
            <a:fillRect/>
          </a:stretch>
        </p:blipFill>
        <p:spPr bwMode="auto">
          <a:xfrm>
            <a:off x="267854" y="1745647"/>
            <a:ext cx="8674977" cy="4771236"/>
          </a:xfrm>
          <a:prstGeom prst="rect">
            <a:avLst/>
          </a:prstGeom>
          <a:noFill/>
          <a:ln>
            <a:noFill/>
          </a:ln>
        </p:spPr>
      </p:pic>
      <p:cxnSp>
        <p:nvCxnSpPr>
          <p:cNvPr id="14" name="Gerader Verbinder 13">
            <a:extLst>
              <a:ext uri="{FF2B5EF4-FFF2-40B4-BE49-F238E27FC236}">
                <a16:creationId xmlns:a16="http://schemas.microsoft.com/office/drawing/2014/main" id="{56AE90DA-FBFA-4E23-A738-3B924B37793F}"/>
              </a:ext>
            </a:extLst>
          </p:cNvPr>
          <p:cNvCxnSpPr>
            <a:cxnSpLocks/>
          </p:cNvCxnSpPr>
          <p:nvPr/>
        </p:nvCxnSpPr>
        <p:spPr>
          <a:xfrm flipV="1">
            <a:off x="6731201" y="1819275"/>
            <a:ext cx="0" cy="3244858"/>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Gerader Verbinder 14">
            <a:extLst>
              <a:ext uri="{FF2B5EF4-FFF2-40B4-BE49-F238E27FC236}">
                <a16:creationId xmlns:a16="http://schemas.microsoft.com/office/drawing/2014/main" id="{A0E3E5B6-6622-44C6-8C1B-0D17A3FC255A}"/>
              </a:ext>
            </a:extLst>
          </p:cNvPr>
          <p:cNvCxnSpPr>
            <a:cxnSpLocks/>
          </p:cNvCxnSpPr>
          <p:nvPr/>
        </p:nvCxnSpPr>
        <p:spPr>
          <a:xfrm flipV="1">
            <a:off x="7680469" y="1819275"/>
            <a:ext cx="0" cy="3244858"/>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feld 15">
            <a:extLst>
              <a:ext uri="{FF2B5EF4-FFF2-40B4-BE49-F238E27FC236}">
                <a16:creationId xmlns:a16="http://schemas.microsoft.com/office/drawing/2014/main" id="{65E1EFA1-EC52-4D04-9DB1-7725851DE27B}"/>
              </a:ext>
            </a:extLst>
          </p:cNvPr>
          <p:cNvSpPr txBox="1"/>
          <p:nvPr/>
        </p:nvSpPr>
        <p:spPr>
          <a:xfrm>
            <a:off x="6166488" y="1413030"/>
            <a:ext cx="1129426" cy="461665"/>
          </a:xfrm>
          <a:prstGeom prst="rect">
            <a:avLst/>
          </a:prstGeom>
          <a:noFill/>
        </p:spPr>
        <p:txBody>
          <a:bodyPr wrap="square" rtlCol="0">
            <a:spAutoFit/>
          </a:bodyPr>
          <a:lstStyle/>
          <a:p>
            <a:r>
              <a:rPr lang="de-DE" sz="1200" b="1" dirty="0">
                <a:solidFill>
                  <a:schemeClr val="tx2"/>
                </a:solidFill>
              </a:rPr>
              <a:t>Lockdown light (KW 45)</a:t>
            </a:r>
          </a:p>
        </p:txBody>
      </p:sp>
      <p:sp>
        <p:nvSpPr>
          <p:cNvPr id="17" name="Textfeld 16">
            <a:extLst>
              <a:ext uri="{FF2B5EF4-FFF2-40B4-BE49-F238E27FC236}">
                <a16:creationId xmlns:a16="http://schemas.microsoft.com/office/drawing/2014/main" id="{C5A98B05-96F7-4162-9C95-74821557C3E4}"/>
              </a:ext>
            </a:extLst>
          </p:cNvPr>
          <p:cNvSpPr txBox="1"/>
          <p:nvPr/>
        </p:nvSpPr>
        <p:spPr>
          <a:xfrm>
            <a:off x="7295914" y="1408984"/>
            <a:ext cx="1072663" cy="461665"/>
          </a:xfrm>
          <a:prstGeom prst="rect">
            <a:avLst/>
          </a:prstGeom>
          <a:noFill/>
        </p:spPr>
        <p:txBody>
          <a:bodyPr wrap="square" rtlCol="0">
            <a:spAutoFit/>
          </a:bodyPr>
          <a:lstStyle/>
          <a:p>
            <a:r>
              <a:rPr lang="de-DE" sz="1200" b="1" dirty="0">
                <a:solidFill>
                  <a:schemeClr val="tx2"/>
                </a:solidFill>
              </a:rPr>
              <a:t>Lockdown (KW 51)</a:t>
            </a:r>
          </a:p>
        </p:txBody>
      </p:sp>
    </p:spTree>
    <p:extLst>
      <p:ext uri="{BB962C8B-B14F-4D97-AF65-F5344CB8AC3E}">
        <p14:creationId xmlns:p14="http://schemas.microsoft.com/office/powerpoint/2010/main" val="238305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0" y="692696"/>
            <a:ext cx="8942832" cy="48914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Anteil SARI-Fälle mit COVID-Diagnose bis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10" name="Grafik 9">
            <a:extLst>
              <a:ext uri="{FF2B5EF4-FFF2-40B4-BE49-F238E27FC236}">
                <a16:creationId xmlns:a16="http://schemas.microsoft.com/office/drawing/2014/main" id="{EF75579A-68B5-46DA-83DC-3BFA2EF95401}"/>
              </a:ext>
            </a:extLst>
          </p:cNvPr>
          <p:cNvPicPr>
            <a:picLocks noChangeAspect="1"/>
          </p:cNvPicPr>
          <p:nvPr/>
        </p:nvPicPr>
        <p:blipFill>
          <a:blip r:embed="rId3"/>
          <a:stretch>
            <a:fillRect/>
          </a:stretch>
        </p:blipFill>
        <p:spPr bwMode="auto">
          <a:xfrm>
            <a:off x="586274" y="1312184"/>
            <a:ext cx="7770282" cy="5180188"/>
          </a:xfrm>
          <a:prstGeom prst="rect">
            <a:avLst/>
          </a:prstGeom>
          <a:noFill/>
          <a:ln>
            <a:noFill/>
          </a:ln>
        </p:spPr>
      </p:pic>
    </p:spTree>
    <p:extLst>
      <p:ext uri="{BB962C8B-B14F-4D97-AF65-F5344CB8AC3E}">
        <p14:creationId xmlns:p14="http://schemas.microsoft.com/office/powerpoint/2010/main" val="75476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B84701F-0F7B-4731-A7EB-A1838E70F8C6}"/>
              </a:ext>
            </a:extLst>
          </p:cNvPr>
          <p:cNvSpPr>
            <a:spLocks noGrp="1"/>
          </p:cNvSpPr>
          <p:nvPr>
            <p:ph type="dt" sz="half" idx="10"/>
          </p:nvPr>
        </p:nvSpPr>
        <p:spPr/>
        <p:txBody>
          <a:bodyPr/>
          <a:lstStyle/>
          <a:p>
            <a:r>
              <a:rPr lang="de-DE" dirty="0"/>
              <a:t>Stand: 29.12.2020</a:t>
            </a:r>
          </a:p>
        </p:txBody>
      </p:sp>
      <p:sp>
        <p:nvSpPr>
          <p:cNvPr id="3" name="Fußzeilenplatzhalter 2">
            <a:extLst>
              <a:ext uri="{FF2B5EF4-FFF2-40B4-BE49-F238E27FC236}">
                <a16:creationId xmlns:a16="http://schemas.microsoft.com/office/drawing/2014/main" id="{938199FD-D7AD-49A0-BF51-2CB87EEA9300}"/>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F426CB91-7EA5-489E-BBEC-693C84F127B4}"/>
              </a:ext>
            </a:extLst>
          </p:cNvPr>
          <p:cNvSpPr>
            <a:spLocks noGrp="1"/>
          </p:cNvSpPr>
          <p:nvPr>
            <p:ph type="sldNum" sz="quarter" idx="12"/>
          </p:nvPr>
        </p:nvSpPr>
        <p:spPr/>
        <p:txBody>
          <a:bodyPr/>
          <a:lstStyle/>
          <a:p>
            <a:fld id="{162A217B-ED1C-D84B-8478-63C77FA79618}" type="slidenum">
              <a:rPr lang="de-DE" smtClean="0"/>
              <a:pPr/>
              <a:t>13</a:t>
            </a:fld>
            <a:endParaRPr lang="de-DE" dirty="0"/>
          </a:p>
        </p:txBody>
      </p:sp>
      <p:sp>
        <p:nvSpPr>
          <p:cNvPr id="10" name="Titel 2">
            <a:extLst>
              <a:ext uri="{FF2B5EF4-FFF2-40B4-BE49-F238E27FC236}">
                <a16:creationId xmlns:a16="http://schemas.microsoft.com/office/drawing/2014/main" id="{0AA76473-7BD8-47C4-8BE3-32146C7DE24C}"/>
              </a:ext>
            </a:extLst>
          </p:cNvPr>
          <p:cNvSpPr txBox="1">
            <a:spLocks/>
          </p:cNvSpPr>
          <p:nvPr/>
        </p:nvSpPr>
        <p:spPr>
          <a:xfrm>
            <a:off x="31324" y="651844"/>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Anteil COVID-SARI-Fälle (J09 – J22) </a:t>
            </a:r>
          </a:p>
        </p:txBody>
      </p:sp>
      <p:pic>
        <p:nvPicPr>
          <p:cNvPr id="5" name="Grafik 4">
            <a:extLst>
              <a:ext uri="{FF2B5EF4-FFF2-40B4-BE49-F238E27FC236}">
                <a16:creationId xmlns:a16="http://schemas.microsoft.com/office/drawing/2014/main" id="{7BEDB1FB-0879-4A1F-8AAB-04B6C760826D}"/>
              </a:ext>
            </a:extLst>
          </p:cNvPr>
          <p:cNvPicPr>
            <a:picLocks noChangeAspect="1"/>
          </p:cNvPicPr>
          <p:nvPr/>
        </p:nvPicPr>
        <p:blipFill rotWithShape="1">
          <a:blip r:embed="rId2"/>
          <a:srcRect r="6904"/>
          <a:stretch/>
        </p:blipFill>
        <p:spPr>
          <a:xfrm>
            <a:off x="244567" y="1802618"/>
            <a:ext cx="8674313" cy="3649275"/>
          </a:xfrm>
          <a:prstGeom prst="rect">
            <a:avLst/>
          </a:prstGeom>
        </p:spPr>
      </p:pic>
    </p:spTree>
    <p:extLst>
      <p:ext uri="{BB962C8B-B14F-4D97-AF65-F5344CB8AC3E}">
        <p14:creationId xmlns:p14="http://schemas.microsoft.com/office/powerpoint/2010/main" val="159912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14</a:t>
            </a:fld>
            <a:endParaRPr lang="de-DE" dirty="0"/>
          </a:p>
        </p:txBody>
      </p:sp>
      <p:sp>
        <p:nvSpPr>
          <p:cNvPr id="8" name="Titel 2"/>
          <p:cNvSpPr txBox="1">
            <a:spLocks/>
          </p:cNvSpPr>
          <p:nvPr/>
        </p:nvSpPr>
        <p:spPr>
          <a:xfrm>
            <a:off x="31324" y="651844"/>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COVID-SARI-Fälle (J09 – J22) bis zur 51. KW</a:t>
            </a:r>
          </a:p>
        </p:txBody>
      </p:sp>
      <p:sp>
        <p:nvSpPr>
          <p:cNvPr id="2" name="Datumsplatzhalter 1"/>
          <p:cNvSpPr>
            <a:spLocks noGrp="1"/>
          </p:cNvSpPr>
          <p:nvPr>
            <p:ph type="dt" sz="half" idx="10"/>
          </p:nvPr>
        </p:nvSpPr>
        <p:spPr/>
        <p:txBody>
          <a:bodyPr/>
          <a:lstStyle/>
          <a:p>
            <a:r>
              <a:rPr lang="de-DE" dirty="0"/>
              <a:t>Stand: 29.12.2020 </a:t>
            </a:r>
          </a:p>
        </p:txBody>
      </p:sp>
      <p:sp>
        <p:nvSpPr>
          <p:cNvPr id="3" name="Fußzeilenplatzhalter 2"/>
          <p:cNvSpPr>
            <a:spLocks noGrp="1"/>
          </p:cNvSpPr>
          <p:nvPr>
            <p:ph type="ftr" sz="quarter" idx="11"/>
          </p:nvPr>
        </p:nvSpPr>
        <p:spPr/>
        <p:txBody>
          <a:bodyPr/>
          <a:lstStyle/>
          <a:p>
            <a:endParaRPr lang="de-DE" dirty="0"/>
          </a:p>
        </p:txBody>
      </p:sp>
      <p:pic>
        <p:nvPicPr>
          <p:cNvPr id="2051" name="Picture 3"/>
          <p:cNvPicPr>
            <a:picLocks noChangeAspect="1" noChangeArrowheads="1"/>
          </p:cNvPicPr>
          <p:nvPr/>
        </p:nvPicPr>
        <p:blipFill>
          <a:blip r:embed="rId3"/>
          <a:stretch>
            <a:fillRect/>
          </a:stretch>
        </p:blipFill>
        <p:spPr bwMode="auto">
          <a:xfrm>
            <a:off x="31324" y="1540933"/>
            <a:ext cx="9112674" cy="45563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a:extLst>
              <a:ext uri="{FF2B5EF4-FFF2-40B4-BE49-F238E27FC236}">
                <a16:creationId xmlns:a16="http://schemas.microsoft.com/office/drawing/2014/main" id="{F27A04A1-B53B-4F4E-866F-39BFAAFDECA5}"/>
              </a:ext>
            </a:extLst>
          </p:cNvPr>
          <p:cNvCxnSpPr>
            <a:cxnSpLocks/>
          </p:cNvCxnSpPr>
          <p:nvPr/>
        </p:nvCxnSpPr>
        <p:spPr>
          <a:xfrm flipH="1">
            <a:off x="8414714" y="1723590"/>
            <a:ext cx="346718" cy="407712"/>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17" name="Textfeld 16">
            <a:extLst>
              <a:ext uri="{FF2B5EF4-FFF2-40B4-BE49-F238E27FC236}">
                <a16:creationId xmlns:a16="http://schemas.microsoft.com/office/drawing/2014/main" id="{229E076F-6AE9-4293-B47F-775877271A0E}"/>
              </a:ext>
            </a:extLst>
          </p:cNvPr>
          <p:cNvSpPr txBox="1"/>
          <p:nvPr/>
        </p:nvSpPr>
        <p:spPr>
          <a:xfrm>
            <a:off x="8229132" y="1426242"/>
            <a:ext cx="1188423" cy="338554"/>
          </a:xfrm>
          <a:prstGeom prst="rect">
            <a:avLst/>
          </a:prstGeom>
          <a:noFill/>
          <a:ln w="15875">
            <a:noFill/>
          </a:ln>
        </p:spPr>
        <p:txBody>
          <a:bodyPr wrap="square" rtlCol="0">
            <a:spAutoFit/>
          </a:bodyPr>
          <a:lstStyle/>
          <a:p>
            <a:r>
              <a:rPr lang="de-DE" sz="1600" b="1" dirty="0"/>
              <a:t>80+ Jahre</a:t>
            </a:r>
            <a:endParaRPr lang="en-US" sz="1600" b="1" dirty="0"/>
          </a:p>
        </p:txBody>
      </p:sp>
      <p:cxnSp>
        <p:nvCxnSpPr>
          <p:cNvPr id="12" name="Gerader Verbinder 11">
            <a:extLst>
              <a:ext uri="{FF2B5EF4-FFF2-40B4-BE49-F238E27FC236}">
                <a16:creationId xmlns:a16="http://schemas.microsoft.com/office/drawing/2014/main" id="{A6CDCC37-484D-4D9D-ADE6-DC345335EA5D}"/>
              </a:ext>
            </a:extLst>
          </p:cNvPr>
          <p:cNvCxnSpPr>
            <a:cxnSpLocks/>
          </p:cNvCxnSpPr>
          <p:nvPr/>
        </p:nvCxnSpPr>
        <p:spPr>
          <a:xfrm flipV="1">
            <a:off x="7612263" y="1611463"/>
            <a:ext cx="0" cy="2985945"/>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10B9CE63-074D-4397-A084-99B0ABCDECAD}"/>
              </a:ext>
            </a:extLst>
          </p:cNvPr>
          <p:cNvSpPr txBox="1"/>
          <p:nvPr/>
        </p:nvSpPr>
        <p:spPr>
          <a:xfrm>
            <a:off x="7137807" y="1117909"/>
            <a:ext cx="1129426" cy="461665"/>
          </a:xfrm>
          <a:prstGeom prst="rect">
            <a:avLst/>
          </a:prstGeom>
          <a:noFill/>
        </p:spPr>
        <p:txBody>
          <a:bodyPr wrap="square" rtlCol="0">
            <a:spAutoFit/>
          </a:bodyPr>
          <a:lstStyle/>
          <a:p>
            <a:r>
              <a:rPr lang="de-DE" sz="1200" b="1" dirty="0">
                <a:solidFill>
                  <a:schemeClr val="tx2"/>
                </a:solidFill>
              </a:rPr>
              <a:t>Lockdown light (KW 45)</a:t>
            </a:r>
          </a:p>
        </p:txBody>
      </p:sp>
    </p:spTree>
    <p:extLst>
      <p:ext uri="{BB962C8B-B14F-4D97-AF65-F5344CB8AC3E}">
        <p14:creationId xmlns:p14="http://schemas.microsoft.com/office/powerpoint/2010/main" val="285662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15</a:t>
            </a:fld>
            <a:endParaRPr lang="de-DE" dirty="0"/>
          </a:p>
        </p:txBody>
      </p:sp>
      <p:sp>
        <p:nvSpPr>
          <p:cNvPr id="8" name="Titel 2"/>
          <p:cNvSpPr txBox="1">
            <a:spLocks/>
          </p:cNvSpPr>
          <p:nvPr/>
        </p:nvSpPr>
        <p:spPr>
          <a:xfrm>
            <a:off x="-769" y="719757"/>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COVID-SARI-Fälle (J09 – J22) bis zur 51. KW</a:t>
            </a:r>
          </a:p>
          <a:p>
            <a:pPr algn="ctr"/>
            <a:r>
              <a:rPr lang="de-DE" dirty="0"/>
              <a:t>alle Fälle, auch noch liegende</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2051" name="Picture 3"/>
          <p:cNvPicPr>
            <a:picLocks noChangeAspect="1" noChangeArrowheads="1"/>
          </p:cNvPicPr>
          <p:nvPr/>
        </p:nvPicPr>
        <p:blipFill>
          <a:blip r:embed="rId3"/>
          <a:stretch>
            <a:fillRect/>
          </a:stretch>
        </p:blipFill>
        <p:spPr bwMode="auto">
          <a:xfrm>
            <a:off x="-769" y="1563799"/>
            <a:ext cx="9112676" cy="45563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mit Pfeil 11">
            <a:extLst>
              <a:ext uri="{FF2B5EF4-FFF2-40B4-BE49-F238E27FC236}">
                <a16:creationId xmlns:a16="http://schemas.microsoft.com/office/drawing/2014/main" id="{9E81F220-C684-487B-A6BE-81A914E39059}"/>
              </a:ext>
            </a:extLst>
          </p:cNvPr>
          <p:cNvCxnSpPr>
            <a:cxnSpLocks/>
            <a:stCxn id="13" idx="2"/>
          </p:cNvCxnSpPr>
          <p:nvPr/>
        </p:nvCxnSpPr>
        <p:spPr>
          <a:xfrm flipH="1">
            <a:off x="8376434" y="1764796"/>
            <a:ext cx="446910" cy="147117"/>
          </a:xfrm>
          <a:prstGeom prst="straightConnector1">
            <a:avLst/>
          </a:prstGeom>
          <a:ln w="41275">
            <a:tailEnd type="arrow"/>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6A625EBA-CB7E-49CF-A3A7-D8483751D5AA}"/>
              </a:ext>
            </a:extLst>
          </p:cNvPr>
          <p:cNvSpPr txBox="1"/>
          <p:nvPr/>
        </p:nvSpPr>
        <p:spPr>
          <a:xfrm>
            <a:off x="8229132" y="1426242"/>
            <a:ext cx="1188423" cy="338554"/>
          </a:xfrm>
          <a:prstGeom prst="rect">
            <a:avLst/>
          </a:prstGeom>
          <a:noFill/>
          <a:ln w="15875">
            <a:noFill/>
          </a:ln>
        </p:spPr>
        <p:txBody>
          <a:bodyPr wrap="square" rtlCol="0">
            <a:spAutoFit/>
          </a:bodyPr>
          <a:lstStyle/>
          <a:p>
            <a:r>
              <a:rPr lang="de-DE" sz="1600" b="1" dirty="0"/>
              <a:t>80+ Jahre</a:t>
            </a:r>
            <a:endParaRPr lang="en-US" sz="1600" b="1" dirty="0"/>
          </a:p>
        </p:txBody>
      </p:sp>
      <p:cxnSp>
        <p:nvCxnSpPr>
          <p:cNvPr id="14" name="Gerader Verbinder 13">
            <a:extLst>
              <a:ext uri="{FF2B5EF4-FFF2-40B4-BE49-F238E27FC236}">
                <a16:creationId xmlns:a16="http://schemas.microsoft.com/office/drawing/2014/main" id="{C44C3372-8F63-4B47-A961-CA985A8229A4}"/>
              </a:ext>
            </a:extLst>
          </p:cNvPr>
          <p:cNvCxnSpPr>
            <a:cxnSpLocks/>
          </p:cNvCxnSpPr>
          <p:nvPr/>
        </p:nvCxnSpPr>
        <p:spPr>
          <a:xfrm flipV="1">
            <a:off x="7598576" y="1649563"/>
            <a:ext cx="0" cy="2985945"/>
          </a:xfrm>
          <a:prstGeom prst="line">
            <a:avLst/>
          </a:prstGeom>
          <a:ln w="22225">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feld 14">
            <a:extLst>
              <a:ext uri="{FF2B5EF4-FFF2-40B4-BE49-F238E27FC236}">
                <a16:creationId xmlns:a16="http://schemas.microsoft.com/office/drawing/2014/main" id="{0A4B0ABD-3730-4856-84F4-119189FCDA81}"/>
              </a:ext>
            </a:extLst>
          </p:cNvPr>
          <p:cNvSpPr txBox="1"/>
          <p:nvPr/>
        </p:nvSpPr>
        <p:spPr>
          <a:xfrm>
            <a:off x="7137807" y="1117909"/>
            <a:ext cx="1129426" cy="461665"/>
          </a:xfrm>
          <a:prstGeom prst="rect">
            <a:avLst/>
          </a:prstGeom>
          <a:noFill/>
        </p:spPr>
        <p:txBody>
          <a:bodyPr wrap="square" rtlCol="0">
            <a:spAutoFit/>
          </a:bodyPr>
          <a:lstStyle/>
          <a:p>
            <a:r>
              <a:rPr lang="de-DE" sz="1200" b="1" dirty="0">
                <a:solidFill>
                  <a:schemeClr val="tx2"/>
                </a:solidFill>
              </a:rPr>
              <a:t>Lockdown light (KW 45)</a:t>
            </a:r>
          </a:p>
        </p:txBody>
      </p:sp>
    </p:spTree>
    <p:extLst>
      <p:ext uri="{BB962C8B-B14F-4D97-AF65-F5344CB8AC3E}">
        <p14:creationId xmlns:p14="http://schemas.microsoft.com/office/powerpoint/2010/main" val="416664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a:t>GrippeWeb bis zur 52. KW 2020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29.12.2020</a:t>
            </a:r>
          </a:p>
        </p:txBody>
      </p:sp>
      <p:pic>
        <p:nvPicPr>
          <p:cNvPr id="2" name="Grafik 1">
            <a:extLst>
              <a:ext uri="{FF2B5EF4-FFF2-40B4-BE49-F238E27FC236}">
                <a16:creationId xmlns:a16="http://schemas.microsoft.com/office/drawing/2014/main" id="{77AE472E-66C4-43FA-8F36-9BE2A26BD7C2}"/>
              </a:ext>
            </a:extLst>
          </p:cNvPr>
          <p:cNvPicPr>
            <a:picLocks noChangeAspect="1"/>
          </p:cNvPicPr>
          <p:nvPr/>
        </p:nvPicPr>
        <p:blipFill>
          <a:blip r:embed="rId3"/>
          <a:stretch>
            <a:fillRect/>
          </a:stretch>
        </p:blipFill>
        <p:spPr>
          <a:xfrm>
            <a:off x="1189888" y="1247774"/>
            <a:ext cx="6464677" cy="4707189"/>
          </a:xfrm>
          <a:prstGeom prst="rect">
            <a:avLst/>
          </a:prstGeom>
        </p:spPr>
      </p:pic>
    </p:spTree>
    <p:extLst>
      <p:ext uri="{BB962C8B-B14F-4D97-AF65-F5344CB8AC3E}">
        <p14:creationId xmlns:p14="http://schemas.microsoft.com/office/powerpoint/2010/main" val="159768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a:noFill/>
        </p:spPr>
        <p:txBody>
          <a:bodyPr/>
          <a:lstStyle/>
          <a:p>
            <a:r>
              <a:rPr lang="de-DE" dirty="0"/>
              <a:t>GrippeWeb bis zur 52. KW 2020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29.12.2020</a:t>
            </a:r>
          </a:p>
        </p:txBody>
      </p:sp>
      <p:pic>
        <p:nvPicPr>
          <p:cNvPr id="2" name="Grafik 1">
            <a:extLst>
              <a:ext uri="{FF2B5EF4-FFF2-40B4-BE49-F238E27FC236}">
                <a16:creationId xmlns:a16="http://schemas.microsoft.com/office/drawing/2014/main" id="{BB388E33-E5CC-49B7-BDF6-E7ADC890F3A4}"/>
              </a:ext>
            </a:extLst>
          </p:cNvPr>
          <p:cNvPicPr>
            <a:picLocks noChangeAspect="1"/>
          </p:cNvPicPr>
          <p:nvPr/>
        </p:nvPicPr>
        <p:blipFill>
          <a:blip r:embed="rId3"/>
          <a:stretch>
            <a:fillRect/>
          </a:stretch>
        </p:blipFill>
        <p:spPr>
          <a:xfrm>
            <a:off x="1197204" y="1247774"/>
            <a:ext cx="6685261" cy="4867805"/>
          </a:xfrm>
          <a:prstGeom prst="rect">
            <a:avLst/>
          </a:prstGeom>
        </p:spPr>
      </p:pic>
    </p:spTree>
    <p:extLst>
      <p:ext uri="{BB962C8B-B14F-4D97-AF65-F5344CB8AC3E}">
        <p14:creationId xmlns:p14="http://schemas.microsoft.com/office/powerpoint/2010/main" val="41295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7137"/>
            <a:ext cx="8092592" cy="677108"/>
          </a:xfrm>
        </p:spPr>
        <p:txBody>
          <a:bodyPr/>
          <a:lstStyle/>
          <a:p>
            <a:r>
              <a:rPr lang="de-DE" dirty="0"/>
              <a:t>Arbeitsgemeinschaft Influenza</a:t>
            </a:r>
            <a:br>
              <a:rPr lang="de-DE" dirty="0"/>
            </a:br>
            <a:r>
              <a:rPr lang="de-DE" dirty="0"/>
              <a:t>ARE-Konsultationen bis zur 52. KW 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a:t>Stand: 29.12.2020</a:t>
            </a:r>
          </a:p>
        </p:txBody>
      </p:sp>
      <p:sp>
        <p:nvSpPr>
          <p:cNvPr id="2" name="Textfeld 1"/>
          <p:cNvSpPr txBox="1"/>
          <p:nvPr/>
        </p:nvSpPr>
        <p:spPr>
          <a:xfrm>
            <a:off x="386003" y="5495557"/>
            <a:ext cx="8371993" cy="1138773"/>
          </a:xfrm>
          <a:prstGeom prst="rect">
            <a:avLst/>
          </a:prstGeom>
          <a:noFill/>
        </p:spPr>
        <p:txBody>
          <a:bodyPr wrap="square" rtlCol="0">
            <a:spAutoFit/>
          </a:bodyPr>
          <a:lstStyle/>
          <a:p>
            <a:r>
              <a:rPr lang="de-DE" dirty="0"/>
              <a:t>Der Wert (gesamt) lag in der 52. KW 2020 bei ca. 520 Arzt­konsul­ta­tionen wegen ARE pro 100.000 Einwohner. Auf die Bevölke­rung in Deutschland bezogen entspricht das einer Gesamtzahl von ca. 430.000 Arzt­besuchen wegen akuter Atem­wegs­er­kran­kungen. </a:t>
            </a:r>
          </a:p>
          <a:p>
            <a:pPr algn="ctr"/>
            <a:endParaRPr lang="en-US" sz="1400" dirty="0"/>
          </a:p>
        </p:txBody>
      </p:sp>
      <p:pic>
        <p:nvPicPr>
          <p:cNvPr id="11" name="Grafik 10">
            <a:extLst>
              <a:ext uri="{FF2B5EF4-FFF2-40B4-BE49-F238E27FC236}">
                <a16:creationId xmlns:a16="http://schemas.microsoft.com/office/drawing/2014/main" id="{FDEE50B2-DE55-44E7-8497-B6B94FDDB073}"/>
              </a:ext>
            </a:extLst>
          </p:cNvPr>
          <p:cNvPicPr>
            <a:picLocks noChangeAspect="1"/>
          </p:cNvPicPr>
          <p:nvPr/>
        </p:nvPicPr>
        <p:blipFill>
          <a:blip r:embed="rId3"/>
          <a:stretch>
            <a:fillRect/>
          </a:stretch>
        </p:blipFill>
        <p:spPr>
          <a:xfrm>
            <a:off x="669431" y="1068297"/>
            <a:ext cx="7213035" cy="4458224"/>
          </a:xfrm>
          <a:prstGeom prst="rect">
            <a:avLst/>
          </a:prstGeom>
        </p:spPr>
      </p:pic>
    </p:spTree>
    <p:extLst>
      <p:ext uri="{BB962C8B-B14F-4D97-AF65-F5344CB8AC3E}">
        <p14:creationId xmlns:p14="http://schemas.microsoft.com/office/powerpoint/2010/main" val="167521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7137"/>
            <a:ext cx="8092592" cy="677108"/>
          </a:xfrm>
        </p:spPr>
        <p:txBody>
          <a:bodyPr/>
          <a:lstStyle/>
          <a:p>
            <a:r>
              <a:rPr lang="de-DE" dirty="0"/>
              <a:t>Arbeitsgemeinschaft Influenza</a:t>
            </a:r>
            <a:br>
              <a:rPr lang="de-DE" dirty="0"/>
            </a:br>
            <a:r>
              <a:rPr lang="de-DE" dirty="0"/>
              <a:t>ARE-Konsultationen bis zur 52. KW 2020 nur AG ab 15 Jahre</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4" name="Datumsplatzhalter 3"/>
          <p:cNvSpPr>
            <a:spLocks noGrp="1"/>
          </p:cNvSpPr>
          <p:nvPr>
            <p:ph type="dt" sz="half" idx="14"/>
          </p:nvPr>
        </p:nvSpPr>
        <p:spPr>
          <a:xfrm>
            <a:off x="608423" y="6622713"/>
            <a:ext cx="1860421" cy="195750"/>
          </a:xfrm>
        </p:spPr>
        <p:txBody>
          <a:bodyPr/>
          <a:lstStyle/>
          <a:p>
            <a:r>
              <a:rPr lang="de-DE" dirty="0"/>
              <a:t>Stand: 29.12.2020</a:t>
            </a:r>
          </a:p>
        </p:txBody>
      </p:sp>
      <p:sp>
        <p:nvSpPr>
          <p:cNvPr id="19" name="Textfeld 18">
            <a:extLst>
              <a:ext uri="{FF2B5EF4-FFF2-40B4-BE49-F238E27FC236}">
                <a16:creationId xmlns:a16="http://schemas.microsoft.com/office/drawing/2014/main" id="{9CC2BBD6-6A54-47B3-ABCA-B2AA4FFC1954}"/>
              </a:ext>
            </a:extLst>
          </p:cNvPr>
          <p:cNvSpPr txBox="1"/>
          <p:nvPr/>
        </p:nvSpPr>
        <p:spPr>
          <a:xfrm>
            <a:off x="7691120" y="1717040"/>
            <a:ext cx="834780" cy="369332"/>
          </a:xfrm>
          <a:prstGeom prst="rect">
            <a:avLst/>
          </a:prstGeom>
          <a:noFill/>
        </p:spPr>
        <p:txBody>
          <a:bodyPr wrap="none" rtlCol="0">
            <a:spAutoFit/>
          </a:bodyPr>
          <a:lstStyle/>
          <a:p>
            <a:r>
              <a:rPr lang="de-DE" dirty="0"/>
              <a:t>Bayern</a:t>
            </a:r>
          </a:p>
        </p:txBody>
      </p:sp>
      <p:sp>
        <p:nvSpPr>
          <p:cNvPr id="20" name="Textfeld 19">
            <a:extLst>
              <a:ext uri="{FF2B5EF4-FFF2-40B4-BE49-F238E27FC236}">
                <a16:creationId xmlns:a16="http://schemas.microsoft.com/office/drawing/2014/main" id="{EB4A13DB-573F-4580-B301-34AA5BAFBF37}"/>
              </a:ext>
            </a:extLst>
          </p:cNvPr>
          <p:cNvSpPr txBox="1"/>
          <p:nvPr/>
        </p:nvSpPr>
        <p:spPr>
          <a:xfrm>
            <a:off x="7630160" y="4769843"/>
            <a:ext cx="1217064" cy="646331"/>
          </a:xfrm>
          <a:prstGeom prst="rect">
            <a:avLst/>
          </a:prstGeom>
          <a:noFill/>
        </p:spPr>
        <p:txBody>
          <a:bodyPr wrap="none" rtlCol="0">
            <a:spAutoFit/>
          </a:bodyPr>
          <a:lstStyle/>
          <a:p>
            <a:r>
              <a:rPr lang="de-DE" dirty="0"/>
              <a:t>Nordrhein-</a:t>
            </a:r>
          </a:p>
          <a:p>
            <a:r>
              <a:rPr lang="de-DE" dirty="0"/>
              <a:t>Westfalen</a:t>
            </a:r>
          </a:p>
        </p:txBody>
      </p:sp>
      <p:pic>
        <p:nvPicPr>
          <p:cNvPr id="9" name="Grafik 8">
            <a:extLst>
              <a:ext uri="{FF2B5EF4-FFF2-40B4-BE49-F238E27FC236}">
                <a16:creationId xmlns:a16="http://schemas.microsoft.com/office/drawing/2014/main" id="{68D4AB41-AABF-468A-8969-DEEB29C57CFF}"/>
              </a:ext>
            </a:extLst>
          </p:cNvPr>
          <p:cNvPicPr>
            <a:picLocks noChangeAspect="1"/>
          </p:cNvPicPr>
          <p:nvPr/>
        </p:nvPicPr>
        <p:blipFill>
          <a:blip r:embed="rId3"/>
          <a:stretch>
            <a:fillRect/>
          </a:stretch>
        </p:blipFill>
        <p:spPr>
          <a:xfrm>
            <a:off x="1538633" y="1179994"/>
            <a:ext cx="5645986" cy="2682000"/>
          </a:xfrm>
          <a:prstGeom prst="rect">
            <a:avLst/>
          </a:prstGeom>
        </p:spPr>
      </p:pic>
      <p:cxnSp>
        <p:nvCxnSpPr>
          <p:cNvPr id="24" name="Gerader Verbinder 23">
            <a:extLst>
              <a:ext uri="{FF2B5EF4-FFF2-40B4-BE49-F238E27FC236}">
                <a16:creationId xmlns:a16="http://schemas.microsoft.com/office/drawing/2014/main" id="{05C3B91D-8A98-41D5-8B45-FDC2DE6D148C}"/>
              </a:ext>
            </a:extLst>
          </p:cNvPr>
          <p:cNvCxnSpPr>
            <a:cxnSpLocks/>
          </p:cNvCxnSpPr>
          <p:nvPr/>
        </p:nvCxnSpPr>
        <p:spPr>
          <a:xfrm flipV="1">
            <a:off x="1818913" y="2094159"/>
            <a:ext cx="5241763" cy="13464"/>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Grafik 14">
            <a:extLst>
              <a:ext uri="{FF2B5EF4-FFF2-40B4-BE49-F238E27FC236}">
                <a16:creationId xmlns:a16="http://schemas.microsoft.com/office/drawing/2014/main" id="{1F652A43-B2D6-4C25-B438-0077E903CE84}"/>
              </a:ext>
            </a:extLst>
          </p:cNvPr>
          <p:cNvPicPr>
            <a:picLocks noChangeAspect="1"/>
          </p:cNvPicPr>
          <p:nvPr/>
        </p:nvPicPr>
        <p:blipFill>
          <a:blip r:embed="rId4"/>
          <a:stretch>
            <a:fillRect/>
          </a:stretch>
        </p:blipFill>
        <p:spPr>
          <a:xfrm>
            <a:off x="1531692" y="3752008"/>
            <a:ext cx="5652927" cy="2682000"/>
          </a:xfrm>
          <a:prstGeom prst="rect">
            <a:avLst/>
          </a:prstGeom>
        </p:spPr>
      </p:pic>
      <p:cxnSp>
        <p:nvCxnSpPr>
          <p:cNvPr id="26" name="Gerader Verbinder 25">
            <a:extLst>
              <a:ext uri="{FF2B5EF4-FFF2-40B4-BE49-F238E27FC236}">
                <a16:creationId xmlns:a16="http://schemas.microsoft.com/office/drawing/2014/main" id="{5B778EDF-D1B6-44DB-8707-2E3A9895D3FA}"/>
              </a:ext>
            </a:extLst>
          </p:cNvPr>
          <p:cNvCxnSpPr>
            <a:cxnSpLocks/>
          </p:cNvCxnSpPr>
          <p:nvPr/>
        </p:nvCxnSpPr>
        <p:spPr>
          <a:xfrm>
            <a:off x="1833053" y="4955386"/>
            <a:ext cx="5256000"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92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8" name="Titel 2"/>
          <p:cNvSpPr txBox="1">
            <a:spLocks/>
          </p:cNvSpPr>
          <p:nvPr/>
        </p:nvSpPr>
        <p:spPr>
          <a:xfrm>
            <a:off x="455047" y="821121"/>
            <a:ext cx="823390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9" name="Grafik 8">
            <a:extLst>
              <a:ext uri="{FF2B5EF4-FFF2-40B4-BE49-F238E27FC236}">
                <a16:creationId xmlns:a16="http://schemas.microsoft.com/office/drawing/2014/main" id="{2375DCA1-AD4E-49A9-B034-BE7E4C7D4BF4}"/>
              </a:ext>
            </a:extLst>
          </p:cNvPr>
          <p:cNvPicPr>
            <a:picLocks noChangeAspect="1"/>
          </p:cNvPicPr>
          <p:nvPr/>
        </p:nvPicPr>
        <p:blipFill>
          <a:blip r:embed="rId3"/>
          <a:stretch>
            <a:fillRect/>
          </a:stretch>
        </p:blipFill>
        <p:spPr bwMode="auto">
          <a:xfrm>
            <a:off x="123987" y="2061274"/>
            <a:ext cx="8564965" cy="34259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46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406332" y="1120230"/>
            <a:ext cx="8253724" cy="5502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25111" y="3022786"/>
            <a:ext cx="2171699" cy="338554"/>
          </a:xfrm>
          <a:prstGeom prst="rect">
            <a:avLst/>
          </a:prstGeom>
          <a:noFill/>
        </p:spPr>
        <p:txBody>
          <a:bodyPr wrap="square" rtlCol="0">
            <a:spAutoFit/>
          </a:bodyPr>
          <a:lstStyle/>
          <a:p>
            <a:r>
              <a:rPr lang="de-DE" sz="1600" dirty="0"/>
              <a:t>Frühjahr/Sommer 2020</a:t>
            </a:r>
            <a:endParaRPr lang="en-US" sz="1600" dirty="0"/>
          </a:p>
        </p:txBody>
      </p:sp>
      <p:cxnSp>
        <p:nvCxnSpPr>
          <p:cNvPr id="11" name="Gerade Verbindung mit Pfeil 10">
            <a:extLst>
              <a:ext uri="{FF2B5EF4-FFF2-40B4-BE49-F238E27FC236}">
                <a16:creationId xmlns:a16="http://schemas.microsoft.com/office/drawing/2014/main" id="{3232658D-05C7-4822-93BF-D7BA91AA67B5}"/>
              </a:ext>
            </a:extLst>
          </p:cNvPr>
          <p:cNvCxnSpPr>
            <a:cxnSpLocks/>
          </p:cNvCxnSpPr>
          <p:nvPr/>
        </p:nvCxnSpPr>
        <p:spPr>
          <a:xfrm flipH="1">
            <a:off x="4937248" y="3355661"/>
            <a:ext cx="978325" cy="59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15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52208" y="1120230"/>
            <a:ext cx="9170805" cy="5502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25111" y="2339304"/>
            <a:ext cx="2171699" cy="338554"/>
          </a:xfrm>
          <a:prstGeom prst="rect">
            <a:avLst/>
          </a:prstGeom>
          <a:noFill/>
        </p:spPr>
        <p:txBody>
          <a:bodyPr wrap="square" rtlCol="0">
            <a:spAutoFit/>
          </a:bodyPr>
          <a:lstStyle/>
          <a:p>
            <a:r>
              <a:rPr lang="de-DE" sz="1600" dirty="0"/>
              <a:t>Frühjahr/Sommer 2020</a:t>
            </a:r>
            <a:endParaRPr lang="en-US" sz="1600" dirty="0"/>
          </a:p>
        </p:txBody>
      </p:sp>
      <p:cxnSp>
        <p:nvCxnSpPr>
          <p:cNvPr id="11" name="Gerade Verbindung mit Pfeil 10">
            <a:extLst>
              <a:ext uri="{FF2B5EF4-FFF2-40B4-BE49-F238E27FC236}">
                <a16:creationId xmlns:a16="http://schemas.microsoft.com/office/drawing/2014/main" id="{3232658D-05C7-4822-93BF-D7BA91AA67B5}"/>
              </a:ext>
            </a:extLst>
          </p:cNvPr>
          <p:cNvCxnSpPr>
            <a:cxnSpLocks/>
          </p:cNvCxnSpPr>
          <p:nvPr/>
        </p:nvCxnSpPr>
        <p:spPr>
          <a:xfrm flipH="1">
            <a:off x="5046786" y="2677858"/>
            <a:ext cx="978325" cy="593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14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677118" y="692696"/>
            <a:ext cx="8265713" cy="400219"/>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51. KW </a:t>
            </a:r>
          </a:p>
        </p:txBody>
      </p:sp>
      <p:sp>
        <p:nvSpPr>
          <p:cNvPr id="2" name="Datumsplatzhalter 1"/>
          <p:cNvSpPr>
            <a:spLocks noGrp="1"/>
          </p:cNvSpPr>
          <p:nvPr>
            <p:ph type="dt" sz="half" idx="10"/>
          </p:nvPr>
        </p:nvSpPr>
        <p:spPr/>
        <p:txBody>
          <a:bodyPr/>
          <a:lstStyle/>
          <a:p>
            <a:r>
              <a:rPr lang="de-DE" dirty="0"/>
              <a:t>Stand: 29.12.2020</a:t>
            </a:r>
          </a:p>
        </p:txBody>
      </p:sp>
      <p:sp>
        <p:nvSpPr>
          <p:cNvPr id="3" name="Fußzeilenplatzhalter 2"/>
          <p:cNvSpPr>
            <a:spLocks noGrp="1"/>
          </p:cNvSpPr>
          <p:nvPr>
            <p:ph type="ftr" sz="quarter" idx="11"/>
          </p:nvPr>
        </p:nvSpPr>
        <p:spPr/>
        <p:txBody>
          <a:bodyPr/>
          <a:lstStyle/>
          <a:p>
            <a:endParaRPr lang="de-DE" dirty="0"/>
          </a:p>
        </p:txBody>
      </p:sp>
      <p:pic>
        <p:nvPicPr>
          <p:cNvPr id="1026" name="Picture 2"/>
          <p:cNvPicPr>
            <a:picLocks noChangeAspect="1" noChangeArrowheads="1"/>
          </p:cNvPicPr>
          <p:nvPr/>
        </p:nvPicPr>
        <p:blipFill>
          <a:blip r:embed="rId3"/>
          <a:stretch>
            <a:fillRect/>
          </a:stretch>
        </p:blipFill>
        <p:spPr bwMode="auto">
          <a:xfrm>
            <a:off x="0" y="1136313"/>
            <a:ext cx="914400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6"/>
          <p:cNvCxnSpPr>
            <a:cxnSpLocks/>
          </p:cNvCxnSpPr>
          <p:nvPr/>
        </p:nvCxnSpPr>
        <p:spPr>
          <a:xfrm flipH="1">
            <a:off x="5046785" y="2797510"/>
            <a:ext cx="953283" cy="948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6000068" y="2415558"/>
            <a:ext cx="2171699" cy="338554"/>
          </a:xfrm>
          <a:prstGeom prst="rect">
            <a:avLst/>
          </a:prstGeom>
          <a:noFill/>
        </p:spPr>
        <p:txBody>
          <a:bodyPr wrap="square" rtlCol="0">
            <a:spAutoFit/>
          </a:bodyPr>
          <a:lstStyle/>
          <a:p>
            <a:r>
              <a:rPr lang="de-DE" sz="1600" dirty="0"/>
              <a:t>Frühjahr/Sommer 2020</a:t>
            </a:r>
            <a:endParaRPr lang="en-US" sz="1600" dirty="0"/>
          </a:p>
        </p:txBody>
      </p:sp>
    </p:spTree>
    <p:extLst>
      <p:ext uri="{BB962C8B-B14F-4D97-AF65-F5344CB8AC3E}">
        <p14:creationId xmlns:p14="http://schemas.microsoft.com/office/powerpoint/2010/main" val="11565334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Bildschirmpräsentation (4:3)</PresentationFormat>
  <Paragraphs>103</Paragraphs>
  <Slides>15</Slides>
  <Notes>13</Notes>
  <HiddenSlides>7</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ＭＳ 明朝</vt:lpstr>
      <vt:lpstr>Wingdings</vt:lpstr>
      <vt:lpstr>Office-Design</vt:lpstr>
      <vt:lpstr>Ergebnisse der  syndromischen Surveillance akuter Atemwegserkrankungen  GrippeWeb,  Arbeitsgemeinschaft Influenza, ICOSARI Datenstand  29.12.2020</vt:lpstr>
      <vt:lpstr>GrippeWeb bis zur 52. KW 2020 </vt:lpstr>
      <vt:lpstr>GrippeWeb bis zur 52. KW 2020 </vt:lpstr>
      <vt:lpstr>Arbeitsgemeinschaft Influenza ARE-Konsultationen bis zur 52. KW 2020</vt:lpstr>
      <vt:lpstr>Arbeitsgemeinschaft Influenza ARE-Konsultationen bis zur 52. KW 2020 nur AG ab 15 Jahre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Tolksdorf, Kristin</cp:lastModifiedBy>
  <cp:revision>1901</cp:revision>
  <cp:lastPrinted>2020-05-13T06:04:10Z</cp:lastPrinted>
  <dcterms:created xsi:type="dcterms:W3CDTF">2015-11-02T12:29:13Z</dcterms:created>
  <dcterms:modified xsi:type="dcterms:W3CDTF">2020-12-29T18:33:07Z</dcterms:modified>
</cp:coreProperties>
</file>