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06" r:id="rId2"/>
    <p:sldId id="328" r:id="rId3"/>
    <p:sldId id="324" r:id="rId4"/>
    <p:sldId id="335" r:id="rId5"/>
    <p:sldId id="329" r:id="rId6"/>
    <p:sldId id="336" r:id="rId7"/>
    <p:sldId id="340" r:id="rId8"/>
    <p:sldId id="333" r:id="rId9"/>
    <p:sldId id="334" r:id="rId10"/>
    <p:sldId id="337" r:id="rId11"/>
    <p:sldId id="339" r:id="rId12"/>
    <p:sldId id="338" r:id="rId13"/>
    <p:sldId id="332" r:id="rId14"/>
    <p:sldId id="315" r:id="rId15"/>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45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mer, Viviane" initials="BV" lastIdx="11" clrIdx="0"/>
  <p:cmAuthor id="1" name="Koppe, Uwe" initials="U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3" autoAdjust="0"/>
    <p:restoredTop sz="94708" autoAdjust="0"/>
  </p:normalViewPr>
  <p:slideViewPr>
    <p:cSldViewPr snapToGrid="0" snapToObjects="1">
      <p:cViewPr varScale="1">
        <p:scale>
          <a:sx n="82" d="100"/>
          <a:sy n="82" d="100"/>
        </p:scale>
        <p:origin x="996" y="78"/>
      </p:cViewPr>
      <p:guideLst>
        <p:guide orient="horz" pos="1620"/>
        <p:guide pos="4584"/>
      </p:guideLst>
    </p:cSldViewPr>
  </p:slideViewPr>
  <p:outlineViewPr>
    <p:cViewPr>
      <p:scale>
        <a:sx n="33" d="100"/>
        <a:sy n="33" d="100"/>
      </p:scale>
      <p:origin x="0" y="2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04.01.2021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04.01.2021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7"/>
            <a:ext cx="8752360" cy="3266654"/>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4"/>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80"/>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de-DE"/>
              <a:t>21.11.2018</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6"/>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3"/>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7"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9"/>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6"/>
            <a:ext cx="3319463" cy="3267075"/>
          </a:xfrm>
        </p:spPr>
        <p:txBody>
          <a:bodyPr/>
          <a:lstStyle/>
          <a:p>
            <a:endParaRPr lang="de-DE"/>
          </a:p>
        </p:txBody>
      </p:sp>
      <p:sp>
        <p:nvSpPr>
          <p:cNvPr id="20" name="Rechteck 19"/>
          <p:cNvSpPr/>
          <p:nvPr userDrawn="1"/>
        </p:nvSpPr>
        <p:spPr>
          <a:xfrm>
            <a:off x="89649" y="4717677"/>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5"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6631"/>
            <a:ext cx="8747760" cy="3267456"/>
          </a:xfrm>
          <a:prstGeom prst="rect">
            <a:avLst/>
          </a:prstGeom>
        </p:spPr>
      </p:pic>
      <p:sp>
        <p:nvSpPr>
          <p:cNvPr id="21" name="Textfeld 20"/>
          <p:cNvSpPr txBox="1"/>
          <p:nvPr userDrawn="1"/>
        </p:nvSpPr>
        <p:spPr>
          <a:xfrm>
            <a:off x="3624352" y="1698594"/>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6"/>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3"/>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7"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r>
              <a:rPr lang="de-DE"/>
              <a:t>21.11.2018</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9"/>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9" y="4717677"/>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80"/>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5"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457200" y="638405"/>
            <a:ext cx="7983646" cy="714291"/>
          </a:xfrm>
          <a:prstGeom prst="rect">
            <a:avLst/>
          </a:prstGeom>
        </p:spPr>
        <p:txBody>
          <a:bodyPr vert="horz" lIns="0" tIns="0" rIns="0" bIns="0" rtlCol="0" anchor="ctr" anchorCtr="0">
            <a:noAutofit/>
          </a:bodyPr>
          <a:lstStyle>
            <a:lvl1pPr>
              <a:defRPr sz="2400"/>
            </a:lvl1p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21.11.2018</a:t>
            </a:r>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7" y="1426882"/>
            <a:ext cx="3860721"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38405"/>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21.11.2018</a:t>
            </a:r>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457200" y="638405"/>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21.11.2018</a:t>
            </a:r>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de-DE"/>
              <a:t>21.11.2018</a:t>
            </a:r>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056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21.11.2018</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0229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80"/>
            <a:ext cx="2057400" cy="4388644"/>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5980"/>
            <a:ext cx="6019800" cy="43886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21.11.2018</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5604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5"/>
            <a:ext cx="7983646" cy="714291"/>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8" y="4767264"/>
            <a:ext cx="1860421" cy="273844"/>
          </a:xfrm>
          <a:prstGeom prst="rect">
            <a:avLst/>
          </a:prstGeom>
        </p:spPr>
        <p:txBody>
          <a:bodyPr vert="horz" lIns="0" tIns="45720" rIns="0" bIns="45720" rtlCol="0" anchor="ctr"/>
          <a:lstStyle>
            <a:lvl1pPr algn="l">
              <a:defRPr sz="1200">
                <a:solidFill>
                  <a:srgbClr val="045AA6"/>
                </a:solidFill>
              </a:defRPr>
            </a:lvl1pPr>
          </a:lstStyle>
          <a:p>
            <a:r>
              <a:rPr lang="de-DE"/>
              <a:t>21.11.2018</a:t>
            </a:r>
            <a:endParaRPr lang="de-DE" dirty="0"/>
          </a:p>
        </p:txBody>
      </p:sp>
      <p:sp>
        <p:nvSpPr>
          <p:cNvPr id="5" name="Fußzeilenplatzhalter 4"/>
          <p:cNvSpPr>
            <a:spLocks noGrp="1"/>
          </p:cNvSpPr>
          <p:nvPr>
            <p:ph type="ftr" sz="quarter" idx="3"/>
          </p:nvPr>
        </p:nvSpPr>
        <p:spPr>
          <a:xfrm>
            <a:off x="2699792" y="4767264"/>
            <a:ext cx="2895600" cy="273844"/>
          </a:xfrm>
          <a:prstGeom prst="rect">
            <a:avLst/>
          </a:prstGeom>
        </p:spPr>
        <p:txBody>
          <a:bodyPr vert="horz" lIns="0" tIns="45720" rIns="0" bIns="45720" rtlCol="0" anchor="ctr"/>
          <a:lstStyle>
            <a:lvl1pPr algn="l">
              <a:defRPr sz="12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7942862" y="4767264"/>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7184290" y="245000"/>
            <a:ext cx="1530911" cy="446764"/>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457203" y="4843689"/>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57" r:id="rId7"/>
    <p:sldLayoutId id="2147483658" r:id="rId8"/>
    <p:sldLayoutId id="2147483659" r:id="rId9"/>
  </p:sldLayoutIdLst>
  <p:hf hdr="0" ft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t>1</a:t>
            </a:fld>
            <a:endParaRPr lang="de-DE"/>
          </a:p>
        </p:txBody>
      </p:sp>
      <p:sp>
        <p:nvSpPr>
          <p:cNvPr id="6" name="Titel 5"/>
          <p:cNvSpPr>
            <a:spLocks noGrp="1"/>
          </p:cNvSpPr>
          <p:nvPr>
            <p:ph type="ctrTitle"/>
          </p:nvPr>
        </p:nvSpPr>
        <p:spPr>
          <a:xfrm>
            <a:off x="3934890" y="1700480"/>
            <a:ext cx="4504844" cy="926973"/>
          </a:xfrm>
        </p:spPr>
        <p:txBody>
          <a:bodyPr/>
          <a:lstStyle/>
          <a:p>
            <a:r>
              <a:rPr lang="de-DE" dirty="0"/>
              <a:t>Einschätzung </a:t>
            </a:r>
            <a:r>
              <a:rPr lang="de-DE"/>
              <a:t>der aktuellen COVID-19 Lage</a:t>
            </a:r>
            <a:endParaRPr lang="de-DE" dirty="0"/>
          </a:p>
        </p:txBody>
      </p:sp>
      <p:sp>
        <p:nvSpPr>
          <p:cNvPr id="7" name="Textplatzhalter 6"/>
          <p:cNvSpPr>
            <a:spLocks noGrp="1"/>
          </p:cNvSpPr>
          <p:nvPr>
            <p:ph type="body" sz="quarter" idx="14"/>
          </p:nvPr>
        </p:nvSpPr>
        <p:spPr/>
        <p:txBody>
          <a:bodyPr/>
          <a:lstStyle/>
          <a:p>
            <a:r>
              <a:rPr lang="de-DE" dirty="0"/>
              <a:t>Dr. Matthias an der Heiden, 04.01.2021</a:t>
            </a:r>
          </a:p>
        </p:txBody>
      </p:sp>
    </p:spTree>
    <p:extLst>
      <p:ext uri="{BB962C8B-B14F-4D97-AF65-F5344CB8AC3E}">
        <p14:creationId xmlns:p14="http://schemas.microsoft.com/office/powerpoint/2010/main" val="81362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770858-1C2E-4D0A-89AA-5D902895BB34}"/>
              </a:ext>
            </a:extLst>
          </p:cNvPr>
          <p:cNvSpPr>
            <a:spLocks noGrp="1"/>
          </p:cNvSpPr>
          <p:nvPr>
            <p:ph type="body" sz="quarter" idx="13"/>
          </p:nvPr>
        </p:nvSpPr>
        <p:spPr/>
        <p:txBody>
          <a:bodyPr/>
          <a:lstStyle/>
          <a:p>
            <a:endParaRPr lang="de-DE" dirty="0"/>
          </a:p>
        </p:txBody>
      </p:sp>
      <p:sp>
        <p:nvSpPr>
          <p:cNvPr id="3" name="Foliennummernplatzhalter 2">
            <a:extLst>
              <a:ext uri="{FF2B5EF4-FFF2-40B4-BE49-F238E27FC236}">
                <a16:creationId xmlns:a16="http://schemas.microsoft.com/office/drawing/2014/main" id="{3902BA5A-BA38-42EA-AEDA-2EA02F48C685}"/>
              </a:ext>
            </a:extLst>
          </p:cNvPr>
          <p:cNvSpPr>
            <a:spLocks noGrp="1"/>
          </p:cNvSpPr>
          <p:nvPr>
            <p:ph type="sldNum" sz="quarter" idx="12"/>
          </p:nvPr>
        </p:nvSpPr>
        <p:spPr/>
        <p:txBody>
          <a:bodyPr/>
          <a:lstStyle/>
          <a:p>
            <a:fld id="{162A217B-ED1C-D84B-8478-63C77FA79618}" type="slidenum">
              <a:rPr lang="de-DE" smtClean="0"/>
              <a:t>10</a:t>
            </a:fld>
            <a:endParaRPr lang="de-DE"/>
          </a:p>
        </p:txBody>
      </p:sp>
      <p:sp>
        <p:nvSpPr>
          <p:cNvPr id="4" name="Titel 3">
            <a:extLst>
              <a:ext uri="{FF2B5EF4-FFF2-40B4-BE49-F238E27FC236}">
                <a16:creationId xmlns:a16="http://schemas.microsoft.com/office/drawing/2014/main" id="{0F7BF01F-6E8E-455B-9986-1A923CD19CAB}"/>
              </a:ext>
            </a:extLst>
          </p:cNvPr>
          <p:cNvSpPr>
            <a:spLocks noGrp="1"/>
          </p:cNvSpPr>
          <p:nvPr>
            <p:ph type="title"/>
          </p:nvPr>
        </p:nvSpPr>
        <p:spPr>
          <a:xfrm>
            <a:off x="457200" y="244448"/>
            <a:ext cx="7983646" cy="714291"/>
          </a:xfrm>
        </p:spPr>
        <p:txBody>
          <a:bodyPr/>
          <a:lstStyle/>
          <a:p>
            <a:r>
              <a:rPr lang="de-DE" dirty="0"/>
              <a:t>Verlauf der kumulativen Fallzahlen</a:t>
            </a:r>
          </a:p>
        </p:txBody>
      </p:sp>
      <p:pic>
        <p:nvPicPr>
          <p:cNvPr id="7" name="Grafik 6">
            <a:extLst>
              <a:ext uri="{FF2B5EF4-FFF2-40B4-BE49-F238E27FC236}">
                <a16:creationId xmlns:a16="http://schemas.microsoft.com/office/drawing/2014/main" id="{3562D578-2946-4FF3-91D3-10A41D6BD8F1}"/>
              </a:ext>
            </a:extLst>
          </p:cNvPr>
          <p:cNvPicPr>
            <a:picLocks noChangeAspect="1"/>
          </p:cNvPicPr>
          <p:nvPr/>
        </p:nvPicPr>
        <p:blipFill>
          <a:blip r:embed="rId2"/>
          <a:stretch>
            <a:fillRect/>
          </a:stretch>
        </p:blipFill>
        <p:spPr>
          <a:xfrm>
            <a:off x="457199" y="825888"/>
            <a:ext cx="7373120" cy="4215219"/>
          </a:xfrm>
          <a:prstGeom prst="rect">
            <a:avLst/>
          </a:prstGeom>
        </p:spPr>
      </p:pic>
    </p:spTree>
    <p:extLst>
      <p:ext uri="{BB962C8B-B14F-4D97-AF65-F5344CB8AC3E}">
        <p14:creationId xmlns:p14="http://schemas.microsoft.com/office/powerpoint/2010/main" val="395247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1DF1FC2-E903-493E-9D36-A3F6B942F717}"/>
              </a:ext>
            </a:extLst>
          </p:cNvPr>
          <p:cNvPicPr>
            <a:picLocks noChangeAspect="1"/>
          </p:cNvPicPr>
          <p:nvPr/>
        </p:nvPicPr>
        <p:blipFill>
          <a:blip r:embed="rId2"/>
          <a:stretch>
            <a:fillRect/>
          </a:stretch>
        </p:blipFill>
        <p:spPr>
          <a:xfrm>
            <a:off x="457200" y="742949"/>
            <a:ext cx="7485662" cy="4279559"/>
          </a:xfrm>
          <a:prstGeom prst="rect">
            <a:avLst/>
          </a:prstGeom>
        </p:spPr>
      </p:pic>
      <p:sp>
        <p:nvSpPr>
          <p:cNvPr id="2" name="Textplatzhalter 1">
            <a:extLst>
              <a:ext uri="{FF2B5EF4-FFF2-40B4-BE49-F238E27FC236}">
                <a16:creationId xmlns:a16="http://schemas.microsoft.com/office/drawing/2014/main" id="{DE770858-1C2E-4D0A-89AA-5D902895BB34}"/>
              </a:ext>
            </a:extLst>
          </p:cNvPr>
          <p:cNvSpPr>
            <a:spLocks noGrp="1"/>
          </p:cNvSpPr>
          <p:nvPr>
            <p:ph type="body" sz="quarter" idx="13"/>
          </p:nvPr>
        </p:nvSpPr>
        <p:spPr/>
        <p:txBody>
          <a:bodyPr/>
          <a:lstStyle/>
          <a:p>
            <a:endParaRPr lang="de-DE" dirty="0"/>
          </a:p>
        </p:txBody>
      </p:sp>
      <p:sp>
        <p:nvSpPr>
          <p:cNvPr id="3" name="Foliennummernplatzhalter 2">
            <a:extLst>
              <a:ext uri="{FF2B5EF4-FFF2-40B4-BE49-F238E27FC236}">
                <a16:creationId xmlns:a16="http://schemas.microsoft.com/office/drawing/2014/main" id="{3902BA5A-BA38-42EA-AEDA-2EA02F48C685}"/>
              </a:ext>
            </a:extLst>
          </p:cNvPr>
          <p:cNvSpPr>
            <a:spLocks noGrp="1"/>
          </p:cNvSpPr>
          <p:nvPr>
            <p:ph type="sldNum" sz="quarter" idx="12"/>
          </p:nvPr>
        </p:nvSpPr>
        <p:spPr/>
        <p:txBody>
          <a:bodyPr/>
          <a:lstStyle/>
          <a:p>
            <a:fld id="{162A217B-ED1C-D84B-8478-63C77FA79618}" type="slidenum">
              <a:rPr lang="de-DE" smtClean="0"/>
              <a:t>11</a:t>
            </a:fld>
            <a:endParaRPr lang="de-DE"/>
          </a:p>
        </p:txBody>
      </p:sp>
      <p:sp>
        <p:nvSpPr>
          <p:cNvPr id="4" name="Titel 3">
            <a:extLst>
              <a:ext uri="{FF2B5EF4-FFF2-40B4-BE49-F238E27FC236}">
                <a16:creationId xmlns:a16="http://schemas.microsoft.com/office/drawing/2014/main" id="{0F7BF01F-6E8E-455B-9986-1A923CD19CAB}"/>
              </a:ext>
            </a:extLst>
          </p:cNvPr>
          <p:cNvSpPr>
            <a:spLocks noGrp="1"/>
          </p:cNvSpPr>
          <p:nvPr>
            <p:ph type="title"/>
          </p:nvPr>
        </p:nvSpPr>
        <p:spPr>
          <a:xfrm>
            <a:off x="457200" y="244448"/>
            <a:ext cx="7983646" cy="714291"/>
          </a:xfrm>
        </p:spPr>
        <p:txBody>
          <a:bodyPr/>
          <a:lstStyle/>
          <a:p>
            <a:r>
              <a:rPr lang="de-DE" dirty="0"/>
              <a:t>Verlauf der Anzahl neuer </a:t>
            </a:r>
            <a:r>
              <a:rPr lang="de-DE"/>
              <a:t>COVID-19 Fälle</a:t>
            </a:r>
            <a:endParaRPr lang="de-DE" dirty="0"/>
          </a:p>
        </p:txBody>
      </p:sp>
    </p:spTree>
    <p:extLst>
      <p:ext uri="{BB962C8B-B14F-4D97-AF65-F5344CB8AC3E}">
        <p14:creationId xmlns:p14="http://schemas.microsoft.com/office/powerpoint/2010/main" val="244351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770858-1C2E-4D0A-89AA-5D902895BB34}"/>
              </a:ext>
            </a:extLst>
          </p:cNvPr>
          <p:cNvSpPr>
            <a:spLocks noGrp="1"/>
          </p:cNvSpPr>
          <p:nvPr>
            <p:ph type="body" sz="quarter" idx="13"/>
          </p:nvPr>
        </p:nvSpPr>
        <p:spPr/>
        <p:txBody>
          <a:bodyPr/>
          <a:lstStyle/>
          <a:p>
            <a:endParaRPr lang="de-DE" dirty="0"/>
          </a:p>
        </p:txBody>
      </p:sp>
      <p:sp>
        <p:nvSpPr>
          <p:cNvPr id="3" name="Foliennummernplatzhalter 2">
            <a:extLst>
              <a:ext uri="{FF2B5EF4-FFF2-40B4-BE49-F238E27FC236}">
                <a16:creationId xmlns:a16="http://schemas.microsoft.com/office/drawing/2014/main" id="{3902BA5A-BA38-42EA-AEDA-2EA02F48C685}"/>
              </a:ext>
            </a:extLst>
          </p:cNvPr>
          <p:cNvSpPr>
            <a:spLocks noGrp="1"/>
          </p:cNvSpPr>
          <p:nvPr>
            <p:ph type="sldNum" sz="quarter" idx="12"/>
          </p:nvPr>
        </p:nvSpPr>
        <p:spPr/>
        <p:txBody>
          <a:bodyPr/>
          <a:lstStyle/>
          <a:p>
            <a:fld id="{162A217B-ED1C-D84B-8478-63C77FA79618}" type="slidenum">
              <a:rPr lang="de-DE" smtClean="0"/>
              <a:t>12</a:t>
            </a:fld>
            <a:endParaRPr lang="de-DE"/>
          </a:p>
        </p:txBody>
      </p:sp>
      <p:sp>
        <p:nvSpPr>
          <p:cNvPr id="4" name="Titel 3">
            <a:extLst>
              <a:ext uri="{FF2B5EF4-FFF2-40B4-BE49-F238E27FC236}">
                <a16:creationId xmlns:a16="http://schemas.microsoft.com/office/drawing/2014/main" id="{0F7BF01F-6E8E-455B-9986-1A923CD19CAB}"/>
              </a:ext>
            </a:extLst>
          </p:cNvPr>
          <p:cNvSpPr>
            <a:spLocks noGrp="1"/>
          </p:cNvSpPr>
          <p:nvPr>
            <p:ph type="title"/>
          </p:nvPr>
        </p:nvSpPr>
        <p:spPr>
          <a:xfrm>
            <a:off x="457200" y="244448"/>
            <a:ext cx="7983646" cy="714291"/>
          </a:xfrm>
        </p:spPr>
        <p:txBody>
          <a:bodyPr/>
          <a:lstStyle/>
          <a:p>
            <a:r>
              <a:rPr lang="de-DE" dirty="0"/>
              <a:t>Verlauf der Anzahl neuer </a:t>
            </a:r>
            <a:r>
              <a:rPr lang="de-DE"/>
              <a:t>COVID-19 Fälle</a:t>
            </a:r>
            <a:endParaRPr lang="de-DE" dirty="0"/>
          </a:p>
        </p:txBody>
      </p:sp>
      <p:pic>
        <p:nvPicPr>
          <p:cNvPr id="6" name="Grafik 5">
            <a:extLst>
              <a:ext uri="{FF2B5EF4-FFF2-40B4-BE49-F238E27FC236}">
                <a16:creationId xmlns:a16="http://schemas.microsoft.com/office/drawing/2014/main" id="{8FD786C2-9EDB-45CF-A7F7-3857B41CEF8A}"/>
              </a:ext>
            </a:extLst>
          </p:cNvPr>
          <p:cNvPicPr>
            <a:picLocks noChangeAspect="1"/>
          </p:cNvPicPr>
          <p:nvPr/>
        </p:nvPicPr>
        <p:blipFill>
          <a:blip r:embed="rId2"/>
          <a:stretch>
            <a:fillRect/>
          </a:stretch>
        </p:blipFill>
        <p:spPr>
          <a:xfrm>
            <a:off x="457200" y="743711"/>
            <a:ext cx="7322058" cy="4173347"/>
          </a:xfrm>
          <a:prstGeom prst="rect">
            <a:avLst/>
          </a:prstGeom>
        </p:spPr>
      </p:pic>
    </p:spTree>
    <p:extLst>
      <p:ext uri="{BB962C8B-B14F-4D97-AF65-F5344CB8AC3E}">
        <p14:creationId xmlns:p14="http://schemas.microsoft.com/office/powerpoint/2010/main" val="338757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E770858-1C2E-4D0A-89AA-5D902895BB34}"/>
              </a:ext>
            </a:extLst>
          </p:cNvPr>
          <p:cNvSpPr>
            <a:spLocks noGrp="1"/>
          </p:cNvSpPr>
          <p:nvPr>
            <p:ph type="body" sz="quarter" idx="13"/>
          </p:nvPr>
        </p:nvSpPr>
        <p:spPr/>
        <p:txBody>
          <a:bodyPr/>
          <a:lstStyle/>
          <a:p>
            <a:endParaRPr lang="de-DE" dirty="0"/>
          </a:p>
        </p:txBody>
      </p:sp>
      <p:sp>
        <p:nvSpPr>
          <p:cNvPr id="3" name="Foliennummernplatzhalter 2">
            <a:extLst>
              <a:ext uri="{FF2B5EF4-FFF2-40B4-BE49-F238E27FC236}">
                <a16:creationId xmlns:a16="http://schemas.microsoft.com/office/drawing/2014/main" id="{3902BA5A-BA38-42EA-AEDA-2EA02F48C685}"/>
              </a:ext>
            </a:extLst>
          </p:cNvPr>
          <p:cNvSpPr>
            <a:spLocks noGrp="1"/>
          </p:cNvSpPr>
          <p:nvPr>
            <p:ph type="sldNum" sz="quarter" idx="12"/>
          </p:nvPr>
        </p:nvSpPr>
        <p:spPr/>
        <p:txBody>
          <a:bodyPr/>
          <a:lstStyle/>
          <a:p>
            <a:fld id="{162A217B-ED1C-D84B-8478-63C77FA79618}" type="slidenum">
              <a:rPr lang="de-DE" smtClean="0"/>
              <a:t>13</a:t>
            </a:fld>
            <a:endParaRPr lang="de-DE"/>
          </a:p>
        </p:txBody>
      </p:sp>
      <p:sp>
        <p:nvSpPr>
          <p:cNvPr id="4" name="Titel 3">
            <a:extLst>
              <a:ext uri="{FF2B5EF4-FFF2-40B4-BE49-F238E27FC236}">
                <a16:creationId xmlns:a16="http://schemas.microsoft.com/office/drawing/2014/main" id="{0F7BF01F-6E8E-455B-9986-1A923CD19CAB}"/>
              </a:ext>
            </a:extLst>
          </p:cNvPr>
          <p:cNvSpPr>
            <a:spLocks noGrp="1"/>
          </p:cNvSpPr>
          <p:nvPr>
            <p:ph type="title"/>
          </p:nvPr>
        </p:nvSpPr>
        <p:spPr>
          <a:xfrm>
            <a:off x="457200" y="244448"/>
            <a:ext cx="7983646" cy="714291"/>
          </a:xfrm>
        </p:spPr>
        <p:txBody>
          <a:bodyPr/>
          <a:lstStyle/>
          <a:p>
            <a:r>
              <a:rPr lang="de-DE" dirty="0"/>
              <a:t>Verlauf der Anzahl neuer COVID-19 Fälle nach </a:t>
            </a:r>
            <a:r>
              <a:rPr lang="de-DE" dirty="0" err="1"/>
              <a:t>Altergruppe</a:t>
            </a:r>
            <a:endParaRPr lang="de-DE" dirty="0"/>
          </a:p>
        </p:txBody>
      </p:sp>
      <p:pic>
        <p:nvPicPr>
          <p:cNvPr id="6" name="Grafik 5">
            <a:extLst>
              <a:ext uri="{FF2B5EF4-FFF2-40B4-BE49-F238E27FC236}">
                <a16:creationId xmlns:a16="http://schemas.microsoft.com/office/drawing/2014/main" id="{558ACA67-D5AA-47A9-AAC4-DA39160D6A98}"/>
              </a:ext>
            </a:extLst>
          </p:cNvPr>
          <p:cNvPicPr>
            <a:picLocks noChangeAspect="1"/>
          </p:cNvPicPr>
          <p:nvPr/>
        </p:nvPicPr>
        <p:blipFill>
          <a:blip r:embed="rId2"/>
          <a:stretch>
            <a:fillRect/>
          </a:stretch>
        </p:blipFill>
        <p:spPr>
          <a:xfrm>
            <a:off x="457200" y="958739"/>
            <a:ext cx="7537105" cy="4100167"/>
          </a:xfrm>
          <a:prstGeom prst="rect">
            <a:avLst/>
          </a:prstGeom>
        </p:spPr>
      </p:pic>
    </p:spTree>
    <p:extLst>
      <p:ext uri="{BB962C8B-B14F-4D97-AF65-F5344CB8AC3E}">
        <p14:creationId xmlns:p14="http://schemas.microsoft.com/office/powerpoint/2010/main" val="221684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57200" y="995083"/>
            <a:ext cx="8122024" cy="3675872"/>
          </a:xfrm>
        </p:spPr>
        <p:txBody>
          <a:bodyPr>
            <a:normAutofit/>
          </a:bodyPr>
          <a:lstStyle/>
          <a:p>
            <a:r>
              <a:rPr lang="de-DE" dirty="0"/>
              <a:t>Aufgrund geringerer Testzahlen in KW 52 ist der Rückgang der Fallzahlen und des R-Werts in den Weihnachtstagen bis zum Jahreswechsel vermutlich unterschätzt.</a:t>
            </a:r>
          </a:p>
          <a:p>
            <a:r>
              <a:rPr lang="de-DE" dirty="0"/>
              <a:t>Eine Korrektur ist schwierig, da das Verhalten über die Feiertage vom normalen Verhalten abweicht, andere Kontaktmuster entstehen und auch die Auswirkungen der Verschärfung des Lockdowns seit dem 16. Dezember schwer einzuschätzen sind.</a:t>
            </a:r>
          </a:p>
          <a:p>
            <a:r>
              <a:rPr lang="de-DE" dirty="0"/>
              <a:t>Im besten Fall liegt die Anzahl neuer COVID-19 Fälle wieder auf dem Niveau vom November, realistisch ist immer noch von einem höheren </a:t>
            </a:r>
            <a:r>
              <a:rPr lang="de-DE"/>
              <a:t>Niveau auszugehen.</a:t>
            </a:r>
            <a:endParaRPr lang="de-DE" dirty="0"/>
          </a:p>
        </p:txBody>
      </p:sp>
      <p:sp>
        <p:nvSpPr>
          <p:cNvPr id="3" name="Foliennummernplatzhalter 2"/>
          <p:cNvSpPr>
            <a:spLocks noGrp="1"/>
          </p:cNvSpPr>
          <p:nvPr>
            <p:ph type="sldNum" sz="quarter" idx="12"/>
          </p:nvPr>
        </p:nvSpPr>
        <p:spPr/>
        <p:txBody>
          <a:bodyPr/>
          <a:lstStyle/>
          <a:p>
            <a:fld id="{162A217B-ED1C-D84B-8478-63C77FA79618}" type="slidenum">
              <a:rPr lang="de-DE" smtClean="0"/>
              <a:t>14</a:t>
            </a:fld>
            <a:endParaRPr lang="de-DE"/>
          </a:p>
        </p:txBody>
      </p:sp>
      <p:sp>
        <p:nvSpPr>
          <p:cNvPr id="4" name="Titel 3"/>
          <p:cNvSpPr>
            <a:spLocks noGrp="1"/>
          </p:cNvSpPr>
          <p:nvPr>
            <p:ph type="title"/>
          </p:nvPr>
        </p:nvSpPr>
        <p:spPr>
          <a:xfrm>
            <a:off x="457200" y="221517"/>
            <a:ext cx="7983646" cy="714291"/>
          </a:xfrm>
        </p:spPr>
        <p:txBody>
          <a:bodyPr/>
          <a:lstStyle/>
          <a:p>
            <a:r>
              <a:rPr lang="de-DE" dirty="0"/>
              <a:t>Diskussion</a:t>
            </a:r>
          </a:p>
        </p:txBody>
      </p:sp>
    </p:spTree>
    <p:extLst>
      <p:ext uri="{BB962C8B-B14F-4D97-AF65-F5344CB8AC3E}">
        <p14:creationId xmlns:p14="http://schemas.microsoft.com/office/powerpoint/2010/main" val="282904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842F001-2B1E-4D96-A531-CB32E181C15E}"/>
              </a:ext>
            </a:extLst>
          </p:cNvPr>
          <p:cNvPicPr>
            <a:picLocks noChangeAspect="1"/>
          </p:cNvPicPr>
          <p:nvPr/>
        </p:nvPicPr>
        <p:blipFill>
          <a:blip r:embed="rId2"/>
          <a:stretch>
            <a:fillRect/>
          </a:stretch>
        </p:blipFill>
        <p:spPr>
          <a:xfrm>
            <a:off x="457201" y="586479"/>
            <a:ext cx="6617368" cy="3783154"/>
          </a:xfrm>
          <a:prstGeom prst="rect">
            <a:avLst/>
          </a:prstGeom>
        </p:spPr>
      </p:pic>
      <p:sp>
        <p:nvSpPr>
          <p:cNvPr id="2" name="Textplatzhalter 1">
            <a:extLst>
              <a:ext uri="{FF2B5EF4-FFF2-40B4-BE49-F238E27FC236}">
                <a16:creationId xmlns:a16="http://schemas.microsoft.com/office/drawing/2014/main" id="{C26860A6-8DA6-4A3C-96D1-DABF33510CA0}"/>
              </a:ext>
            </a:extLst>
          </p:cNvPr>
          <p:cNvSpPr>
            <a:spLocks noGrp="1"/>
          </p:cNvSpPr>
          <p:nvPr>
            <p:ph type="body" sz="quarter" idx="13"/>
          </p:nvPr>
        </p:nvSpPr>
        <p:spPr>
          <a:xfrm>
            <a:off x="402402" y="1958456"/>
            <a:ext cx="8093242" cy="2808808"/>
          </a:xfrm>
        </p:spPr>
        <p:txBody>
          <a:bodyPr>
            <a:normAutofit/>
          </a:bodyPr>
          <a:lstStyle/>
          <a:p>
            <a:endParaRPr lang="de-DE" dirty="0"/>
          </a:p>
          <a:p>
            <a:endParaRPr lang="de-DE" dirty="0"/>
          </a:p>
          <a:p>
            <a:endParaRPr lang="de-DE" dirty="0"/>
          </a:p>
          <a:p>
            <a:endParaRPr lang="de-DE" dirty="0"/>
          </a:p>
          <a:p>
            <a:endParaRPr lang="de-DE" dirty="0"/>
          </a:p>
          <a:p>
            <a:endParaRPr lang="de-DE" dirty="0"/>
          </a:p>
          <a:p>
            <a:endParaRPr lang="de-DE" dirty="0"/>
          </a:p>
          <a:p>
            <a:pPr marL="0" indent="0">
              <a:buNone/>
            </a:pPr>
            <a:r>
              <a:rPr lang="de-DE" dirty="0">
                <a:solidFill>
                  <a:schemeClr val="tx2"/>
                </a:solidFill>
                <a:sym typeface="Wingdings" panose="05000000000000000000" pitchFamily="2" charset="2"/>
              </a:rPr>
              <a:t></a:t>
            </a:r>
            <a:r>
              <a:rPr lang="de-DE" dirty="0">
                <a:sym typeface="Wingdings" panose="05000000000000000000" pitchFamily="2" charset="2"/>
              </a:rPr>
              <a:t>  Anzahl relativ niedrig, aber genaue </a:t>
            </a:r>
            <a:r>
              <a:rPr lang="de-DE" dirty="0"/>
              <a:t>Erwartung für KW 52 unklar</a:t>
            </a:r>
          </a:p>
        </p:txBody>
      </p:sp>
      <p:sp>
        <p:nvSpPr>
          <p:cNvPr id="3" name="Foliennummernplatzhalter 2">
            <a:extLst>
              <a:ext uri="{FF2B5EF4-FFF2-40B4-BE49-F238E27FC236}">
                <a16:creationId xmlns:a16="http://schemas.microsoft.com/office/drawing/2014/main" id="{71D1D6C0-87DF-458D-AB30-CD6569C176CC}"/>
              </a:ext>
            </a:extLst>
          </p:cNvPr>
          <p:cNvSpPr>
            <a:spLocks noGrp="1"/>
          </p:cNvSpPr>
          <p:nvPr>
            <p:ph type="sldNum" sz="quarter" idx="12"/>
          </p:nvPr>
        </p:nvSpPr>
        <p:spPr/>
        <p:txBody>
          <a:bodyPr/>
          <a:lstStyle/>
          <a:p>
            <a:fld id="{162A217B-ED1C-D84B-8478-63C77FA79618}" type="slidenum">
              <a:rPr lang="de-DE" smtClean="0"/>
              <a:t>2</a:t>
            </a:fld>
            <a:endParaRPr lang="de-DE"/>
          </a:p>
        </p:txBody>
      </p:sp>
      <p:sp>
        <p:nvSpPr>
          <p:cNvPr id="4" name="Titel 3">
            <a:extLst>
              <a:ext uri="{FF2B5EF4-FFF2-40B4-BE49-F238E27FC236}">
                <a16:creationId xmlns:a16="http://schemas.microsoft.com/office/drawing/2014/main" id="{105C4608-4172-46BC-9D53-4333506927A3}"/>
              </a:ext>
            </a:extLst>
          </p:cNvPr>
          <p:cNvSpPr>
            <a:spLocks noGrp="1"/>
          </p:cNvSpPr>
          <p:nvPr>
            <p:ph type="title"/>
          </p:nvPr>
        </p:nvSpPr>
        <p:spPr>
          <a:xfrm>
            <a:off x="457200" y="229334"/>
            <a:ext cx="7983646" cy="714291"/>
          </a:xfrm>
        </p:spPr>
        <p:txBody>
          <a:bodyPr/>
          <a:lstStyle/>
          <a:p>
            <a:r>
              <a:rPr lang="de-DE" dirty="0"/>
              <a:t>Entwicklung der Testzahlen</a:t>
            </a:r>
          </a:p>
        </p:txBody>
      </p:sp>
    </p:spTree>
    <p:extLst>
      <p:ext uri="{BB962C8B-B14F-4D97-AF65-F5344CB8AC3E}">
        <p14:creationId xmlns:p14="http://schemas.microsoft.com/office/powerpoint/2010/main" val="306609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77705F6-61EC-4588-B144-958E9E6B9E07}"/>
              </a:ext>
            </a:extLst>
          </p:cNvPr>
          <p:cNvSpPr>
            <a:spLocks noGrp="1"/>
          </p:cNvSpPr>
          <p:nvPr>
            <p:ph type="body" sz="quarter" idx="13"/>
          </p:nvPr>
        </p:nvSpPr>
        <p:spPr/>
        <p:txBody>
          <a:bodyPr/>
          <a:lstStyle/>
          <a:p>
            <a:endParaRPr lang="de-DE"/>
          </a:p>
        </p:txBody>
      </p:sp>
      <p:sp>
        <p:nvSpPr>
          <p:cNvPr id="3" name="Foliennummernplatzhalter 2">
            <a:extLst>
              <a:ext uri="{FF2B5EF4-FFF2-40B4-BE49-F238E27FC236}">
                <a16:creationId xmlns:a16="http://schemas.microsoft.com/office/drawing/2014/main" id="{A5A03181-BF41-4D2B-B500-00CC25DF922A}"/>
              </a:ext>
            </a:extLst>
          </p:cNvPr>
          <p:cNvSpPr>
            <a:spLocks noGrp="1"/>
          </p:cNvSpPr>
          <p:nvPr>
            <p:ph type="sldNum" sz="quarter" idx="12"/>
          </p:nvPr>
        </p:nvSpPr>
        <p:spPr/>
        <p:txBody>
          <a:bodyPr/>
          <a:lstStyle/>
          <a:p>
            <a:fld id="{162A217B-ED1C-D84B-8478-63C77FA79618}" type="slidenum">
              <a:rPr lang="de-DE" smtClean="0"/>
              <a:t>3</a:t>
            </a:fld>
            <a:endParaRPr lang="de-DE"/>
          </a:p>
        </p:txBody>
      </p:sp>
      <p:sp>
        <p:nvSpPr>
          <p:cNvPr id="4" name="Titel 3">
            <a:extLst>
              <a:ext uri="{FF2B5EF4-FFF2-40B4-BE49-F238E27FC236}">
                <a16:creationId xmlns:a16="http://schemas.microsoft.com/office/drawing/2014/main" id="{D22F5786-5B57-42E0-AF43-31DEC45B46F0}"/>
              </a:ext>
            </a:extLst>
          </p:cNvPr>
          <p:cNvSpPr>
            <a:spLocks noGrp="1"/>
          </p:cNvSpPr>
          <p:nvPr>
            <p:ph type="title"/>
          </p:nvPr>
        </p:nvSpPr>
        <p:spPr>
          <a:xfrm>
            <a:off x="457200" y="286715"/>
            <a:ext cx="7983646" cy="714291"/>
          </a:xfrm>
        </p:spPr>
        <p:txBody>
          <a:bodyPr/>
          <a:lstStyle/>
          <a:p>
            <a:r>
              <a:rPr lang="de-DE" dirty="0"/>
              <a:t>Dauer von Erkrankungsbeginn </a:t>
            </a:r>
            <a:r>
              <a:rPr lang="de-DE"/>
              <a:t>bis Übermittlung ans RKI</a:t>
            </a:r>
            <a:endParaRPr lang="de-DE" dirty="0"/>
          </a:p>
        </p:txBody>
      </p:sp>
      <p:pic>
        <p:nvPicPr>
          <p:cNvPr id="6" name="Grafik 5">
            <a:extLst>
              <a:ext uri="{FF2B5EF4-FFF2-40B4-BE49-F238E27FC236}">
                <a16:creationId xmlns:a16="http://schemas.microsoft.com/office/drawing/2014/main" id="{25CB28A4-EED5-4896-9915-D96E1FE6A7C4}"/>
              </a:ext>
            </a:extLst>
          </p:cNvPr>
          <p:cNvPicPr>
            <a:picLocks noChangeAspect="1"/>
          </p:cNvPicPr>
          <p:nvPr/>
        </p:nvPicPr>
        <p:blipFill>
          <a:blip r:embed="rId2"/>
          <a:stretch>
            <a:fillRect/>
          </a:stretch>
        </p:blipFill>
        <p:spPr>
          <a:xfrm>
            <a:off x="0" y="1166356"/>
            <a:ext cx="9144000" cy="3326603"/>
          </a:xfrm>
          <a:prstGeom prst="rect">
            <a:avLst/>
          </a:prstGeom>
        </p:spPr>
      </p:pic>
    </p:spTree>
    <p:extLst>
      <p:ext uri="{BB962C8B-B14F-4D97-AF65-F5344CB8AC3E}">
        <p14:creationId xmlns:p14="http://schemas.microsoft.com/office/powerpoint/2010/main" val="423744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77705F6-61EC-4588-B144-958E9E6B9E07}"/>
              </a:ext>
            </a:extLst>
          </p:cNvPr>
          <p:cNvSpPr>
            <a:spLocks noGrp="1"/>
          </p:cNvSpPr>
          <p:nvPr>
            <p:ph type="body" sz="quarter" idx="13"/>
          </p:nvPr>
        </p:nvSpPr>
        <p:spPr/>
        <p:txBody>
          <a:bodyPr/>
          <a:lstStyle/>
          <a:p>
            <a:endParaRPr lang="de-DE"/>
          </a:p>
        </p:txBody>
      </p:sp>
      <p:sp>
        <p:nvSpPr>
          <p:cNvPr id="3" name="Foliennummernplatzhalter 2">
            <a:extLst>
              <a:ext uri="{FF2B5EF4-FFF2-40B4-BE49-F238E27FC236}">
                <a16:creationId xmlns:a16="http://schemas.microsoft.com/office/drawing/2014/main" id="{A5A03181-BF41-4D2B-B500-00CC25DF922A}"/>
              </a:ext>
            </a:extLst>
          </p:cNvPr>
          <p:cNvSpPr>
            <a:spLocks noGrp="1"/>
          </p:cNvSpPr>
          <p:nvPr>
            <p:ph type="sldNum" sz="quarter" idx="12"/>
          </p:nvPr>
        </p:nvSpPr>
        <p:spPr/>
        <p:txBody>
          <a:bodyPr/>
          <a:lstStyle/>
          <a:p>
            <a:fld id="{162A217B-ED1C-D84B-8478-63C77FA79618}" type="slidenum">
              <a:rPr lang="de-DE" smtClean="0"/>
              <a:t>4</a:t>
            </a:fld>
            <a:endParaRPr lang="de-DE"/>
          </a:p>
        </p:txBody>
      </p:sp>
      <p:sp>
        <p:nvSpPr>
          <p:cNvPr id="4" name="Titel 3">
            <a:extLst>
              <a:ext uri="{FF2B5EF4-FFF2-40B4-BE49-F238E27FC236}">
                <a16:creationId xmlns:a16="http://schemas.microsoft.com/office/drawing/2014/main" id="{D22F5786-5B57-42E0-AF43-31DEC45B46F0}"/>
              </a:ext>
            </a:extLst>
          </p:cNvPr>
          <p:cNvSpPr>
            <a:spLocks noGrp="1"/>
          </p:cNvSpPr>
          <p:nvPr>
            <p:ph type="title"/>
          </p:nvPr>
        </p:nvSpPr>
        <p:spPr>
          <a:xfrm>
            <a:off x="457200" y="286715"/>
            <a:ext cx="7983646" cy="714291"/>
          </a:xfrm>
        </p:spPr>
        <p:txBody>
          <a:bodyPr/>
          <a:lstStyle/>
          <a:p>
            <a:r>
              <a:rPr lang="de-DE" dirty="0"/>
              <a:t>Dauer von Erkrankungsbeginn </a:t>
            </a:r>
            <a:r>
              <a:rPr lang="de-DE"/>
              <a:t>bis Übermittlung ans RKI</a:t>
            </a:r>
            <a:endParaRPr lang="de-DE" dirty="0"/>
          </a:p>
        </p:txBody>
      </p:sp>
      <p:pic>
        <p:nvPicPr>
          <p:cNvPr id="6" name="Grafik 5">
            <a:extLst>
              <a:ext uri="{FF2B5EF4-FFF2-40B4-BE49-F238E27FC236}">
                <a16:creationId xmlns:a16="http://schemas.microsoft.com/office/drawing/2014/main" id="{6B9DC661-0053-4511-AD24-4FAF1E8B0357}"/>
              </a:ext>
            </a:extLst>
          </p:cNvPr>
          <p:cNvPicPr>
            <a:picLocks noChangeAspect="1"/>
          </p:cNvPicPr>
          <p:nvPr/>
        </p:nvPicPr>
        <p:blipFill>
          <a:blip r:embed="rId2"/>
          <a:stretch>
            <a:fillRect/>
          </a:stretch>
        </p:blipFill>
        <p:spPr>
          <a:xfrm>
            <a:off x="0" y="1072570"/>
            <a:ext cx="9144000" cy="3326603"/>
          </a:xfrm>
          <a:prstGeom prst="rect">
            <a:avLst/>
          </a:prstGeom>
        </p:spPr>
      </p:pic>
    </p:spTree>
    <p:extLst>
      <p:ext uri="{BB962C8B-B14F-4D97-AF65-F5344CB8AC3E}">
        <p14:creationId xmlns:p14="http://schemas.microsoft.com/office/powerpoint/2010/main" val="273750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57200" y="995083"/>
            <a:ext cx="8122024" cy="3675872"/>
          </a:xfrm>
        </p:spPr>
        <p:txBody>
          <a:bodyPr>
            <a:normAutofit/>
          </a:bodyPr>
          <a:lstStyle/>
          <a:p>
            <a:r>
              <a:rPr lang="de-DE" dirty="0"/>
              <a:t>Mittlerer Verzug zwischen Erkrankungsbeginn und Übermittlung eines COVID-19 Falls an das RKI steigt am 28.12.2020 auf </a:t>
            </a:r>
            <a:r>
              <a:rPr lang="de-DE" dirty="0">
                <a:solidFill>
                  <a:schemeClr val="tx2"/>
                </a:solidFill>
              </a:rPr>
              <a:t>7,5</a:t>
            </a:r>
            <a:r>
              <a:rPr lang="de-DE" dirty="0"/>
              <a:t> Tage, </a:t>
            </a:r>
            <a:br>
              <a:rPr lang="de-DE" dirty="0"/>
            </a:br>
            <a:r>
              <a:rPr lang="de-DE" dirty="0"/>
              <a:t>Median sind </a:t>
            </a:r>
            <a:r>
              <a:rPr lang="de-DE" dirty="0">
                <a:solidFill>
                  <a:schemeClr val="tx2"/>
                </a:solidFill>
              </a:rPr>
              <a:t>10</a:t>
            </a:r>
            <a:r>
              <a:rPr lang="de-DE" dirty="0"/>
              <a:t> Tage (</a:t>
            </a:r>
            <a:r>
              <a:rPr lang="de-DE" dirty="0" err="1"/>
              <a:t>Quartile</a:t>
            </a:r>
            <a:r>
              <a:rPr lang="de-DE" dirty="0"/>
              <a:t> </a:t>
            </a:r>
            <a:r>
              <a:rPr lang="de-DE" dirty="0">
                <a:solidFill>
                  <a:schemeClr val="tx2"/>
                </a:solidFill>
              </a:rPr>
              <a:t>4 – 18 </a:t>
            </a:r>
            <a:r>
              <a:rPr lang="de-DE" dirty="0"/>
              <a:t>Tage)</a:t>
            </a:r>
          </a:p>
          <a:p>
            <a:r>
              <a:rPr lang="de-DE" dirty="0"/>
              <a:t>Danach sinkt der Verzug wieder auf einen relativ normalen Wert, </a:t>
            </a:r>
            <a:br>
              <a:rPr lang="de-DE" dirty="0"/>
            </a:br>
            <a:r>
              <a:rPr lang="de-DE" dirty="0"/>
              <a:t>am 1. Januar 2021: </a:t>
            </a:r>
            <a:br>
              <a:rPr lang="de-DE" dirty="0"/>
            </a:br>
            <a:r>
              <a:rPr lang="de-DE" dirty="0"/>
              <a:t>Mittelwert </a:t>
            </a:r>
            <a:r>
              <a:rPr lang="de-DE" dirty="0">
                <a:solidFill>
                  <a:schemeClr val="tx2"/>
                </a:solidFill>
              </a:rPr>
              <a:t>5,4</a:t>
            </a:r>
            <a:r>
              <a:rPr lang="de-DE" dirty="0"/>
              <a:t> Tage, Median </a:t>
            </a:r>
            <a:r>
              <a:rPr lang="de-DE" dirty="0">
                <a:solidFill>
                  <a:schemeClr val="tx2"/>
                </a:solidFill>
              </a:rPr>
              <a:t>7 </a:t>
            </a:r>
            <a:r>
              <a:rPr lang="de-DE" dirty="0"/>
              <a:t>Tage (</a:t>
            </a:r>
            <a:r>
              <a:rPr lang="de-DE" dirty="0" err="1"/>
              <a:t>Quartile</a:t>
            </a:r>
            <a:r>
              <a:rPr lang="de-DE" dirty="0"/>
              <a:t> </a:t>
            </a:r>
            <a:r>
              <a:rPr lang="de-DE" dirty="0">
                <a:solidFill>
                  <a:schemeClr val="tx2"/>
                </a:solidFill>
              </a:rPr>
              <a:t>3 – 13 </a:t>
            </a:r>
            <a:r>
              <a:rPr lang="de-DE" dirty="0"/>
              <a:t>Tage)</a:t>
            </a:r>
          </a:p>
          <a:p>
            <a:pPr marL="0" indent="0">
              <a:buNone/>
            </a:pPr>
            <a:endParaRPr lang="de-DE" dirty="0"/>
          </a:p>
        </p:txBody>
      </p:sp>
      <p:sp>
        <p:nvSpPr>
          <p:cNvPr id="3" name="Foliennummernplatzhalter 2"/>
          <p:cNvSpPr>
            <a:spLocks noGrp="1"/>
          </p:cNvSpPr>
          <p:nvPr>
            <p:ph type="sldNum" sz="quarter" idx="12"/>
          </p:nvPr>
        </p:nvSpPr>
        <p:spPr/>
        <p:txBody>
          <a:bodyPr/>
          <a:lstStyle/>
          <a:p>
            <a:fld id="{162A217B-ED1C-D84B-8478-63C77FA79618}" type="slidenum">
              <a:rPr lang="de-DE" smtClean="0"/>
              <a:t>5</a:t>
            </a:fld>
            <a:endParaRPr lang="de-DE"/>
          </a:p>
        </p:txBody>
      </p:sp>
      <p:sp>
        <p:nvSpPr>
          <p:cNvPr id="4" name="Titel 3"/>
          <p:cNvSpPr>
            <a:spLocks noGrp="1"/>
          </p:cNvSpPr>
          <p:nvPr>
            <p:ph type="title"/>
          </p:nvPr>
        </p:nvSpPr>
        <p:spPr>
          <a:xfrm>
            <a:off x="457200" y="221517"/>
            <a:ext cx="7983646" cy="714291"/>
          </a:xfrm>
        </p:spPr>
        <p:txBody>
          <a:bodyPr/>
          <a:lstStyle/>
          <a:p>
            <a:r>
              <a:rPr lang="de-DE" dirty="0"/>
              <a:t>Ergebnis</a:t>
            </a:r>
          </a:p>
        </p:txBody>
      </p:sp>
    </p:spTree>
    <p:extLst>
      <p:ext uri="{BB962C8B-B14F-4D97-AF65-F5344CB8AC3E}">
        <p14:creationId xmlns:p14="http://schemas.microsoft.com/office/powerpoint/2010/main" val="374928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0356A2F-CC23-492F-A928-1243DE00A797}"/>
              </a:ext>
            </a:extLst>
          </p:cNvPr>
          <p:cNvSpPr>
            <a:spLocks noGrp="1"/>
          </p:cNvSpPr>
          <p:nvPr>
            <p:ph type="body" sz="quarter" idx="13"/>
          </p:nvPr>
        </p:nvSpPr>
        <p:spPr/>
        <p:txBody>
          <a:bodyPr/>
          <a:lstStyle/>
          <a:p>
            <a:endParaRPr lang="de-DE"/>
          </a:p>
        </p:txBody>
      </p:sp>
      <p:sp>
        <p:nvSpPr>
          <p:cNvPr id="3" name="Foliennummernplatzhalter 2">
            <a:extLst>
              <a:ext uri="{FF2B5EF4-FFF2-40B4-BE49-F238E27FC236}">
                <a16:creationId xmlns:a16="http://schemas.microsoft.com/office/drawing/2014/main" id="{905FCC0A-504A-4B53-B1FC-4153C79DB2CD}"/>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4" name="Titel 3">
            <a:extLst>
              <a:ext uri="{FF2B5EF4-FFF2-40B4-BE49-F238E27FC236}">
                <a16:creationId xmlns:a16="http://schemas.microsoft.com/office/drawing/2014/main" id="{9B793E2B-23D5-4FC8-BF45-DFC451FE4E63}"/>
              </a:ext>
            </a:extLst>
          </p:cNvPr>
          <p:cNvSpPr>
            <a:spLocks noGrp="1"/>
          </p:cNvSpPr>
          <p:nvPr>
            <p:ph type="title"/>
          </p:nvPr>
        </p:nvSpPr>
        <p:spPr/>
        <p:txBody>
          <a:bodyPr/>
          <a:lstStyle/>
          <a:p>
            <a:endParaRPr lang="de-DE"/>
          </a:p>
        </p:txBody>
      </p:sp>
      <p:pic>
        <p:nvPicPr>
          <p:cNvPr id="7" name="Grafik 6">
            <a:extLst>
              <a:ext uri="{FF2B5EF4-FFF2-40B4-BE49-F238E27FC236}">
                <a16:creationId xmlns:a16="http://schemas.microsoft.com/office/drawing/2014/main" id="{BC9CB142-2A69-422C-8AE3-6AC95BE959E4}"/>
              </a:ext>
            </a:extLst>
          </p:cNvPr>
          <p:cNvPicPr>
            <a:picLocks noChangeAspect="1"/>
          </p:cNvPicPr>
          <p:nvPr/>
        </p:nvPicPr>
        <p:blipFill>
          <a:blip r:embed="rId2"/>
          <a:stretch>
            <a:fillRect/>
          </a:stretch>
        </p:blipFill>
        <p:spPr>
          <a:xfrm>
            <a:off x="0" y="76797"/>
            <a:ext cx="9144000" cy="4989905"/>
          </a:xfrm>
          <a:prstGeom prst="rect">
            <a:avLst/>
          </a:prstGeom>
        </p:spPr>
      </p:pic>
    </p:spTree>
    <p:extLst>
      <p:ext uri="{BB962C8B-B14F-4D97-AF65-F5344CB8AC3E}">
        <p14:creationId xmlns:p14="http://schemas.microsoft.com/office/powerpoint/2010/main" val="27704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19E2152-6368-40BE-8FB5-5EB4D43A3677}"/>
              </a:ext>
            </a:extLst>
          </p:cNvPr>
          <p:cNvPicPr>
            <a:picLocks noChangeAspect="1"/>
          </p:cNvPicPr>
          <p:nvPr/>
        </p:nvPicPr>
        <p:blipFill>
          <a:blip r:embed="rId2"/>
          <a:stretch>
            <a:fillRect/>
          </a:stretch>
        </p:blipFill>
        <p:spPr>
          <a:xfrm>
            <a:off x="1090244" y="0"/>
            <a:ext cx="7069098" cy="5143500"/>
          </a:xfrm>
          <a:prstGeom prst="rect">
            <a:avLst/>
          </a:prstGeom>
        </p:spPr>
      </p:pic>
      <p:sp>
        <p:nvSpPr>
          <p:cNvPr id="2" name="Textplatzhalter 1">
            <a:extLst>
              <a:ext uri="{FF2B5EF4-FFF2-40B4-BE49-F238E27FC236}">
                <a16:creationId xmlns:a16="http://schemas.microsoft.com/office/drawing/2014/main" id="{F0356A2F-CC23-492F-A928-1243DE00A797}"/>
              </a:ext>
            </a:extLst>
          </p:cNvPr>
          <p:cNvSpPr>
            <a:spLocks noGrp="1"/>
          </p:cNvSpPr>
          <p:nvPr>
            <p:ph type="body" sz="quarter" idx="13"/>
          </p:nvPr>
        </p:nvSpPr>
        <p:spPr/>
        <p:txBody>
          <a:bodyPr/>
          <a:lstStyle/>
          <a:p>
            <a:endParaRPr lang="de-DE" dirty="0"/>
          </a:p>
        </p:txBody>
      </p:sp>
      <p:sp>
        <p:nvSpPr>
          <p:cNvPr id="3" name="Foliennummernplatzhalter 2">
            <a:extLst>
              <a:ext uri="{FF2B5EF4-FFF2-40B4-BE49-F238E27FC236}">
                <a16:creationId xmlns:a16="http://schemas.microsoft.com/office/drawing/2014/main" id="{905FCC0A-504A-4B53-B1FC-4153C79DB2CD}"/>
              </a:ext>
            </a:extLst>
          </p:cNvPr>
          <p:cNvSpPr>
            <a:spLocks noGrp="1"/>
          </p:cNvSpPr>
          <p:nvPr>
            <p:ph type="sldNum" sz="quarter" idx="12"/>
          </p:nvPr>
        </p:nvSpPr>
        <p:spPr/>
        <p:txBody>
          <a:bodyPr/>
          <a:lstStyle/>
          <a:p>
            <a:fld id="{162A217B-ED1C-D84B-8478-63C77FA79618}" type="slidenum">
              <a:rPr lang="de-DE" smtClean="0"/>
              <a:t>7</a:t>
            </a:fld>
            <a:endParaRPr lang="de-DE"/>
          </a:p>
        </p:txBody>
      </p:sp>
      <p:sp>
        <p:nvSpPr>
          <p:cNvPr id="4" name="Titel 3">
            <a:extLst>
              <a:ext uri="{FF2B5EF4-FFF2-40B4-BE49-F238E27FC236}">
                <a16:creationId xmlns:a16="http://schemas.microsoft.com/office/drawing/2014/main" id="{9B793E2B-23D5-4FC8-BF45-DFC451FE4E63}"/>
              </a:ext>
            </a:extLst>
          </p:cNvPr>
          <p:cNvSpPr>
            <a:spLocks noGrp="1"/>
          </p:cNvSpPr>
          <p:nvPr>
            <p:ph type="title"/>
          </p:nvPr>
        </p:nvSpPr>
        <p:spPr>
          <a:xfrm>
            <a:off x="457200" y="157762"/>
            <a:ext cx="7983646" cy="714291"/>
          </a:xfrm>
        </p:spPr>
        <p:txBody>
          <a:bodyPr/>
          <a:lstStyle/>
          <a:p>
            <a:r>
              <a:rPr lang="de-DE" dirty="0" err="1"/>
              <a:t>Nowcasting</a:t>
            </a:r>
            <a:r>
              <a:rPr lang="de-DE" dirty="0"/>
              <a:t> nach Altersgruppen</a:t>
            </a:r>
          </a:p>
        </p:txBody>
      </p:sp>
    </p:spTree>
    <p:extLst>
      <p:ext uri="{BB962C8B-B14F-4D97-AF65-F5344CB8AC3E}">
        <p14:creationId xmlns:p14="http://schemas.microsoft.com/office/powerpoint/2010/main" val="47008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162A217B-ED1C-D84B-8478-63C77FA79618}" type="slidenum">
              <a:rPr lang="de-DE" smtClean="0"/>
              <a:t>8</a:t>
            </a:fld>
            <a:endParaRPr lang="de-DE"/>
          </a:p>
        </p:txBody>
      </p:sp>
      <p:sp>
        <p:nvSpPr>
          <p:cNvPr id="4" name="Titel 3"/>
          <p:cNvSpPr>
            <a:spLocks noGrp="1"/>
          </p:cNvSpPr>
          <p:nvPr>
            <p:ph type="title"/>
          </p:nvPr>
        </p:nvSpPr>
        <p:spPr>
          <a:xfrm>
            <a:off x="391884" y="196360"/>
            <a:ext cx="7983646" cy="714291"/>
          </a:xfrm>
        </p:spPr>
        <p:txBody>
          <a:bodyPr/>
          <a:lstStyle/>
          <a:p>
            <a:r>
              <a:rPr lang="de-DE" dirty="0"/>
              <a:t>Verlauf des 7-Tages R-Wert im November/Dezember 2020</a:t>
            </a:r>
          </a:p>
        </p:txBody>
      </p:sp>
      <p:pic>
        <p:nvPicPr>
          <p:cNvPr id="6" name="Grafik 5">
            <a:extLst>
              <a:ext uri="{FF2B5EF4-FFF2-40B4-BE49-F238E27FC236}">
                <a16:creationId xmlns:a16="http://schemas.microsoft.com/office/drawing/2014/main" id="{8CD3EFC4-0694-43D6-9D30-DF581C838B3D}"/>
              </a:ext>
            </a:extLst>
          </p:cNvPr>
          <p:cNvPicPr>
            <a:picLocks noChangeAspect="1"/>
          </p:cNvPicPr>
          <p:nvPr/>
        </p:nvPicPr>
        <p:blipFill>
          <a:blip r:embed="rId2"/>
          <a:stretch>
            <a:fillRect/>
          </a:stretch>
        </p:blipFill>
        <p:spPr>
          <a:xfrm>
            <a:off x="391884" y="743712"/>
            <a:ext cx="7550978" cy="4303824"/>
          </a:xfrm>
          <a:prstGeom prst="rect">
            <a:avLst/>
          </a:prstGeom>
        </p:spPr>
      </p:pic>
    </p:spTree>
    <p:extLst>
      <p:ext uri="{BB962C8B-B14F-4D97-AF65-F5344CB8AC3E}">
        <p14:creationId xmlns:p14="http://schemas.microsoft.com/office/powerpoint/2010/main" val="420035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162A217B-ED1C-D84B-8478-63C77FA79618}" type="slidenum">
              <a:rPr lang="de-DE" smtClean="0"/>
              <a:t>9</a:t>
            </a:fld>
            <a:endParaRPr lang="de-DE"/>
          </a:p>
        </p:txBody>
      </p:sp>
      <p:sp>
        <p:nvSpPr>
          <p:cNvPr id="4" name="Titel 3"/>
          <p:cNvSpPr>
            <a:spLocks noGrp="1"/>
          </p:cNvSpPr>
          <p:nvPr>
            <p:ph type="title"/>
          </p:nvPr>
        </p:nvSpPr>
        <p:spPr>
          <a:xfrm>
            <a:off x="391884" y="196360"/>
            <a:ext cx="7983646" cy="714291"/>
          </a:xfrm>
        </p:spPr>
        <p:txBody>
          <a:bodyPr/>
          <a:lstStyle/>
          <a:p>
            <a:r>
              <a:rPr lang="de-DE" dirty="0"/>
              <a:t>Verlauf des 7-Tages R-Wert im November/Dezember 2020</a:t>
            </a:r>
          </a:p>
        </p:txBody>
      </p:sp>
      <p:pic>
        <p:nvPicPr>
          <p:cNvPr id="5" name="Grafik 4">
            <a:extLst>
              <a:ext uri="{FF2B5EF4-FFF2-40B4-BE49-F238E27FC236}">
                <a16:creationId xmlns:a16="http://schemas.microsoft.com/office/drawing/2014/main" id="{871FEE3D-8052-485F-8B79-1E895B534E8E}"/>
              </a:ext>
            </a:extLst>
          </p:cNvPr>
          <p:cNvPicPr>
            <a:picLocks noChangeAspect="1"/>
          </p:cNvPicPr>
          <p:nvPr/>
        </p:nvPicPr>
        <p:blipFill>
          <a:blip r:embed="rId2"/>
          <a:stretch>
            <a:fillRect/>
          </a:stretch>
        </p:blipFill>
        <p:spPr>
          <a:xfrm>
            <a:off x="391884" y="743712"/>
            <a:ext cx="7550978" cy="4303824"/>
          </a:xfrm>
          <a:prstGeom prst="rect">
            <a:avLst/>
          </a:prstGeom>
        </p:spPr>
      </p:pic>
    </p:spTree>
    <p:extLst>
      <p:ext uri="{BB962C8B-B14F-4D97-AF65-F5344CB8AC3E}">
        <p14:creationId xmlns:p14="http://schemas.microsoft.com/office/powerpoint/2010/main" val="1166412990"/>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Bildschirmpräsentation (16:9)</PresentationFormat>
  <Paragraphs>41</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ＭＳ 明朝</vt:lpstr>
      <vt:lpstr>Wingdings</vt:lpstr>
      <vt:lpstr>Office-Design</vt:lpstr>
      <vt:lpstr>Einschätzung der aktuellen COVID-19 Lage</vt:lpstr>
      <vt:lpstr>Entwicklung der Testzahlen</vt:lpstr>
      <vt:lpstr>Dauer von Erkrankungsbeginn bis Übermittlung ans RKI</vt:lpstr>
      <vt:lpstr>Dauer von Erkrankungsbeginn bis Übermittlung ans RKI</vt:lpstr>
      <vt:lpstr>Ergebnis</vt:lpstr>
      <vt:lpstr>PowerPoint-Präsentation</vt:lpstr>
      <vt:lpstr>Nowcasting nach Altersgruppen</vt:lpstr>
      <vt:lpstr>Verlauf des 7-Tages R-Wert im November/Dezember 2020</vt:lpstr>
      <vt:lpstr>Verlauf des 7-Tages R-Wert im November/Dezember 2020</vt:lpstr>
      <vt:lpstr>Verlauf der kumulativen Fallzahlen</vt:lpstr>
      <vt:lpstr>Verlauf der Anzahl neuer COVID-19 Fälle</vt:lpstr>
      <vt:lpstr>Verlauf der Anzahl neuer COVID-19 Fälle</vt:lpstr>
      <vt:lpstr>Verlauf der Anzahl neuer COVID-19 Fälle nach Altergruppe</vt:lpstr>
      <vt:lpstr>Diskussion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an der Heiden, Matthias</cp:lastModifiedBy>
  <cp:revision>380</cp:revision>
  <dcterms:created xsi:type="dcterms:W3CDTF">2015-11-02T12:29:13Z</dcterms:created>
  <dcterms:modified xsi:type="dcterms:W3CDTF">2021-01-04T12:20:03Z</dcterms:modified>
</cp:coreProperties>
</file>