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27" r:id="rId2"/>
    <p:sldId id="730" r:id="rId3"/>
    <p:sldId id="731" r:id="rId4"/>
    <p:sldId id="718" r:id="rId5"/>
    <p:sldId id="570" r:id="rId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4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CC99"/>
    <a:srgbClr val="D0D8E8"/>
    <a:srgbClr val="E9EDF4"/>
    <a:srgbClr val="045AA6"/>
    <a:srgbClr val="367BB8"/>
    <a:srgbClr val="FFFFCC"/>
    <a:srgbClr val="4D8AD2"/>
    <a:srgbClr val="66A8DD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 varScale="1">
        <p:scale>
          <a:sx n="71" d="100"/>
          <a:sy n="71" d="100"/>
        </p:scale>
        <p:origin x="18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10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10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04414"/>
              </p:ext>
            </p:extLst>
          </p:nvPr>
        </p:nvGraphicFramePr>
        <p:xfrm>
          <a:off x="217439" y="929744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Inzidenz 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6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04.01.2021;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1.775.513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9.847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+0,6 %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2.135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34.574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302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+0,9 %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41,6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1,9 %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1.401.200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2950"/>
              </p:ext>
            </p:extLst>
          </p:nvPr>
        </p:nvGraphicFramePr>
        <p:xfrm>
          <a:off x="217439" y="3807505"/>
          <a:ext cx="4549744" cy="1337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693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 03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.01.2021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54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5.762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04.01.2021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7D686D-CADA-48A1-92D5-172501E884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1984FF3-ED68-42AB-A55B-BDCB2FA9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39" y="387041"/>
            <a:ext cx="6255789" cy="492443"/>
          </a:xfrm>
          <a:solidFill>
            <a:srgbClr val="045AA6"/>
          </a:solidFill>
        </p:spPr>
        <p:txBody>
          <a:bodyPr/>
          <a:lstStyle/>
          <a:p>
            <a:r>
              <a:rPr lang="de-DE" sz="1600" dirty="0">
                <a:solidFill>
                  <a:schemeClr val="bg1"/>
                </a:solidFill>
              </a:rPr>
              <a:t>COVID-19: Lage National, 04.01.2021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E6B6C940-8DFA-4F6C-BD5D-35E523A8A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78840"/>
              </p:ext>
            </p:extLst>
          </p:nvPr>
        </p:nvGraphicFramePr>
        <p:xfrm>
          <a:off x="217439" y="5213305"/>
          <a:ext cx="45497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406">
                  <a:extLst>
                    <a:ext uri="{9D8B030D-6E8A-4147-A177-3AD203B41FA5}">
                      <a16:colId xmlns:a16="http://schemas.microsoft.com/office/drawing/2014/main" val="3447416098"/>
                    </a:ext>
                  </a:extLst>
                </a:gridCol>
                <a:gridCol w="3179338">
                  <a:extLst>
                    <a:ext uri="{9D8B030D-6E8A-4147-A177-3AD203B41FA5}">
                      <a16:colId xmlns:a16="http://schemas.microsoft.com/office/drawing/2014/main" val="1596108421"/>
                    </a:ext>
                  </a:extLst>
                </a:gridCol>
              </a:tblGrid>
              <a:tr h="25908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6EC7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de-DE" sz="16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Schätzung der Reproduktionszahl (R)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336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4-Tage-R-Wert: </a:t>
                      </a:r>
                      <a:endParaRPr lang="de-DE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</a:rPr>
                        <a:t>04.01.2020: 0,95 (95%-PI: 0,79 – 1,11)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03.01.2020: 1,11 (95%-PI: 0,93 – 1,33)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83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7-Tage-R-Wert: </a:t>
                      </a:r>
                      <a:endParaRPr lang="de-DE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</a:rPr>
                        <a:t>04.01.2020: </a:t>
                      </a:r>
                      <a:r>
                        <a:rPr lang="sv-SE" sz="1400" b="1" dirty="0">
                          <a:solidFill>
                            <a:srgbClr val="0070C0"/>
                          </a:solidFill>
                          <a:effectLst/>
                        </a:rPr>
                        <a:t>0,85 (95%- PI: 0,79 – 0,92)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03.01.2020: </a:t>
                      </a:r>
                      <a:r>
                        <a:rPr lang="sv-SE" sz="1400" dirty="0">
                          <a:effectLst/>
                        </a:rPr>
                        <a:t>0,91 (95% PI: 0,82 – 0,99)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529381"/>
                  </a:ext>
                </a:extLst>
              </a:tr>
            </a:tbl>
          </a:graphicData>
        </a:graphic>
      </p:graphicFrame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138326B2-1B39-403C-B222-86F5B58E0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29743"/>
              </p:ext>
            </p:extLst>
          </p:nvPr>
        </p:nvGraphicFramePr>
        <p:xfrm>
          <a:off x="4953709" y="3819889"/>
          <a:ext cx="3972852" cy="1804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19"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Impfmonitoring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 </a:t>
                      </a: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03.01.2021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Geimpfte mit einer Impfung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seit dem Vortag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40.665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Insgesamt geimpfte mit einer Impfung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238.809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248812"/>
            <a:ext cx="6255789" cy="492443"/>
          </a:xfrm>
          <a:solidFill>
            <a:srgbClr val="045AA6"/>
          </a:solidFill>
        </p:spPr>
        <p:txBody>
          <a:bodyPr/>
          <a:lstStyle/>
          <a:p>
            <a:r>
              <a:rPr lang="de-DE" sz="1600" dirty="0">
                <a:solidFill>
                  <a:schemeClr val="bg1"/>
                </a:solidFill>
              </a:rPr>
              <a:t>COVID-19: Lage National, 04.01.2021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04.01.2021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7D686D-CADA-48A1-92D5-172501E884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395120EB-0767-4ACD-BBBC-B3DBC5EF8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09004"/>
              </p:ext>
            </p:extLst>
          </p:nvPr>
        </p:nvGraphicFramePr>
        <p:xfrm>
          <a:off x="236764" y="1252181"/>
          <a:ext cx="8670471" cy="3509941"/>
        </p:xfrm>
        <a:graphic>
          <a:graphicData uri="http://schemas.openxmlformats.org/drawingml/2006/table">
            <a:tbl>
              <a:tblPr firstRow="1" firstCol="1" bandRow="1"/>
              <a:tblGrid>
                <a:gridCol w="1137043">
                  <a:extLst>
                    <a:ext uri="{9D8B030D-6E8A-4147-A177-3AD203B41FA5}">
                      <a16:colId xmlns:a16="http://schemas.microsoft.com/office/drawing/2014/main" val="3769659431"/>
                    </a:ext>
                  </a:extLst>
                </a:gridCol>
                <a:gridCol w="1122158">
                  <a:extLst>
                    <a:ext uri="{9D8B030D-6E8A-4147-A177-3AD203B41FA5}">
                      <a16:colId xmlns:a16="http://schemas.microsoft.com/office/drawing/2014/main" val="2831046153"/>
                    </a:ext>
                  </a:extLst>
                </a:gridCol>
                <a:gridCol w="196812">
                  <a:extLst>
                    <a:ext uri="{9D8B030D-6E8A-4147-A177-3AD203B41FA5}">
                      <a16:colId xmlns:a16="http://schemas.microsoft.com/office/drawing/2014/main" val="82719906"/>
                    </a:ext>
                  </a:extLst>
                </a:gridCol>
                <a:gridCol w="662379">
                  <a:extLst>
                    <a:ext uri="{9D8B030D-6E8A-4147-A177-3AD203B41FA5}">
                      <a16:colId xmlns:a16="http://schemas.microsoft.com/office/drawing/2014/main" val="988082619"/>
                    </a:ext>
                  </a:extLst>
                </a:gridCol>
                <a:gridCol w="594570">
                  <a:extLst>
                    <a:ext uri="{9D8B030D-6E8A-4147-A177-3AD203B41FA5}">
                      <a16:colId xmlns:a16="http://schemas.microsoft.com/office/drawing/2014/main" val="2329820027"/>
                    </a:ext>
                  </a:extLst>
                </a:gridCol>
                <a:gridCol w="1477743">
                  <a:extLst>
                    <a:ext uri="{9D8B030D-6E8A-4147-A177-3AD203B41FA5}">
                      <a16:colId xmlns:a16="http://schemas.microsoft.com/office/drawing/2014/main" val="3678818550"/>
                    </a:ext>
                  </a:extLst>
                </a:gridCol>
                <a:gridCol w="196812">
                  <a:extLst>
                    <a:ext uri="{9D8B030D-6E8A-4147-A177-3AD203B41FA5}">
                      <a16:colId xmlns:a16="http://schemas.microsoft.com/office/drawing/2014/main" val="1297142738"/>
                    </a:ext>
                  </a:extLst>
                </a:gridCol>
                <a:gridCol w="1307393">
                  <a:extLst>
                    <a:ext uri="{9D8B030D-6E8A-4147-A177-3AD203B41FA5}">
                      <a16:colId xmlns:a16="http://schemas.microsoft.com/office/drawing/2014/main" val="1918596616"/>
                    </a:ext>
                  </a:extLst>
                </a:gridCol>
                <a:gridCol w="196812">
                  <a:extLst>
                    <a:ext uri="{9D8B030D-6E8A-4147-A177-3AD203B41FA5}">
                      <a16:colId xmlns:a16="http://schemas.microsoft.com/office/drawing/2014/main" val="3482792973"/>
                    </a:ext>
                  </a:extLst>
                </a:gridCol>
                <a:gridCol w="1778749">
                  <a:extLst>
                    <a:ext uri="{9D8B030D-6E8A-4147-A177-3AD203B41FA5}">
                      <a16:colId xmlns:a16="http://schemas.microsoft.com/office/drawing/2014/main" val="501067334"/>
                    </a:ext>
                  </a:extLst>
                </a:gridCol>
              </a:tblGrid>
              <a:tr h="2850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86166"/>
                  </a:ext>
                </a:extLst>
              </a:tr>
              <a:tr h="89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r>
                        <a:rPr lang="de-DE" sz="1400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aktive Fälle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Gesamt-Bevölkerung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mit 7-TI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&gt; 50/ 100.000 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erster Impfungen seit dem Vortag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69061"/>
                  </a:ext>
                </a:extLst>
              </a:tr>
              <a:tr h="28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+9.847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-9.800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139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+40.665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mbria" panose="02040503050406030204" pitchFamily="18" charset="0"/>
                        </a:rPr>
                        <a:t>+36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015074"/>
                  </a:ext>
                </a:extLst>
              </a:tr>
              <a:tr h="28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(1.775.513)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339.700]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[393/412]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+mn-lt"/>
                        </a:rPr>
                        <a:t>5.762</a:t>
                      </a: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218765"/>
                  </a:ext>
                </a:extLst>
              </a:tr>
              <a:tr h="1193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Genesene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60-79 Jahre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80+ Jahre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mit 7-TI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&gt; 100/ 100.000 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845978"/>
                  </a:ext>
                </a:extLst>
              </a:tr>
              <a:tr h="28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+19.300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+302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115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285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238.809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+429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938729"/>
                  </a:ext>
                </a:extLst>
              </a:tr>
              <a:tr h="28508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1.401.200)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(34.574)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Fälle/ 100.000 EW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[292/412]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98203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B254B69D-ECDA-4F76-95A0-8110A38CBBB3}"/>
              </a:ext>
            </a:extLst>
          </p:cNvPr>
          <p:cNvSpPr txBox="1"/>
          <p:nvPr/>
        </p:nvSpPr>
        <p:spPr>
          <a:xfrm>
            <a:off x="217439" y="882849"/>
            <a:ext cx="5214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/>
              <a:t>Stand 04.01.2020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081056-0023-4BDC-B5B9-C220A73E7D77}"/>
              </a:ext>
            </a:extLst>
          </p:cNvPr>
          <p:cNvSpPr txBox="1"/>
          <p:nvPr/>
        </p:nvSpPr>
        <p:spPr>
          <a:xfrm>
            <a:off x="5629744" y="896595"/>
            <a:ext cx="3277491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/>
              <a:t>Stand 03.01.2020</a:t>
            </a:r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0C9A85B8-7B94-4D36-BD00-A2DF738106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764" y="5043949"/>
            <a:ext cx="8637141" cy="14942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04.12.2020: 0,95 (95%-Prädiktionsintervall: 0,79 – 1,11)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03.12.2020: 1,11 </a:t>
            </a:r>
            <a:r>
              <a:rPr lang="sv-SE" sz="1400" b="1" dirty="0">
                <a:solidFill>
                  <a:srgbClr val="045AA6"/>
                </a:solidFill>
              </a:rPr>
              <a:t>(95%-Prädiktionsintervall: 0,93 – 1,33)</a:t>
            </a: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6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04.12.2020: 0,85</a:t>
            </a:r>
            <a:r>
              <a:rPr lang="sv-SE" sz="1400" b="1" dirty="0">
                <a:solidFill>
                  <a:srgbClr val="FF0000"/>
                </a:solidFill>
              </a:rPr>
              <a:t> (95%- Prädiktionsintervall: 0,79 -0,92)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03.12.2020: 0,91 </a:t>
            </a:r>
            <a:r>
              <a:rPr lang="sv-SE" sz="1400" b="1" dirty="0">
                <a:solidFill>
                  <a:srgbClr val="045AA6"/>
                </a:solidFill>
              </a:rPr>
              <a:t>(95% Prädiktionsintervall: 0,82 – 0,99)</a:t>
            </a:r>
            <a:endParaRPr lang="de-DE" sz="1400" b="1" dirty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5480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20A053-B5AA-4146-8438-621AEB8902B9}"/>
              </a:ext>
            </a:extLst>
          </p:cNvPr>
          <p:cNvSpPr/>
          <p:nvPr/>
        </p:nvSpPr>
        <p:spPr>
          <a:xfrm>
            <a:off x="5539563" y="1074238"/>
            <a:ext cx="3375854" cy="5396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387041"/>
            <a:ext cx="6255789" cy="553998"/>
          </a:xfrm>
          <a:solidFill>
            <a:srgbClr val="045AA6"/>
          </a:solidFill>
        </p:spPr>
        <p:txBody>
          <a:bodyPr/>
          <a:lstStyle/>
          <a:p>
            <a:r>
              <a:rPr lang="de-DE" sz="1800" dirty="0">
                <a:solidFill>
                  <a:schemeClr val="bg1"/>
                </a:solidFill>
              </a:rPr>
              <a:t>COVID-19: Lage National, 04.01.2021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04.01.2021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7D686D-CADA-48A1-92D5-172501E884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395120EB-0767-4ACD-BBBC-B3DBC5EF8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89306"/>
              </p:ext>
            </p:extLst>
          </p:nvPr>
        </p:nvGraphicFramePr>
        <p:xfrm>
          <a:off x="217439" y="1533767"/>
          <a:ext cx="8670471" cy="3509941"/>
        </p:xfrm>
        <a:graphic>
          <a:graphicData uri="http://schemas.openxmlformats.org/drawingml/2006/table">
            <a:tbl>
              <a:tblPr firstRow="1" firstCol="1" bandRow="1"/>
              <a:tblGrid>
                <a:gridCol w="1137043">
                  <a:extLst>
                    <a:ext uri="{9D8B030D-6E8A-4147-A177-3AD203B41FA5}">
                      <a16:colId xmlns:a16="http://schemas.microsoft.com/office/drawing/2014/main" val="3769659431"/>
                    </a:ext>
                  </a:extLst>
                </a:gridCol>
                <a:gridCol w="1122158">
                  <a:extLst>
                    <a:ext uri="{9D8B030D-6E8A-4147-A177-3AD203B41FA5}">
                      <a16:colId xmlns:a16="http://schemas.microsoft.com/office/drawing/2014/main" val="2831046153"/>
                    </a:ext>
                  </a:extLst>
                </a:gridCol>
                <a:gridCol w="196812">
                  <a:extLst>
                    <a:ext uri="{9D8B030D-6E8A-4147-A177-3AD203B41FA5}">
                      <a16:colId xmlns:a16="http://schemas.microsoft.com/office/drawing/2014/main" val="82719906"/>
                    </a:ext>
                  </a:extLst>
                </a:gridCol>
                <a:gridCol w="662379">
                  <a:extLst>
                    <a:ext uri="{9D8B030D-6E8A-4147-A177-3AD203B41FA5}">
                      <a16:colId xmlns:a16="http://schemas.microsoft.com/office/drawing/2014/main" val="988082619"/>
                    </a:ext>
                  </a:extLst>
                </a:gridCol>
                <a:gridCol w="594570">
                  <a:extLst>
                    <a:ext uri="{9D8B030D-6E8A-4147-A177-3AD203B41FA5}">
                      <a16:colId xmlns:a16="http://schemas.microsoft.com/office/drawing/2014/main" val="2329820027"/>
                    </a:ext>
                  </a:extLst>
                </a:gridCol>
                <a:gridCol w="1477743">
                  <a:extLst>
                    <a:ext uri="{9D8B030D-6E8A-4147-A177-3AD203B41FA5}">
                      <a16:colId xmlns:a16="http://schemas.microsoft.com/office/drawing/2014/main" val="3678818550"/>
                    </a:ext>
                  </a:extLst>
                </a:gridCol>
                <a:gridCol w="196812">
                  <a:extLst>
                    <a:ext uri="{9D8B030D-6E8A-4147-A177-3AD203B41FA5}">
                      <a16:colId xmlns:a16="http://schemas.microsoft.com/office/drawing/2014/main" val="1297142738"/>
                    </a:ext>
                  </a:extLst>
                </a:gridCol>
                <a:gridCol w="1307393">
                  <a:extLst>
                    <a:ext uri="{9D8B030D-6E8A-4147-A177-3AD203B41FA5}">
                      <a16:colId xmlns:a16="http://schemas.microsoft.com/office/drawing/2014/main" val="1918596616"/>
                    </a:ext>
                  </a:extLst>
                </a:gridCol>
                <a:gridCol w="196812">
                  <a:extLst>
                    <a:ext uri="{9D8B030D-6E8A-4147-A177-3AD203B41FA5}">
                      <a16:colId xmlns:a16="http://schemas.microsoft.com/office/drawing/2014/main" val="3482792973"/>
                    </a:ext>
                  </a:extLst>
                </a:gridCol>
                <a:gridCol w="1778749">
                  <a:extLst>
                    <a:ext uri="{9D8B030D-6E8A-4147-A177-3AD203B41FA5}">
                      <a16:colId xmlns:a16="http://schemas.microsoft.com/office/drawing/2014/main" val="501067334"/>
                    </a:ext>
                  </a:extLst>
                </a:gridCol>
              </a:tblGrid>
              <a:tr h="2850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86166"/>
                  </a:ext>
                </a:extLst>
              </a:tr>
              <a:tr h="89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r>
                        <a:rPr lang="de-DE" sz="1400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aktive Fälle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Gesamt-Bevölkerung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mit 7-TI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&gt; 50/ 100.000 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erster Impfungen seit dem Vortag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69061"/>
                  </a:ext>
                </a:extLst>
              </a:tr>
              <a:tr h="28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+9.847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-9.800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139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+40.665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mbria" panose="02040503050406030204" pitchFamily="18" charset="0"/>
                        </a:rPr>
                        <a:t>+36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015074"/>
                  </a:ext>
                </a:extLst>
              </a:tr>
              <a:tr h="28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(1.775.513)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339.700]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200" b="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[393/412]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+mn-lt"/>
                        </a:rPr>
                        <a:t>5.762</a:t>
                      </a: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218765"/>
                  </a:ext>
                </a:extLst>
              </a:tr>
              <a:tr h="1193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Genesene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60-79 Jahre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80+ Jahre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mit 7-TI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&gt; 100/ 100.000 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845978"/>
                  </a:ext>
                </a:extLst>
              </a:tr>
              <a:tr h="28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+19.300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+302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115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285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238.809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+429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938729"/>
                  </a:ext>
                </a:extLst>
              </a:tr>
              <a:tr h="28508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1.401.200)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(34.574)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Fälle/ 100.000 EW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[292/412]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98203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B254B69D-ECDA-4F76-95A0-8110A38CBBB3}"/>
              </a:ext>
            </a:extLst>
          </p:cNvPr>
          <p:cNvSpPr txBox="1"/>
          <p:nvPr/>
        </p:nvSpPr>
        <p:spPr>
          <a:xfrm>
            <a:off x="217439" y="1095503"/>
            <a:ext cx="521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Stand 04.01.2020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081056-0023-4BDC-B5B9-C220A73E7D77}"/>
              </a:ext>
            </a:extLst>
          </p:cNvPr>
          <p:cNvSpPr txBox="1"/>
          <p:nvPr/>
        </p:nvSpPr>
        <p:spPr>
          <a:xfrm>
            <a:off x="5550197" y="1098616"/>
            <a:ext cx="336767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/>
              <a:t>Stand 03.01.2020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8AB99DC-2CC1-436B-95BC-A1C48F675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645405"/>
              </p:ext>
            </p:extLst>
          </p:nvPr>
        </p:nvGraphicFramePr>
        <p:xfrm>
          <a:off x="236765" y="5433365"/>
          <a:ext cx="3176286" cy="557738"/>
        </p:xfrm>
        <a:graphic>
          <a:graphicData uri="http://schemas.openxmlformats.org/drawingml/2006/table">
            <a:tbl>
              <a:tblPr firstRow="1" firstCol="1" bandRow="1"/>
              <a:tblGrid>
                <a:gridCol w="3176286">
                  <a:extLst>
                    <a:ext uri="{9D8B030D-6E8A-4147-A177-3AD203B41FA5}">
                      <a16:colId xmlns:a16="http://schemas.microsoft.com/office/drawing/2014/main" val="3729453993"/>
                    </a:ext>
                  </a:extLst>
                </a:gridCol>
              </a:tblGrid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4-Tage-R-Wert: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0,95 (95%-PI: 0,79 – 1,11)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34729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7-Tage-R-Wert: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0,85 (95%- PI: 0,79 – 0,92)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83069"/>
                  </a:ext>
                </a:extLst>
              </a:tr>
            </a:tbl>
          </a:graphicData>
        </a:graphic>
      </p:graphicFrame>
      <p:sp>
        <p:nvSpPr>
          <p:cNvPr id="23" name="Rechteck 22">
            <a:extLst>
              <a:ext uri="{FF2B5EF4-FFF2-40B4-BE49-F238E27FC236}">
                <a16:creationId xmlns:a16="http://schemas.microsoft.com/office/drawing/2014/main" id="{8FA71A19-BA0F-4E47-B653-562041A56011}"/>
              </a:ext>
            </a:extLst>
          </p:cNvPr>
          <p:cNvSpPr/>
          <p:nvPr/>
        </p:nvSpPr>
        <p:spPr>
          <a:xfrm>
            <a:off x="226131" y="1074237"/>
            <a:ext cx="5205947" cy="539672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BD0B5ACB-594E-4FD0-9205-EE6D2038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64333"/>
              </p:ext>
            </p:extLst>
          </p:nvPr>
        </p:nvGraphicFramePr>
        <p:xfrm>
          <a:off x="5550197" y="5357567"/>
          <a:ext cx="3176286" cy="557738"/>
        </p:xfrm>
        <a:graphic>
          <a:graphicData uri="http://schemas.openxmlformats.org/drawingml/2006/table">
            <a:tbl>
              <a:tblPr firstRow="1" firstCol="1" bandRow="1"/>
              <a:tblGrid>
                <a:gridCol w="3176286">
                  <a:extLst>
                    <a:ext uri="{9D8B030D-6E8A-4147-A177-3AD203B41FA5}">
                      <a16:colId xmlns:a16="http://schemas.microsoft.com/office/drawing/2014/main" val="3729453993"/>
                    </a:ext>
                  </a:extLst>
                </a:gridCol>
              </a:tblGrid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4-Tage-R-Wert: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1,11 (95%-PI: 0,93 – 1,33)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34729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7-Tage-R-Wert: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0,91 (95% PI: 0,82 – 0,99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83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06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04.01.2021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04.01.2021 0:00 Uhr)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515560-FFA8-4ADD-8205-9778E3E46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2D493B-F4AF-4970-8370-ED28BE8F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69" y="1741917"/>
            <a:ext cx="8464288" cy="41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04.01.2020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69249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N=115.894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52034"/>
              </p:ext>
            </p:extLst>
          </p:nvPr>
        </p:nvGraphicFramePr>
        <p:xfrm>
          <a:off x="236765" y="847750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</a:t>
                      </a:r>
                      <a:endParaRPr lang="de-DE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LK mit 7-Tages-Inzidenz </a:t>
                      </a:r>
                      <a:r>
                        <a:rPr lang="de-DE" sz="1400" b="1" dirty="0"/>
                        <a:t>&gt;500-1000</a:t>
                      </a:r>
                      <a:r>
                        <a:rPr lang="de-DE" sz="1400" dirty="0"/>
                        <a:t> Fälle/100.000 </a:t>
                      </a:r>
                      <a:r>
                        <a:rPr lang="de-DE" sz="1400" dirty="0" err="1"/>
                        <a:t>Einw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5C332C-9244-4E78-A7D2-4DB6BDBB8D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FA2AA85-AA85-4E2C-8B78-14D0B5E95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3" y="2376697"/>
            <a:ext cx="5975498" cy="42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Bildschirmpräsentation (4:3)</PresentationFormat>
  <Paragraphs>233</Paragraphs>
  <Slides>5</Slides>
  <Notes>4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MS Mincho</vt:lpstr>
      <vt:lpstr>MS Mincho</vt:lpstr>
      <vt:lpstr>ScalaSans</vt:lpstr>
      <vt:lpstr>Arial</vt:lpstr>
      <vt:lpstr>Calibri</vt:lpstr>
      <vt:lpstr>Cambria</vt:lpstr>
      <vt:lpstr>Wingdings</vt:lpstr>
      <vt:lpstr>Office-Design</vt:lpstr>
      <vt:lpstr>COVID-19: Lage National, 04.01.2021 Informationen für den Krisenstab</vt:lpstr>
      <vt:lpstr>COVID-19: Lage National, 04.01.2021 Informationen für den Krisenstab</vt:lpstr>
      <vt:lpstr>COVID-19: Lage National, 04.01.2021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2980</cp:revision>
  <cp:lastPrinted>2020-08-31T05:46:37Z</cp:lastPrinted>
  <dcterms:created xsi:type="dcterms:W3CDTF">2015-11-02T12:29:13Z</dcterms:created>
  <dcterms:modified xsi:type="dcterms:W3CDTF">2021-01-04T11:59:39Z</dcterms:modified>
</cp:coreProperties>
</file>