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682" r:id="rId3"/>
    <p:sldId id="683" r:id="rId4"/>
    <p:sldId id="668" r:id="rId5"/>
    <p:sldId id="672" r:id="rId6"/>
    <p:sldId id="673" r:id="rId7"/>
    <p:sldId id="674" r:id="rId8"/>
    <p:sldId id="675" r:id="rId9"/>
    <p:sldId id="67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9942" autoAdjust="0"/>
  </p:normalViewPr>
  <p:slideViewPr>
    <p:cSldViewPr snapToGrid="0">
      <p:cViewPr varScale="1">
        <p:scale>
          <a:sx n="80" d="100"/>
          <a:sy n="80" d="100"/>
        </p:scale>
        <p:origin x="17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650F4-3AE1-4610-8E1F-FE60FD781974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1C5C9-DFED-4CDD-BD42-0BD491D109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28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Irland 19 „Settings“, die definiert sind und </a:t>
            </a:r>
            <a:r>
              <a:rPr lang="de-DE" dirty="0" err="1"/>
              <a:t>Deatail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320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de-DE" dirty="0"/>
              <a:t>Ich glaube um diese Übersicht kommen wir nicht drum herum. Die Basismaßnahmen müssen direkt kommuniziert werden und am Anfang stehen.</a:t>
            </a:r>
          </a:p>
          <a:p>
            <a:r>
              <a:rPr lang="de-DE" dirty="0"/>
              <a:t>Dann sollten Ausbrüche erwähnt werden, vor allem in Bezug auf Alters/Pflegeheimen.</a:t>
            </a:r>
          </a:p>
          <a:p>
            <a:endParaRPr lang="de-DE" dirty="0"/>
          </a:p>
          <a:p>
            <a:r>
              <a:rPr lang="de-DE" dirty="0"/>
              <a:t>DANN könnte man eine vereinfachte Darstellung machen: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477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de-DE" sz="1200" dirty="0">
                <a:solidFill>
                  <a:schemeClr val="tx1"/>
                </a:solidFill>
              </a:rPr>
              <a:t>Keine außer Basismaßnahmen: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AHA+L (Abstand, Hygiene, Alltagsmasken, Lüften)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Corona-Warn-App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Generelles Tragen von Mund-Nasen-Schutz in Gesundheitseinrichtungen und Pflegeheimen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Fallidentifikation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Fallisolierung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Kontaktsuche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Identifikation von Fallketten und Clustern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1"/>
                </a:solidFill>
              </a:rPr>
              <a:t>Quarantäne von Kontaktpersonen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4836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** Basismaßnahmen sowie zusätzliche Schutzmaßnahmen, Konzepte und Auflagen sind zu beachten</a:t>
            </a:r>
          </a:p>
          <a:p>
            <a:r>
              <a:rPr lang="de-DE" dirty="0"/>
              <a:t>3. Bereitstellung Handdesinfektion, feste Sitzordnung, Mindestabstand, gute Belüftung, Schutzkleidung für MA und Schutzschreiben an Kassen, verstärkte Hygienemaßnahmen</a:t>
            </a:r>
          </a:p>
          <a:p>
            <a:r>
              <a:rPr lang="de-DE" dirty="0"/>
              <a:t>4. Bereitstellung Handdesinfektion, wenn möglich feste Sitzordnung </a:t>
            </a:r>
            <a:r>
              <a:rPr lang="de-DE" dirty="0" err="1"/>
              <a:t>bzw</a:t>
            </a:r>
            <a:r>
              <a:rPr lang="de-DE" dirty="0"/>
              <a:t> Mindestabstand</a:t>
            </a:r>
          </a:p>
          <a:p>
            <a:r>
              <a:rPr lang="de-DE" dirty="0"/>
              <a:t>5. Bereitstellung Handdesinfektion, Mindestabstand, gute Belüftung, Schutzkleidung für MA und Schutzscheiben an Kassen bzw. Ausgabefenstern. In dieser Stufe ist der gesamte Einzelhandel geöffnet</a:t>
            </a:r>
          </a:p>
          <a:p>
            <a:r>
              <a:rPr lang="de-DE" dirty="0"/>
              <a:t>6. Besonderer Schutz von Risikogruppen unter MA, Bereitstellung Handdesinfektion, Mindestabstand, gute Belüftung, Schutzkleidung für MA und Schutzscheiben an Kassen bzw. Ausgabefenstern</a:t>
            </a:r>
          </a:p>
          <a:p>
            <a:r>
              <a:rPr lang="de-DE" dirty="0"/>
              <a:t>7. Bereitstellung Handdesinfektion, gute Belüftung, Schutzkleidung für MA, Schutzscheiben an Kassen und bzw. Ausgabefenstern</a:t>
            </a:r>
          </a:p>
          <a:p>
            <a:r>
              <a:rPr lang="de-DE" dirty="0"/>
              <a:t>8.  Bereitstellung Handdesinfektion, Mindestabstand, Schutzkleidung für MA und Schutzschreiben an Kassen, verstärkte Hygienemaßnahmen</a:t>
            </a:r>
          </a:p>
          <a:p>
            <a:pPr marL="228600" indent="-228600">
              <a:buAutoNum type="arabicPeriod" startAt="9"/>
            </a:pPr>
            <a:r>
              <a:rPr lang="de-DE" dirty="0"/>
              <a:t>Siehe Punkt 6</a:t>
            </a:r>
          </a:p>
          <a:p>
            <a:pPr marL="228600" indent="-228600">
              <a:buAutoNum type="arabicPeriod" startAt="9"/>
            </a:pPr>
            <a:r>
              <a:rPr lang="de-DE" dirty="0"/>
              <a:t>Einschränkungen Sportstätten drinnen: Bereitstellung Handdesinfektion, Mindestabstand z.B. jede zweite Reihe im Kino besetzen, grundsätzlich limitierte Besucherzahl. Einschränkungen Kinder- und Jugendfreizeitstätten: analog Regeln für Bildungseinrichtungen, Einschränkungen Ausstellungen: limitierte Besucherzahl, Bereitstellung Handdesinfektion, verstärkte Hygienemaßnahmen; Einschränkungen Schwimmhallen: limitierte Besucherzahl, verstärkte Hygienemaßnahmen</a:t>
            </a:r>
          </a:p>
          <a:p>
            <a:r>
              <a:rPr lang="de-DE" dirty="0"/>
              <a:t>11. Bereitstellung Handhygiene, nur gesunde Kunden zulassen, Schutzkleidung für MA, Schutzscheiben an Kassen</a:t>
            </a:r>
          </a:p>
          <a:p>
            <a:r>
              <a:rPr lang="de-DE" dirty="0"/>
              <a:t>15. Taktfrequenz zu Stoßzeiten erhöhen, Bereitstellung Handdesinfektion, verstärkte Hygienemaßnahmen</a:t>
            </a:r>
          </a:p>
          <a:p>
            <a:r>
              <a:rPr lang="de-DE" dirty="0"/>
              <a:t>16. Sofern möglich auf Distanzunterricht umstellen bzw. Gruppengröße verringern, Bereitstellen Handdesinfektion, verstärkte Hygienemaßnahmen, Mindestabstand (Reihen in Vorlesungen frei lassen), Schutzkleidung für Vorlesende</a:t>
            </a:r>
          </a:p>
          <a:p>
            <a:r>
              <a:rPr lang="de-DE" dirty="0"/>
              <a:t>17. Sofern möglich auf Distanzunterricht umstellen, bzw. Gruppengröße verringern, Bereitstellen Handdesinfektion, verstärkte Hygienemaßnahmen, Schutzkleidung Lehrer/innen</a:t>
            </a:r>
          </a:p>
          <a:p>
            <a:r>
              <a:rPr lang="de-DE" dirty="0"/>
              <a:t>18. Gruppengröße verringern bzw. Wenn möglich auf Wechselunterricht umstellen, Bereitstellen Handdesinfektion, verstärke Hygienemaßnahmen, Schutzkleidung Lehrer/innen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406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** Basismaßnahmen sowie zusätzliche Schutzmaßnahmen, Konzepte und Auflagen sind zu beachten</a:t>
            </a:r>
          </a:p>
          <a:p>
            <a:r>
              <a:rPr lang="de-DE" dirty="0"/>
              <a:t>4. Bereitstellung Handdesinfektion, wenn möglich feste Sitzordnung bzw. Mindestabstand</a:t>
            </a:r>
          </a:p>
          <a:p>
            <a:r>
              <a:rPr lang="de-DE" dirty="0"/>
              <a:t>5. Bereitstellung Handdesinfektion, Mindestabstand, gute Belüftung, Schutzkleidung für MA und Schutzscheiben an Kassen bzw. Ausgabefenstern. In dieser Stufe ist der gesamte Einzelhandel geöffnet</a:t>
            </a:r>
          </a:p>
          <a:p>
            <a:r>
              <a:rPr lang="de-DE" dirty="0"/>
              <a:t>6. Besonderer Schutz von Risikogruppen unter MA, Bereitstellung Handdesinfektion, Mindestabstand, gute Belüftung, Schutzkleidung für MA und Schutzscheiben an Kassen bzw. Ausgabefenstern</a:t>
            </a:r>
          </a:p>
          <a:p>
            <a:r>
              <a:rPr lang="de-DE" dirty="0"/>
              <a:t>7. Bereitstellung Handdesinfektion, gute Belüftung, Schutzkleidung für MA, Schutzscheiben an Kassen und bzw. Ausgabefenstern</a:t>
            </a:r>
          </a:p>
          <a:p>
            <a:r>
              <a:rPr lang="de-DE" dirty="0"/>
              <a:t>8. Schließung Bars und Diskotheken, Schließung Bordelle und andere Stätten der Prostitution</a:t>
            </a:r>
          </a:p>
          <a:p>
            <a:r>
              <a:rPr lang="de-DE" dirty="0"/>
              <a:t>9.  Siehe Punkt 6</a:t>
            </a:r>
          </a:p>
          <a:p>
            <a:r>
              <a:rPr lang="de-DE" dirty="0"/>
              <a:t>10. Einschränkungen Draußen: begrenzte Besucherzahl (weniger als 100), Bereitstellung Handdesinfektion, </a:t>
            </a:r>
          </a:p>
          <a:p>
            <a:r>
              <a:rPr lang="de-DE" dirty="0"/>
              <a:t>11. Bereitstellung Handhygiene, nur gesunde Kunden zulassen, Schutzkleidung für MA, Schutzscheiben an Kassen</a:t>
            </a:r>
          </a:p>
          <a:p>
            <a:r>
              <a:rPr lang="de-DE" dirty="0"/>
              <a:t>14: Sitzabstand, Reservierungspflicht, Bereitstellung Handhygiene, verstärkte Hygienemaßnahmen</a:t>
            </a:r>
          </a:p>
          <a:p>
            <a:r>
              <a:rPr lang="de-DE" dirty="0"/>
              <a:t>15. Taktfrequenz zu Stoßzeiten erhöhen, Bereitstellung Handdesinfektion, verstärkte Hygienemaßnahmen</a:t>
            </a:r>
          </a:p>
          <a:p>
            <a:r>
              <a:rPr lang="de-DE" dirty="0"/>
              <a:t>16. Sofern möglich auf Distanzunterricht umstellen bzw. Gruppengröße verringern, Bereitstellen Handdesinfektion, verstärkte Hygienemaßnahmen, Mindestabstand (Reihen in Vorlesungen frei lassen), Schutzkleidung für Vorlesende</a:t>
            </a:r>
          </a:p>
          <a:p>
            <a:r>
              <a:rPr lang="de-DE" dirty="0"/>
              <a:t>17. Sofern möglich auf Distanzunterricht umstellen, bzw. Gruppengröße verringern, Bereitstellen Handdesinfektion, verstärkte Hygienemaßnahmen, Schutzkleidung Lehrer/innen</a:t>
            </a:r>
          </a:p>
          <a:p>
            <a:r>
              <a:rPr lang="de-DE" dirty="0"/>
              <a:t>18. Gruppengröße verringern bzw. Wenn möglich auf Wechselunterricht umstellen, Bereitstellen Handdesinfektion, verstärke Hygienemaßnahmen, Schutzkleidung Lehrer/innen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462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** Basismaßnahmen sowie zusätzliche Schutzmaßnahmen, Konzepte und Auflagen sind zu beachten</a:t>
            </a:r>
          </a:p>
          <a:p>
            <a:r>
              <a:rPr lang="de-DE" dirty="0"/>
              <a:t>5. 1 Person pro 20m2 Verkaufsfläche, Bereitstellung Handdesinfektion, Mindestabstand, gute Belüftung, Schutzkleidung für MA und Schutzscheiben an Kassen bzw. Ausgabefenstern. Öffnung beschränkt auf Lebensmittel, Tierbedarf, Drogerien, 24/7, Tankstellen,..(?)</a:t>
            </a:r>
          </a:p>
          <a:p>
            <a:r>
              <a:rPr lang="de-DE" dirty="0"/>
              <a:t>6. Besonderer Schutz von Risikogruppen unter MA, Bereitstellung Handdesinfektion, Mindestabstand, gute Belüftung, Schutzkleidung für MA und Schutzscheiben an Kassen bzw. Ausgabefenstern</a:t>
            </a:r>
          </a:p>
          <a:p>
            <a:r>
              <a:rPr lang="de-DE" dirty="0"/>
              <a:t>7. Bereitstellung Handdesinfektion, Schutzkleidung für MA, Schutzscheiben an Kassen und bzw. Ausgabefenstern</a:t>
            </a:r>
          </a:p>
          <a:p>
            <a:r>
              <a:rPr lang="de-DE" dirty="0"/>
              <a:t>9.  Siehe Punkt 6</a:t>
            </a:r>
          </a:p>
          <a:p>
            <a:r>
              <a:rPr lang="de-DE" dirty="0"/>
              <a:t>14: Sitzabstand, Reservierungspflicht, Bereitstellung Handhygiene, verstärkte Hygienemaßnahmen</a:t>
            </a:r>
          </a:p>
          <a:p>
            <a:r>
              <a:rPr lang="de-DE" dirty="0"/>
              <a:t>15. Taktfrequenz zu Stoßzeiten erhöhen, Bereitstellung Handdesinfektion, verstärkte Hygienemaßnahmen</a:t>
            </a:r>
          </a:p>
          <a:p>
            <a:r>
              <a:rPr lang="de-DE" dirty="0"/>
              <a:t>16. Umstellung auf Distanzunterricht</a:t>
            </a:r>
          </a:p>
          <a:p>
            <a:r>
              <a:rPr lang="de-DE" dirty="0"/>
              <a:t>17. Sofern möglich auf Distanzunterricht umstellen, bzw. Gruppengröße verringern, Bereitstellen Handdesinfektion, verstärkte Hygienemaßnahmen, Schutzkleidung Lehrer/innen</a:t>
            </a:r>
          </a:p>
          <a:p>
            <a:r>
              <a:rPr lang="de-DE" dirty="0"/>
              <a:t>18. Gruppengröße verringern bzw. Wenn möglich auf Wechselunterricht umstellen, Bereitstellen Handdesinfektion, verstärke Hygienemaßnahmen, Schutzkleidung Lehrer/innen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736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** Basismaßnahmen sowie zusätzliche Schutzmaßnahmen, Konzepte und Auflagen sind zu beachten</a:t>
            </a:r>
          </a:p>
          <a:p>
            <a:r>
              <a:rPr lang="de-DE" dirty="0"/>
              <a:t>5. 1 Person pro 20m2 Verkaufsfläche, Bereitstellung Handdesinfektion, Mindestabstand, gute Belüftung, Schutzkleidung für MA und Schutzscheiben an Kassen bzw. Ausgabefenstern. Öffnung beschränkt auf Lebensmittel, Tierbedarf, Drogerien, 24/7, Tankstellen,..(?)</a:t>
            </a:r>
          </a:p>
          <a:p>
            <a:r>
              <a:rPr lang="de-DE" dirty="0"/>
              <a:t>6. Besonderer Schutz von Risikogruppen unter MA, Bereitstellung Handdesinfektion, Mindestabstand, gute Belüftung, Schutzkleidung für MA und Schutzscheiben an Kassen bzw. Ausgabefenstern</a:t>
            </a:r>
          </a:p>
          <a:p>
            <a:r>
              <a:rPr lang="de-DE" dirty="0"/>
              <a:t>17. Gruppengröße verringern bzw. Wenn möglich auf Wechselunterricht umstellen, Bereitstellen Handdesinfektion, verstärke Hygienemaßnahmen, Schutzkleidung Lehrer/innen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45D93-A527-4678-A271-7A1A528CC45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222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08D476-0FD2-4BD9-82E9-174E0A0A9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468B5B-9B53-4255-905D-37C7F4A39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3F9136-448C-4F09-9A60-53CB37999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3D0790-91D5-4A34-8ACE-A905BCAC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7BD979-164F-447E-8303-64C6DAF6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63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8E9F5-990E-4354-B8D0-E42E2EA8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F2C8F2-A6AF-460F-91C4-E9D2BDADE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981B49-383C-405E-84E9-5E9675469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A03FEC-C700-4AE4-9B8A-ECB55C7A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845FBB-C39B-4C45-BF01-957B927C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1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73038FC-639B-4576-9DB7-B4E5337B9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E734D5D-66D9-4F7D-BF28-4F681963F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E5F912-B766-4C20-8DF3-D9A036360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077C1A-F0E9-457B-9BC7-E18EC17D1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97D1B6-211A-45DF-A6AD-FC79726E8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17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F4CE5-ED3E-428B-B577-DB9E1BB0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36ABB3-68CF-4E65-92CE-CFCFD3901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9B5A50-52E3-42EC-8C40-93B9FFAD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30A230-D681-4E5B-BFF2-75B89CEB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E8B2E0-031F-4BF6-BEB7-F1257C65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482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49BDB-80CE-4CEC-9A85-2197F5E0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82925B-A4C2-4257-8010-672481CDB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75A8FF-4F4D-446C-8E83-ADA6AC3D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0AD50-8DF9-4548-8DB3-07E8EA97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1E7FFB-5B9D-4FC4-BEF7-6F5A78F1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81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877F7-773A-4806-8EF6-2A0ACA513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EC34E9-4A3A-40EF-B5F2-026C86E151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454AD7-CC81-4733-8266-92AA0998D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1BD30E4-BAD1-4955-B812-5CA5C75DA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B2BAA-FCC9-4824-BC97-F30363DE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45C2E8-1124-4D08-AB44-1A9D3A5E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82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72196C-F0CD-4A98-BBBF-E8B078D29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8B2E72-B49B-4E07-B46E-8A9F863C7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D1702A-E8F9-41F3-99CA-1FA8B6CA2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6EBA714-50C4-4C32-A588-E0E51B025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FA5683B-3E7A-495A-8C54-B36C5F4755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998CBF7-28D2-4940-B100-F3CF28665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EE71ED5-7CAD-4A2A-BFDD-581316B6E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8E2590-DF92-4C93-9AED-E4BA09812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67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64319-E98B-43FD-B79D-4E2A3E6E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B4396D-45B9-4685-8D7A-3BC68E430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1F7B07-0245-4571-803D-FAAA232DD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BB875-2DAD-4768-8DFE-C55C8E56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5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264CD8E-664D-4BB3-B6FB-19D9B71C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A0D623-8130-4298-83D1-C2EAD10C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53E659-A378-4DF7-95CC-2364AAC1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27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8D183-FB5B-4FFC-8F41-81E709A35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0CA382-6C3C-4C8B-A222-40A0D49C0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465D2B-CF17-4CA8-954A-A42BB2959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E413F2-2C10-4DD4-981D-50051E60D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62AD08-E1AA-421D-8E85-C5ABC289D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D50AD55-B623-49A5-BE4D-050E96728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86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19CCC-EDE7-4BE5-8FBF-94A00E12C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5DF036-061D-4A50-9E31-95A95CC52A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28FA3B-B4EC-49CC-98E7-45B1223ED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E289E8-1BE4-450D-8066-87571626C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1C17776-EDDF-45DB-827E-4567B740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C77612-B088-4452-9ADE-A918FE7C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482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F493ED9-43CF-4F26-9CD3-B42BA74BD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22C3950-3196-4B6F-BF9B-4F9EA271B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B4A200-EC43-45AC-AFE7-304E788DA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9C0D-61B5-4C2D-98D0-80588E5B13C1}" type="datetimeFigureOut">
              <a:rPr lang="de-DE" smtClean="0"/>
              <a:t>29.12.2020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4D057E-3BC0-4484-A96D-F3084C95E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B8794C-1428-4733-B3B8-411A1DFC8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63D3-5D97-4745-A389-2A461DF549C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54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CBE70-119C-40EB-8964-5560394188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6C5C7E-3C7F-45B8-92BD-10A703BE1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87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374D62-DEB7-4AA6-81E1-303B62FC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2</a:t>
            </a:fld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386601-7532-4FD4-89FD-95528CB0B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4" y="161442"/>
            <a:ext cx="3630719" cy="6526438"/>
          </a:xfrm>
          <a:prstGeom prst="rect">
            <a:avLst/>
          </a:prstGeom>
        </p:spPr>
      </p:pic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A7F745DD-C92D-4363-B53E-3C102B8904F7}"/>
              </a:ext>
            </a:extLst>
          </p:cNvPr>
          <p:cNvSpPr/>
          <p:nvPr/>
        </p:nvSpPr>
        <p:spPr>
          <a:xfrm>
            <a:off x="3737043" y="2603529"/>
            <a:ext cx="7071360" cy="4093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Innenraum (Sonderregelungen für Hochzeiten und Beerdigungen)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öffentlichen Raum (Sonderregelungen für Hochzeiten und Beerdigungen) 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Innenraum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im Freien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Einzelhandel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Betriebe/Unternehmen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Gastronomie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Bars/Clubs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Kultur, Kino, Sport und Freizeit</a:t>
            </a:r>
            <a:endParaRPr lang="de-DE" sz="1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Friseure/Kosmetik/Körperpflege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Reise- und Bewegungseinschränkungen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Parks/Spielplätze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Fern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ÖPVN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Universitäten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weiterführende 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Kitas/Grundschulen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Hochzeiten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Beerdigungen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165FA55-9CA4-4A1E-85FB-A8BE28B5F4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9903" y="3548320"/>
            <a:ext cx="4070051" cy="3173155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EE4172B9-14B9-419A-B878-661268FE9804}"/>
              </a:ext>
            </a:extLst>
          </p:cNvPr>
          <p:cNvSpPr txBox="1"/>
          <p:nvPr/>
        </p:nvSpPr>
        <p:spPr>
          <a:xfrm>
            <a:off x="3950737" y="759865"/>
            <a:ext cx="7016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Zusammenfassung der für die Bevölkerung relevantesten Setting (Irland),</a:t>
            </a:r>
          </a:p>
          <a:p>
            <a:r>
              <a:rPr lang="de-DE" dirty="0"/>
              <a:t>Irland: 19 Setting, Vorschlag D: 20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AB494D13-4719-4C8F-BC54-E8927981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5713" y="-254991"/>
            <a:ext cx="10515600" cy="1325563"/>
          </a:xfrm>
        </p:spPr>
        <p:txBody>
          <a:bodyPr>
            <a:normAutofit/>
          </a:bodyPr>
          <a:lstStyle/>
          <a:p>
            <a:r>
              <a:rPr lang="de-DE" sz="2000" dirty="0"/>
              <a:t>Stufenplan – Umsetzung Webseite/Graphik</a:t>
            </a:r>
          </a:p>
        </p:txBody>
      </p:sp>
    </p:spTree>
    <p:extLst>
      <p:ext uri="{BB962C8B-B14F-4D97-AF65-F5344CB8AC3E}">
        <p14:creationId xmlns:p14="http://schemas.microsoft.com/office/powerpoint/2010/main" val="1670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B69DE2-335D-4E5B-978E-F0038794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26835"/>
            <a:ext cx="10515600" cy="1325563"/>
          </a:xfrm>
        </p:spPr>
        <p:txBody>
          <a:bodyPr/>
          <a:lstStyle/>
          <a:p>
            <a:r>
              <a:rPr lang="de-DE" dirty="0"/>
              <a:t>Stufenplan – Umsetzung Webseite/Graphik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FE763C9-3B39-426C-9AF7-E851830B8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3</a:t>
            </a:fld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120426E-7DED-4C13-B71E-735498DAD012}"/>
              </a:ext>
            </a:extLst>
          </p:cNvPr>
          <p:cNvSpPr txBox="1"/>
          <p:nvPr/>
        </p:nvSpPr>
        <p:spPr>
          <a:xfrm>
            <a:off x="160134" y="794333"/>
            <a:ext cx="116135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Einleitung</a:t>
            </a:r>
          </a:p>
          <a:p>
            <a:r>
              <a:rPr lang="de-DE" dirty="0"/>
              <a:t>Stufe 0</a:t>
            </a:r>
          </a:p>
          <a:p>
            <a:r>
              <a:rPr lang="de-DE" dirty="0"/>
              <a:t>Stufe 1</a:t>
            </a:r>
          </a:p>
          <a:p>
            <a:r>
              <a:rPr lang="de-DE" dirty="0"/>
              <a:t>Stufe 2</a:t>
            </a:r>
          </a:p>
          <a:p>
            <a:r>
              <a:rPr lang="de-DE" dirty="0"/>
              <a:t>Stufe 3</a:t>
            </a:r>
          </a:p>
          <a:p>
            <a:r>
              <a:rPr lang="de-DE" dirty="0"/>
              <a:t>Stufe 4</a:t>
            </a:r>
          </a:p>
          <a:p>
            <a:endParaRPr lang="de-DE" dirty="0"/>
          </a:p>
          <a:p>
            <a:r>
              <a:rPr lang="de-DE" b="1" dirty="0"/>
              <a:t>Einleitung</a:t>
            </a:r>
          </a:p>
          <a:p>
            <a:r>
              <a:rPr lang="en-US" dirty="0"/>
              <a:t>Der </a:t>
            </a:r>
            <a:r>
              <a:rPr lang="en-US" dirty="0" err="1"/>
              <a:t>Stufenplan</a:t>
            </a:r>
            <a:r>
              <a:rPr lang="en-US" dirty="0"/>
              <a:t> </a:t>
            </a:r>
            <a:r>
              <a:rPr lang="en-US" dirty="0" err="1"/>
              <a:t>beruht</a:t>
            </a:r>
            <a:r>
              <a:rPr lang="en-US" dirty="0"/>
              <a:t> auf 5 </a:t>
            </a:r>
            <a:r>
              <a:rPr lang="en-US" dirty="0" err="1"/>
              <a:t>Stufen</a:t>
            </a:r>
            <a:r>
              <a:rPr lang="en-US" dirty="0"/>
              <a:t>, die </a:t>
            </a:r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nach</a:t>
            </a:r>
            <a:r>
              <a:rPr lang="en-US" dirty="0"/>
              <a:t> der SARS-CoV-2- </a:t>
            </a:r>
            <a:r>
              <a:rPr lang="en-US" dirty="0" err="1"/>
              <a:t>Inzidenz</a:t>
            </a:r>
            <a:r>
              <a:rPr lang="en-US" dirty="0"/>
              <a:t> in </a:t>
            </a:r>
            <a:r>
              <a:rPr lang="en-US" dirty="0" err="1"/>
              <a:t>einer</a:t>
            </a:r>
            <a:r>
              <a:rPr lang="en-US" dirty="0"/>
              <a:t> Region/</a:t>
            </a:r>
            <a:r>
              <a:rPr lang="en-US" dirty="0" err="1"/>
              <a:t>einem</a:t>
            </a:r>
            <a:r>
              <a:rPr lang="en-US" dirty="0"/>
              <a:t> Kreis </a:t>
            </a:r>
            <a:r>
              <a:rPr lang="en-US" dirty="0" err="1"/>
              <a:t>orientieren</a:t>
            </a:r>
            <a:r>
              <a:rPr lang="en-US" dirty="0"/>
              <a:t>. </a:t>
            </a:r>
            <a:r>
              <a:rPr lang="en-US" dirty="0" err="1"/>
              <a:t>Stufen</a:t>
            </a:r>
            <a:r>
              <a:rPr lang="en-US" dirty="0"/>
              <a:t> </a:t>
            </a:r>
            <a:r>
              <a:rPr lang="en-US" dirty="0" err="1"/>
              <a:t>können</a:t>
            </a:r>
            <a:r>
              <a:rPr lang="en-US" dirty="0"/>
              <a:t> </a:t>
            </a:r>
            <a:r>
              <a:rPr lang="en-US" dirty="0" err="1"/>
              <a:t>sich</a:t>
            </a:r>
            <a:r>
              <a:rPr lang="en-US" dirty="0"/>
              <a:t> in </a:t>
            </a:r>
            <a:r>
              <a:rPr lang="en-US" dirty="0" err="1"/>
              <a:t>verschiedenen</a:t>
            </a:r>
            <a:r>
              <a:rPr lang="en-US" dirty="0"/>
              <a:t> </a:t>
            </a:r>
            <a:r>
              <a:rPr lang="en-US" dirty="0" err="1"/>
              <a:t>Regionen</a:t>
            </a:r>
            <a:r>
              <a:rPr lang="en-US" dirty="0"/>
              <a:t> des </a:t>
            </a:r>
            <a:r>
              <a:rPr lang="en-US" dirty="0" err="1"/>
              <a:t>Landes</a:t>
            </a:r>
            <a:r>
              <a:rPr lang="en-US" dirty="0"/>
              <a:t> </a:t>
            </a:r>
            <a:r>
              <a:rPr lang="en-US" dirty="0" err="1"/>
              <a:t>unterscheiden</a:t>
            </a:r>
            <a:r>
              <a:rPr lang="en-US" dirty="0"/>
              <a:t>. </a:t>
            </a:r>
          </a:p>
          <a:p>
            <a:r>
              <a:rPr lang="en-US" dirty="0" err="1"/>
              <a:t>Stufe</a:t>
            </a:r>
            <a:r>
              <a:rPr lang="en-US" dirty="0"/>
              <a:t> 0 </a:t>
            </a:r>
            <a:r>
              <a:rPr lang="en-US" dirty="0" err="1"/>
              <a:t>definiert</a:t>
            </a:r>
            <a:r>
              <a:rPr lang="en-US" dirty="0"/>
              <a:t> </a:t>
            </a:r>
            <a:r>
              <a:rPr lang="en-US" dirty="0" err="1"/>
              <a:t>Empfehlungen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das </a:t>
            </a:r>
            <a:r>
              <a:rPr lang="en-US" dirty="0" err="1"/>
              <a:t>tägliche</a:t>
            </a:r>
            <a:r>
              <a:rPr lang="en-US" dirty="0"/>
              <a:t> Leben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Regionen</a:t>
            </a:r>
            <a:r>
              <a:rPr lang="en-US" dirty="0"/>
              <a:t>/</a:t>
            </a:r>
            <a:r>
              <a:rPr lang="en-US" dirty="0" err="1"/>
              <a:t>Kreise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niedriger</a:t>
            </a:r>
            <a:r>
              <a:rPr lang="en-US" dirty="0"/>
              <a:t> SARS-CoV-2 </a:t>
            </a:r>
            <a:r>
              <a:rPr lang="en-US" dirty="0" err="1"/>
              <a:t>Inzidenz</a:t>
            </a:r>
            <a:r>
              <a:rPr lang="en-US" dirty="0"/>
              <a:t> (0-5/100.000 </a:t>
            </a:r>
            <a:r>
              <a:rPr lang="en-US" dirty="0" err="1"/>
              <a:t>Einwohnern</a:t>
            </a:r>
            <a:r>
              <a:rPr lang="en-US" dirty="0"/>
              <a:t>), </a:t>
            </a:r>
            <a:r>
              <a:rPr lang="en-US" dirty="0" err="1"/>
              <a:t>isolierten</a:t>
            </a:r>
            <a:r>
              <a:rPr lang="en-US" dirty="0"/>
              <a:t> </a:t>
            </a:r>
            <a:r>
              <a:rPr lang="en-US" dirty="0" err="1"/>
              <a:t>Ausbrüchen</a:t>
            </a:r>
            <a:r>
              <a:rPr lang="en-US" dirty="0"/>
              <a:t> </a:t>
            </a:r>
            <a:r>
              <a:rPr lang="en-US" dirty="0" err="1"/>
              <a:t>sowie</a:t>
            </a:r>
            <a:r>
              <a:rPr lang="en-US" dirty="0"/>
              <a:t> </a:t>
            </a:r>
            <a:r>
              <a:rPr lang="en-US" dirty="0" err="1"/>
              <a:t>niedriger</a:t>
            </a:r>
            <a:r>
              <a:rPr lang="en-US" dirty="0"/>
              <a:t> </a:t>
            </a:r>
            <a:r>
              <a:rPr lang="en-US" dirty="0" err="1"/>
              <a:t>Übertragungsrate</a:t>
            </a:r>
            <a:r>
              <a:rPr lang="en-US" dirty="0"/>
              <a:t> in der </a:t>
            </a:r>
            <a:r>
              <a:rPr lang="en-US" dirty="0" err="1"/>
              <a:t>Bevölkerung</a:t>
            </a:r>
            <a:r>
              <a:rPr lang="en-US" dirty="0"/>
              <a:t>; in </a:t>
            </a:r>
            <a:r>
              <a:rPr lang="en-US" dirty="0" err="1"/>
              <a:t>dieser</a:t>
            </a:r>
            <a:r>
              <a:rPr lang="en-US" dirty="0"/>
              <a:t> </a:t>
            </a:r>
            <a:r>
              <a:rPr lang="en-US" dirty="0" err="1"/>
              <a:t>Stufe</a:t>
            </a:r>
            <a:r>
              <a:rPr lang="en-US" dirty="0"/>
              <a:t> </a:t>
            </a:r>
            <a:r>
              <a:rPr lang="en-US" dirty="0" err="1"/>
              <a:t>bestehen</a:t>
            </a:r>
            <a:r>
              <a:rPr lang="en-US" dirty="0"/>
              <a:t> </a:t>
            </a:r>
            <a:r>
              <a:rPr lang="en-US" dirty="0" err="1"/>
              <a:t>keine</a:t>
            </a:r>
            <a:r>
              <a:rPr lang="en-US" dirty="0"/>
              <a:t> </a:t>
            </a:r>
            <a:r>
              <a:rPr lang="en-US" dirty="0" err="1"/>
              <a:t>Einschränkungen</a:t>
            </a:r>
            <a:r>
              <a:rPr lang="en-US" dirty="0"/>
              <a:t>, </a:t>
            </a:r>
            <a:r>
              <a:rPr lang="en-US" dirty="0" err="1"/>
              <a:t>Basishygienemaßnahmen</a:t>
            </a:r>
            <a:r>
              <a:rPr lang="en-US" dirty="0"/>
              <a:t> warden </a:t>
            </a:r>
            <a:r>
              <a:rPr lang="en-US" dirty="0" err="1"/>
              <a:t>empfohlen</a:t>
            </a:r>
            <a:r>
              <a:rPr lang="en-US" dirty="0"/>
              <a:t>.</a:t>
            </a:r>
          </a:p>
          <a:p>
            <a:r>
              <a:rPr lang="en-US" dirty="0" err="1"/>
              <a:t>Stufe</a:t>
            </a:r>
            <a:r>
              <a:rPr lang="en-US" dirty="0"/>
              <a:t> 4 </a:t>
            </a:r>
            <a:r>
              <a:rPr lang="en-US" dirty="0" err="1"/>
              <a:t>definiert</a:t>
            </a:r>
            <a:r>
              <a:rPr lang="en-US" dirty="0"/>
              <a:t> </a:t>
            </a:r>
            <a:r>
              <a:rPr lang="en-US" dirty="0" err="1"/>
              <a:t>Empfehlungen</a:t>
            </a:r>
            <a:r>
              <a:rPr lang="en-US" dirty="0"/>
              <a:t> </a:t>
            </a:r>
            <a:r>
              <a:rPr lang="en-US" dirty="0" err="1"/>
              <a:t>für</a:t>
            </a:r>
            <a:r>
              <a:rPr lang="en-US" dirty="0"/>
              <a:t> das </a:t>
            </a:r>
            <a:r>
              <a:rPr lang="en-US" dirty="0" err="1"/>
              <a:t>tägliche</a:t>
            </a:r>
            <a:r>
              <a:rPr lang="en-US" dirty="0"/>
              <a:t> Leben </a:t>
            </a:r>
            <a:r>
              <a:rPr lang="en-US" dirty="0" err="1"/>
              <a:t>für</a:t>
            </a:r>
            <a:r>
              <a:rPr lang="en-US" dirty="0"/>
              <a:t> </a:t>
            </a:r>
            <a:r>
              <a:rPr lang="en-US" dirty="0" err="1"/>
              <a:t>Regionen</a:t>
            </a:r>
            <a:r>
              <a:rPr lang="en-US" dirty="0"/>
              <a:t>/</a:t>
            </a:r>
            <a:r>
              <a:rPr lang="en-US" dirty="0" err="1"/>
              <a:t>Kreise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hoher</a:t>
            </a:r>
            <a:r>
              <a:rPr lang="en-US" dirty="0"/>
              <a:t> </a:t>
            </a:r>
            <a:r>
              <a:rPr lang="de-DE" dirty="0"/>
              <a:t>SARS-CoV-2-Inzidenz (˃100/100.000 </a:t>
            </a:r>
            <a:r>
              <a:rPr lang="de-DE" dirty="0" err="1"/>
              <a:t>Eiwohnern</a:t>
            </a:r>
            <a:r>
              <a:rPr lang="de-DE" dirty="0"/>
              <a:t>)</a:t>
            </a:r>
            <a:r>
              <a:rPr lang="en-US" dirty="0"/>
              <a:t>, </a:t>
            </a:r>
            <a:r>
              <a:rPr lang="en-US" dirty="0" err="1"/>
              <a:t>Ausbrüchen</a:t>
            </a:r>
            <a:r>
              <a:rPr lang="en-US" dirty="0"/>
              <a:t> in </a:t>
            </a:r>
            <a:r>
              <a:rPr lang="en-US" dirty="0" err="1"/>
              <a:t>mehreren</a:t>
            </a:r>
            <a:r>
              <a:rPr lang="en-US" dirty="0"/>
              <a:t>, </a:t>
            </a:r>
            <a:r>
              <a:rPr lang="en-US" dirty="0" err="1"/>
              <a:t>großen</a:t>
            </a:r>
            <a:r>
              <a:rPr lang="en-US" dirty="0"/>
              <a:t> Settings </a:t>
            </a:r>
            <a:r>
              <a:rPr lang="en-US" dirty="0" err="1"/>
              <a:t>sowie</a:t>
            </a:r>
            <a:r>
              <a:rPr lang="en-US" dirty="0"/>
              <a:t> </a:t>
            </a:r>
            <a:r>
              <a:rPr lang="en-US" dirty="0" err="1"/>
              <a:t>flächendeckende</a:t>
            </a:r>
            <a:r>
              <a:rPr lang="en-US" dirty="0"/>
              <a:t> </a:t>
            </a:r>
            <a:r>
              <a:rPr lang="en-US" dirty="0" err="1"/>
              <a:t>Ausbreitung</a:t>
            </a:r>
            <a:r>
              <a:rPr lang="en-US" dirty="0"/>
              <a:t> des Virus in der </a:t>
            </a:r>
            <a:r>
              <a:rPr lang="en-US" dirty="0" err="1"/>
              <a:t>Bevölkerung</a:t>
            </a:r>
            <a:r>
              <a:rPr lang="de-DE" dirty="0"/>
              <a:t>; in dieser Stufe bestehen die meisten Einschränkungen.</a:t>
            </a:r>
          </a:p>
          <a:p>
            <a:endParaRPr lang="de-DE" dirty="0"/>
          </a:p>
          <a:p>
            <a:r>
              <a:rPr lang="de-DE" dirty="0"/>
              <a:t>Zugrundeliegende Ziele: Schutz vulnerabler Gruppen, Schutz des GS vor Überlastung</a:t>
            </a:r>
          </a:p>
          <a:p>
            <a:endParaRPr lang="en-US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019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850C12D2-076A-4781-8A48-04D012FAF1DB}"/>
              </a:ext>
            </a:extLst>
          </p:cNvPr>
          <p:cNvSpPr/>
          <p:nvPr/>
        </p:nvSpPr>
        <p:spPr>
          <a:xfrm>
            <a:off x="3969614" y="1388631"/>
            <a:ext cx="1478545" cy="141184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Schutzstufe 0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0-5/100.000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3449EED6-7C1B-4A3E-B9B0-6699632E540F}"/>
              </a:ext>
            </a:extLst>
          </p:cNvPr>
          <p:cNvSpPr/>
          <p:nvPr/>
        </p:nvSpPr>
        <p:spPr>
          <a:xfrm>
            <a:off x="5500990" y="1400024"/>
            <a:ext cx="1458124" cy="1419984"/>
          </a:xfrm>
          <a:prstGeom prst="round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Schutzstufe 1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5-25/100.000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F9A24599-33BA-43E9-B6BC-A187059656B8}"/>
              </a:ext>
            </a:extLst>
          </p:cNvPr>
          <p:cNvSpPr/>
          <p:nvPr/>
        </p:nvSpPr>
        <p:spPr>
          <a:xfrm>
            <a:off x="6975004" y="1400175"/>
            <a:ext cx="1602939" cy="141984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Erweiterte Schutzstufe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Stufe 2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25-50/100.000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266D0E05-5061-48A3-929B-9AE9011A9FB6}"/>
              </a:ext>
            </a:extLst>
          </p:cNvPr>
          <p:cNvSpPr/>
          <p:nvPr/>
        </p:nvSpPr>
        <p:spPr>
          <a:xfrm>
            <a:off x="8592978" y="1400175"/>
            <a:ext cx="1755212" cy="1419984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Lockdown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Stufe 3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50-100/100.000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9" name="Pfeil: Fünfeck 8">
            <a:extLst>
              <a:ext uri="{FF2B5EF4-FFF2-40B4-BE49-F238E27FC236}">
                <a16:creationId xmlns:a16="http://schemas.microsoft.com/office/drawing/2014/main" id="{942EF589-1537-4D79-A51F-367F363DC897}"/>
              </a:ext>
            </a:extLst>
          </p:cNvPr>
          <p:cNvSpPr/>
          <p:nvPr/>
        </p:nvSpPr>
        <p:spPr>
          <a:xfrm>
            <a:off x="4006676" y="1027811"/>
            <a:ext cx="8157497" cy="337528"/>
          </a:xfrm>
          <a:prstGeom prst="homePlate">
            <a:avLst/>
          </a:prstGeom>
          <a:gradFill flip="none" rotWithShape="1">
            <a:gsLst>
              <a:gs pos="0">
                <a:srgbClr val="C00000"/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rgbClr val="00B050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Zunehmende epidemische Aktivität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034DA351-8983-4081-AC40-CB284FEB1765}"/>
              </a:ext>
            </a:extLst>
          </p:cNvPr>
          <p:cNvSpPr/>
          <p:nvPr/>
        </p:nvSpPr>
        <p:spPr>
          <a:xfrm>
            <a:off x="10419320" y="1400024"/>
            <a:ext cx="1755212" cy="141998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Erweiterter Lockdown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Stufe 4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˃100/100.000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0B0B3A54-48D7-42B8-A378-9B38887E3F3B}"/>
              </a:ext>
            </a:extLst>
          </p:cNvPr>
          <p:cNvSpPr/>
          <p:nvPr/>
        </p:nvSpPr>
        <p:spPr>
          <a:xfrm>
            <a:off x="3963131" y="2843467"/>
            <a:ext cx="8270583" cy="1577515"/>
          </a:xfrm>
          <a:prstGeom prst="roundRect">
            <a:avLst/>
          </a:prstGeom>
          <a:gradFill flip="none" rotWithShape="1">
            <a:gsLst>
              <a:gs pos="0">
                <a:srgbClr val="92D050"/>
              </a:gs>
              <a:gs pos="50000">
                <a:srgbClr val="FFC000"/>
              </a:gs>
              <a:gs pos="100000">
                <a:srgbClr val="C00000"/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b="1" dirty="0">
                <a:solidFill>
                  <a:schemeClr val="tx1"/>
                </a:solidFill>
              </a:rPr>
              <a:t>Basismaßnahmen</a:t>
            </a:r>
            <a:br>
              <a:rPr lang="de-DE" sz="1000" b="1" dirty="0">
                <a:solidFill>
                  <a:schemeClr val="tx1"/>
                </a:solidFill>
              </a:rPr>
            </a:br>
            <a:r>
              <a:rPr lang="de-DE" sz="1000" b="1" dirty="0">
                <a:solidFill>
                  <a:schemeClr val="tx1"/>
                </a:solidFill>
              </a:rPr>
              <a:t>- Empfehlungen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AHA+L (Abstand, Hygiene, Alltagsmasken, Lüften)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Corona-Warn-App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Generelles Tragen von Mund-Nasen-Schutz in Gesundheitseinrichtungen und Pflegeheimen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Fallidentifikation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Fallisolierung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Kontaktsuche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Identifikation von Fallketten und Clustern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schemeClr val="tx1"/>
                </a:solidFill>
              </a:rPr>
              <a:t>Quarantäne von Kontaktpersonen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C835DE92-54BF-4ED8-8FA9-B814608EE092}"/>
              </a:ext>
            </a:extLst>
          </p:cNvPr>
          <p:cNvSpPr/>
          <p:nvPr/>
        </p:nvSpPr>
        <p:spPr>
          <a:xfrm>
            <a:off x="88598" y="4445143"/>
            <a:ext cx="3918078" cy="141184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Ausbruchsbekämpfungsmaßnahmen, Ausbrüche in einzelnen Settings (bspw. Alters- und Pflegeheime)</a:t>
            </a:r>
          </a:p>
          <a:p>
            <a:r>
              <a:rPr lang="de-DE" sz="1100" dirty="0">
                <a:solidFill>
                  <a:schemeClr val="tx1"/>
                </a:solidFill>
              </a:rPr>
              <a:t>- </a:t>
            </a:r>
            <a:r>
              <a:rPr lang="de-DE" sz="1100" dirty="0" err="1">
                <a:solidFill>
                  <a:schemeClr val="tx1"/>
                </a:solidFill>
              </a:rPr>
              <a:t>Kohortierung</a:t>
            </a:r>
            <a:r>
              <a:rPr lang="de-DE" sz="1100" dirty="0">
                <a:solidFill>
                  <a:schemeClr val="tx1"/>
                </a:solidFill>
              </a:rPr>
              <a:t> in 3 Gruppen: infiziert, ansteckungsverdächtig, nicht-ansteckungsverdächtig/getrennte Versorgung in* Einrichtungen/Häusern/Betrieben;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Besucherreduktion und Kontrolle *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Schließung betroffener Einrichtungen und Betriebe **</a:t>
            </a:r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15CDE02A-D073-492B-ADA0-708BA5BB0B20}"/>
              </a:ext>
            </a:extLst>
          </p:cNvPr>
          <p:cNvSpPr/>
          <p:nvPr/>
        </p:nvSpPr>
        <p:spPr>
          <a:xfrm>
            <a:off x="3996317" y="4445144"/>
            <a:ext cx="1478545" cy="141184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94C022A1-F062-4DD4-98BD-0CC839A23156}"/>
              </a:ext>
            </a:extLst>
          </p:cNvPr>
          <p:cNvSpPr/>
          <p:nvPr/>
        </p:nvSpPr>
        <p:spPr>
          <a:xfrm>
            <a:off x="5490631" y="4445144"/>
            <a:ext cx="1458124" cy="1419984"/>
          </a:xfrm>
          <a:prstGeom prst="round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87648A8D-8E66-48EC-A772-DFECC6C6827F}"/>
              </a:ext>
            </a:extLst>
          </p:cNvPr>
          <p:cNvSpPr/>
          <p:nvPr/>
        </p:nvSpPr>
        <p:spPr>
          <a:xfrm>
            <a:off x="6964645" y="4445295"/>
            <a:ext cx="1602939" cy="1419841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F9A45893-19F7-49C1-B64A-BF531B8FF234}"/>
              </a:ext>
            </a:extLst>
          </p:cNvPr>
          <p:cNvSpPr/>
          <p:nvPr/>
        </p:nvSpPr>
        <p:spPr>
          <a:xfrm>
            <a:off x="8567584" y="4445144"/>
            <a:ext cx="1755212" cy="1419984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+</a:t>
            </a:r>
          </a:p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8" name="Rechteck: abgerundete Ecken 27">
            <a:extLst>
              <a:ext uri="{FF2B5EF4-FFF2-40B4-BE49-F238E27FC236}">
                <a16:creationId xmlns:a16="http://schemas.microsoft.com/office/drawing/2014/main" id="{4FDAC384-95FC-49D9-A17C-BD93B69EE706}"/>
              </a:ext>
            </a:extLst>
          </p:cNvPr>
          <p:cNvSpPr/>
          <p:nvPr/>
        </p:nvSpPr>
        <p:spPr>
          <a:xfrm>
            <a:off x="10348190" y="4444290"/>
            <a:ext cx="1755212" cy="141998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+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</a:rPr>
              <a:t>(Schließung und Besuchsverbot)</a:t>
            </a:r>
          </a:p>
          <a:p>
            <a:pPr algn="ctr"/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621AB9E8-C6AE-42D3-8AFF-7AC21742CA3E}"/>
              </a:ext>
            </a:extLst>
          </p:cNvPr>
          <p:cNvSpPr txBox="1"/>
          <p:nvPr/>
        </p:nvSpPr>
        <p:spPr>
          <a:xfrm>
            <a:off x="293515" y="6190868"/>
            <a:ext cx="2983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**Option, ggf. situationsangepasste Implementierung</a:t>
            </a:r>
          </a:p>
          <a:p>
            <a:r>
              <a:rPr lang="de-DE" sz="1000" dirty="0"/>
              <a:t>* Empfehlung(en)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EA12583-4AC2-4BEA-920B-4D37B1739A9C}"/>
              </a:ext>
            </a:extLst>
          </p:cNvPr>
          <p:cNvSpPr txBox="1"/>
          <p:nvPr/>
        </p:nvSpPr>
        <p:spPr>
          <a:xfrm>
            <a:off x="428353" y="1921282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Graphisch ausarbeiten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D25D5F45-D104-4DC8-86E1-D4EBD574DBE9}"/>
              </a:ext>
            </a:extLst>
          </p:cNvPr>
          <p:cNvSpPr/>
          <p:nvPr/>
        </p:nvSpPr>
        <p:spPr>
          <a:xfrm>
            <a:off x="1900241" y="82356"/>
            <a:ext cx="8638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Basis- sowie </a:t>
            </a:r>
            <a:r>
              <a:rPr lang="de-DE" b="1" dirty="0" err="1"/>
              <a:t>Ausbruchsbekämpfungmaßnahmen</a:t>
            </a:r>
            <a:r>
              <a:rPr lang="de-DE" b="1" dirty="0"/>
              <a:t> – Empfehlungen und Optionen</a:t>
            </a:r>
          </a:p>
        </p:txBody>
      </p:sp>
      <p:sp>
        <p:nvSpPr>
          <p:cNvPr id="34" name="Foliennummernplatzhalter 33">
            <a:extLst>
              <a:ext uri="{FF2B5EF4-FFF2-40B4-BE49-F238E27FC236}">
                <a16:creationId xmlns:a16="http://schemas.microsoft.com/office/drawing/2014/main" id="{4E76C579-F5CD-4959-BAAE-0A236FF6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37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D5D6A6BD-8499-45ED-B095-462DC90ED5B0}"/>
              </a:ext>
            </a:extLst>
          </p:cNvPr>
          <p:cNvSpPr/>
          <p:nvPr/>
        </p:nvSpPr>
        <p:spPr>
          <a:xfrm>
            <a:off x="6822490" y="734619"/>
            <a:ext cx="4394151" cy="145393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Schutzstufe 0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0-5/100.000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12064EB8-26D4-4FB9-889C-8C7007AFC7D2}"/>
              </a:ext>
            </a:extLst>
          </p:cNvPr>
          <p:cNvSpPr/>
          <p:nvPr/>
        </p:nvSpPr>
        <p:spPr>
          <a:xfrm>
            <a:off x="6892159" y="2205985"/>
            <a:ext cx="4394150" cy="36131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algn="ctr"/>
            <a:r>
              <a:rPr lang="de-DE" sz="1000" b="1" dirty="0">
                <a:solidFill>
                  <a:schemeClr val="tx1"/>
                </a:solidFill>
              </a:rPr>
              <a:t>Keine Einschränkungen, Einhaltung der Basismaßnahmen</a:t>
            </a:r>
          </a:p>
          <a:p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FC00DC9-6A18-4F6E-B588-E85A32B24FE6}"/>
              </a:ext>
            </a:extLst>
          </p:cNvPr>
          <p:cNvSpPr txBox="1"/>
          <p:nvPr/>
        </p:nvSpPr>
        <p:spPr>
          <a:xfrm>
            <a:off x="635900" y="1139929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Graphisch ausarbeiten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77E96352-0FFE-480C-B449-A21B3AE409C8}"/>
              </a:ext>
            </a:extLst>
          </p:cNvPr>
          <p:cNvSpPr/>
          <p:nvPr/>
        </p:nvSpPr>
        <p:spPr>
          <a:xfrm>
            <a:off x="-95799" y="2036497"/>
            <a:ext cx="7071360" cy="4093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Innenraum (Sonderregelungen für Hochzeiten und Beerdigungen)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öffentlichen Raum (Sonderregelungen für Hochzeiten und Beerdigungen) 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Innenraum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im Freien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Einzelhandel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Betriebe/Unternehmen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Gastronomie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Bars/Clubs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Kultur, Kino, Sport und Freizeit</a:t>
            </a:r>
            <a:endParaRPr lang="de-DE" sz="1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Friseure/Kosmetik/Körperpflege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Reise- und Bewegungseinschränkungen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Parks/Spielplätze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Fern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ÖPVN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Universitäten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weiterführende 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Kitas/Grundschulen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Hochzeiten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Beerdigungen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A0B917F-BFD9-4FD0-B102-0086DFAB3492}"/>
              </a:ext>
            </a:extLst>
          </p:cNvPr>
          <p:cNvSpPr/>
          <p:nvPr/>
        </p:nvSpPr>
        <p:spPr>
          <a:xfrm>
            <a:off x="2011679" y="135427"/>
            <a:ext cx="8638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Bevölkerungsbezogene Maßnahmen - Option, ggf. situationsangepasst Implementierung:</a:t>
            </a:r>
          </a:p>
        </p:txBody>
      </p:sp>
      <p:sp>
        <p:nvSpPr>
          <p:cNvPr id="18" name="Foliennummernplatzhalter 17">
            <a:extLst>
              <a:ext uri="{FF2B5EF4-FFF2-40B4-BE49-F238E27FC236}">
                <a16:creationId xmlns:a16="http://schemas.microsoft.com/office/drawing/2014/main" id="{539F800B-4C7A-4FF7-B96F-F96DBB753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30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95561073-6B12-40E6-ADC9-0F26E1D2DA70}"/>
              </a:ext>
            </a:extLst>
          </p:cNvPr>
          <p:cNvSpPr/>
          <p:nvPr/>
        </p:nvSpPr>
        <p:spPr>
          <a:xfrm>
            <a:off x="7195790" y="654836"/>
            <a:ext cx="3953691" cy="1621582"/>
          </a:xfrm>
          <a:prstGeom prst="round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Schutzstufe 1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5-25/100.000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B1761C2-F052-44C1-901B-48D449FDD6E1}"/>
              </a:ext>
            </a:extLst>
          </p:cNvPr>
          <p:cNvSpPr txBox="1"/>
          <p:nvPr/>
        </p:nvSpPr>
        <p:spPr>
          <a:xfrm>
            <a:off x="435428" y="1210528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Graphisch ausarbeiten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0F613E1-AAA3-46CE-A115-7E5C87A00452}"/>
              </a:ext>
            </a:extLst>
          </p:cNvPr>
          <p:cNvSpPr txBox="1"/>
          <p:nvPr/>
        </p:nvSpPr>
        <p:spPr>
          <a:xfrm>
            <a:off x="5266704" y="6097989"/>
            <a:ext cx="665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*Basismaßnahmen müssen eingehalten werden</a:t>
            </a:r>
          </a:p>
          <a:p>
            <a:r>
              <a:rPr lang="de-DE" sz="1200" dirty="0"/>
              <a:t>** Basismaßnahmen sowie zusätzliche Schutzmaßnahmen, Konzepte und Auflagen sind zu beachten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ABD61F2D-44E6-40C9-B61D-9BBD12881B63}"/>
              </a:ext>
            </a:extLst>
          </p:cNvPr>
          <p:cNvSpPr/>
          <p:nvPr/>
        </p:nvSpPr>
        <p:spPr>
          <a:xfrm>
            <a:off x="-95799" y="2036497"/>
            <a:ext cx="7071360" cy="4093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Innenraum (Sonderregelungen für Hochzeiten und Beerdigungen)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öffentlichen Raum (Sonderregelungen für Hochzeiten und Beerdigungen) 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Innenraum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im Freien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Einzelhandel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Betriebe/Unternehmen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Gastronomie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Bars/Clubs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Kultur, Kino, Sport und Freizeit</a:t>
            </a:r>
            <a:endParaRPr lang="de-DE" sz="1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Friseure/Kosmetik/Körperpflege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Reise- und Bewegungseinschränkungen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Parks/Spielplätze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Fern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ÖPVN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Universitäten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weiterführende 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Kitas/Grundschulen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Hochzeiten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Beerdigungen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DCDCD69-94D7-44F9-8236-F4C04E8894E6}"/>
              </a:ext>
            </a:extLst>
          </p:cNvPr>
          <p:cNvSpPr/>
          <p:nvPr/>
        </p:nvSpPr>
        <p:spPr>
          <a:xfrm>
            <a:off x="2011679" y="135427"/>
            <a:ext cx="8638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Bevölkerungsbezogene Maßnahmen - Option, ggf. situationsangepasst Implementierung: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9F76692A-5715-4D53-A336-83FA3AF14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6</a:t>
            </a:fld>
            <a:endParaRPr lang="de-DE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945B73A-4A90-4F32-8979-20DAA5B1A861}"/>
              </a:ext>
            </a:extLst>
          </p:cNvPr>
          <p:cNvSpPr/>
          <p:nvPr/>
        </p:nvSpPr>
        <p:spPr>
          <a:xfrm>
            <a:off x="6975561" y="2276418"/>
            <a:ext cx="4394150" cy="361318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&lt; 100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Max 100 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&lt; 100 Personen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&lt;1.000 Personen ** 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1 Person je 10m2 Verkaufsfläche**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mit betrieblichen Schutzkonzepten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Pro Tisch zwei Personen oder eine Familie, Tische 2m Abstand**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Siehe Veranstaltungen im Innenraum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Hotels: siehe Unternehmen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Einschränkungen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mit Auflagen und Schutzkonzepten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Empfehlungen zur Reiseeinschränkung - International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Keine Einschränkungen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Mit Auflagen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&lt; 100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&lt; 100 Personen *</a:t>
            </a:r>
          </a:p>
          <a:p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2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87BEC80D-FF47-4001-AD9C-2DD3C1AC3613}"/>
              </a:ext>
            </a:extLst>
          </p:cNvPr>
          <p:cNvSpPr/>
          <p:nvPr/>
        </p:nvSpPr>
        <p:spPr>
          <a:xfrm>
            <a:off x="6975561" y="609600"/>
            <a:ext cx="4153993" cy="1524000"/>
          </a:xfrm>
          <a:prstGeom prst="round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Erweiterte Schutzstufe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Stufe 2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25-50/100.000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D2836B9-2370-41F4-8038-086653E97505}"/>
              </a:ext>
            </a:extLst>
          </p:cNvPr>
          <p:cNvSpPr txBox="1"/>
          <p:nvPr/>
        </p:nvSpPr>
        <p:spPr>
          <a:xfrm>
            <a:off x="435428" y="1210528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Graphisch ausarbeiten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57AE55D7-6F56-4091-8863-5D2EC12EEFD2}"/>
              </a:ext>
            </a:extLst>
          </p:cNvPr>
          <p:cNvSpPr/>
          <p:nvPr/>
        </p:nvSpPr>
        <p:spPr>
          <a:xfrm>
            <a:off x="-95799" y="2036497"/>
            <a:ext cx="7071360" cy="4093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Innenraum (Sonderregelungen für Hochzeiten und Beerdigungen)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öffentlichen Raum (Sonderregelungen für Hochzeiten und Beerdigungen) 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Innenraum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im Freien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Einzelhandel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Betriebe/Unternehmen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Gastronomie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Bars/Clubs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Kultur, Kino, Sport und Freizeit</a:t>
            </a:r>
            <a:endParaRPr lang="de-DE" sz="1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Friseure/Kosmetik/Körperpflege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Reise- und Bewegungseinschränkungen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Parks/Spielplätze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Fern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ÖPVN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Universitäten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weiterführende 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Kitas/Grundschulen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Hochzeiten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Beerdigungen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24824C3-37A4-41FA-8B1B-1C20676860E9}"/>
              </a:ext>
            </a:extLst>
          </p:cNvPr>
          <p:cNvSpPr/>
          <p:nvPr/>
        </p:nvSpPr>
        <p:spPr>
          <a:xfrm>
            <a:off x="2011679" y="135427"/>
            <a:ext cx="8638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Bevölkerungsbezogene Maßnahmen - Option, ggf. situationsangepasst Implementierung: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CD33BB8F-084B-43D5-921D-58B812DA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7</a:t>
            </a:fld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E1C05E70-1ACF-4DC0-A73C-DD6DA9FE63DB}"/>
              </a:ext>
            </a:extLst>
          </p:cNvPr>
          <p:cNvSpPr/>
          <p:nvPr/>
        </p:nvSpPr>
        <p:spPr>
          <a:xfrm>
            <a:off x="6456861" y="2133600"/>
            <a:ext cx="5495109" cy="361318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 10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Max. 10 Personen bzw. Familienverband/Haushalt*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&lt;100 Personen draußen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1 Person je 20 m2 Verkaufsfläche * 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mit betrieblichen Schutzkonzepten **- </a:t>
            </a:r>
            <a:r>
              <a:rPr lang="de-DE" sz="1000" b="1" dirty="0">
                <a:solidFill>
                  <a:schemeClr val="tx1"/>
                </a:solidFill>
              </a:rPr>
              <a:t>Umstellung auf mobiles Arbeiten, sofern möglich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Pro Tisch zwei Personen oder eine Familie, Tische 2m Abstand ** 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Hotels: siehe Unternehmen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 Kulturbetrieb drinnen</a:t>
            </a:r>
            <a:r>
              <a:rPr lang="de-DE" sz="1000" dirty="0">
                <a:solidFill>
                  <a:schemeClr val="tx1"/>
                </a:solidFill>
              </a:rPr>
              <a:t>, Einschränkungen draußen; </a:t>
            </a:r>
            <a:r>
              <a:rPr lang="de-DE" sz="1000" b="1" dirty="0">
                <a:solidFill>
                  <a:schemeClr val="tx1"/>
                </a:solidFill>
              </a:rPr>
              <a:t>Schließung Saunen und Schwimmhallen, Sportstätten drinnen; </a:t>
            </a:r>
            <a:r>
              <a:rPr lang="de-DE" sz="1000" dirty="0">
                <a:solidFill>
                  <a:schemeClr val="tx1"/>
                </a:solidFill>
              </a:rPr>
              <a:t>Einschränkung Sportstätten draußen  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mit Auflagen und Schutzkonzepten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Empfehlungen zur Reiseeinschränkung –</a:t>
            </a:r>
            <a:r>
              <a:rPr lang="de-DE" sz="1000" b="1" dirty="0">
                <a:solidFill>
                  <a:schemeClr val="tx1"/>
                </a:solidFill>
              </a:rPr>
              <a:t>National und </a:t>
            </a:r>
            <a:r>
              <a:rPr lang="de-DE" sz="1000" dirty="0">
                <a:solidFill>
                  <a:schemeClr val="tx1"/>
                </a:solidFill>
              </a:rPr>
              <a:t>International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Mit Auflagen (Sitzabstand, Reservierungspflicht)**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Mit Auflagen ** 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 25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 25 Personen *</a:t>
            </a:r>
          </a:p>
          <a:p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706FED6-C048-4FE2-81F4-4CDF7831A88F}"/>
              </a:ext>
            </a:extLst>
          </p:cNvPr>
          <p:cNvSpPr txBox="1"/>
          <p:nvPr/>
        </p:nvSpPr>
        <p:spPr>
          <a:xfrm>
            <a:off x="5266704" y="6097989"/>
            <a:ext cx="665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*Basismaßnahmen müssen eingehalten werden</a:t>
            </a:r>
          </a:p>
          <a:p>
            <a:r>
              <a:rPr lang="de-DE" sz="1200" dirty="0"/>
              <a:t>** Basismaßnahmen sowie zusätzliche Schutzmaßnahmen, Konzepte und Auflagen sind zu beachten</a:t>
            </a:r>
          </a:p>
        </p:txBody>
      </p:sp>
    </p:spTree>
    <p:extLst>
      <p:ext uri="{BB962C8B-B14F-4D97-AF65-F5344CB8AC3E}">
        <p14:creationId xmlns:p14="http://schemas.microsoft.com/office/powerpoint/2010/main" val="261699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9A3FC33-D3A5-4AF7-8022-964EECBB8F22}"/>
              </a:ext>
            </a:extLst>
          </p:cNvPr>
          <p:cNvSpPr/>
          <p:nvPr/>
        </p:nvSpPr>
        <p:spPr>
          <a:xfrm>
            <a:off x="7071359" y="701257"/>
            <a:ext cx="4040777" cy="1423634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Lockdown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Stufe 3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˃50/100.000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F2F8FCC-B046-4680-84A4-FFF1AC616107}"/>
              </a:ext>
            </a:extLst>
          </p:cNvPr>
          <p:cNvSpPr txBox="1"/>
          <p:nvPr/>
        </p:nvSpPr>
        <p:spPr>
          <a:xfrm>
            <a:off x="435428" y="1210528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Graphisch ausarbeiten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7018E4D-66C5-4945-B049-A0C58BB1D95C}"/>
              </a:ext>
            </a:extLst>
          </p:cNvPr>
          <p:cNvSpPr/>
          <p:nvPr/>
        </p:nvSpPr>
        <p:spPr>
          <a:xfrm>
            <a:off x="-95799" y="2036497"/>
            <a:ext cx="7071360" cy="4093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Innenraum (Sonderregelungen für Hochzeiten und Beerdigungen)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öffentlichen Raum (Sonderregelungen für Hochzeiten und Beerdigungen) 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Innenraum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im Freien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Einzelhandel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Betriebe/Unternehmen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Gastronomie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Bars/Clubs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Kultur, Kino, Sport und Freizeit</a:t>
            </a:r>
            <a:endParaRPr lang="de-DE" sz="1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Friseure/Kosmetik/Körperpflege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Reise- und Bewegungseinschränkungen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Parks/Spielplätze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Fern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ÖPVN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Universitäten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weiterführende 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Kitas/Grundschulen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Hochzeiten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Beerdigungen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7078052-A951-4390-9C06-AA941DCEFE1F}"/>
              </a:ext>
            </a:extLst>
          </p:cNvPr>
          <p:cNvSpPr/>
          <p:nvPr/>
        </p:nvSpPr>
        <p:spPr>
          <a:xfrm>
            <a:off x="2011679" y="135427"/>
            <a:ext cx="8638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Bevölkerungsbezogene Maßnahmen - Option, ggf. situationsangepasst Implementierung: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BF7C2C90-C806-4EA6-B58D-3A4A58658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8</a:t>
            </a:fld>
            <a:endParaRPr lang="de-DE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A82CA3B-7DC9-4B9F-8995-C18D968B8D50}"/>
              </a:ext>
            </a:extLst>
          </p:cNvPr>
          <p:cNvSpPr/>
          <p:nvPr/>
        </p:nvSpPr>
        <p:spPr>
          <a:xfrm>
            <a:off x="6423929" y="2254350"/>
            <a:ext cx="5495109" cy="36131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&lt; 10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Max. 5 Personen bzw. Familienverband/Haushalt*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</a:t>
            </a:r>
            <a:r>
              <a:rPr lang="de-DE" sz="1000" b="1" dirty="0" err="1">
                <a:solidFill>
                  <a:schemeClr val="tx1"/>
                </a:solidFill>
              </a:rPr>
              <a:t>zugelassen</a:t>
            </a:r>
            <a:r>
              <a:rPr lang="de-DE" sz="1000" b="1" dirty="0" err="1">
                <a:solidFill>
                  <a:srgbClr val="FF0000"/>
                </a:solidFill>
              </a:rPr>
              <a:t>elassen</a:t>
            </a:r>
            <a:endParaRPr lang="de-DE" sz="1000" b="1" dirty="0">
              <a:solidFill>
                <a:srgbClr val="FF00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Öffnung beschränkt auf Läden des täglichen Bedarfs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mit betrieblichen Schutzkonzepten ** - Mobiles Arbeiten, sofern möglich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Nur Außer-Haus-Verkauf und Lieferservice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Hotels: siehe Unternehmen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 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Empfehlungen zur Reiseeinschränkung – National und International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Mit Auflagen (Sitzabstand, Reservierungspflicht)**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Mit Auflagen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 25 Personen 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 25 Personen *</a:t>
            </a:r>
          </a:p>
          <a:p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367ABDE-E3A0-4F50-93BC-A0B53DFA3DA8}"/>
              </a:ext>
            </a:extLst>
          </p:cNvPr>
          <p:cNvSpPr txBox="1"/>
          <p:nvPr/>
        </p:nvSpPr>
        <p:spPr>
          <a:xfrm>
            <a:off x="5266704" y="6097989"/>
            <a:ext cx="665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*Basismaßnahmen müssen eingehalten werden</a:t>
            </a:r>
          </a:p>
          <a:p>
            <a:r>
              <a:rPr lang="de-DE" sz="1200" dirty="0"/>
              <a:t>** Basismaßnahmen sowie zusätzliche Schutzmaßnahmen, Konzepte und Auflagen sind zu beachten</a:t>
            </a:r>
          </a:p>
        </p:txBody>
      </p:sp>
    </p:spTree>
    <p:extLst>
      <p:ext uri="{BB962C8B-B14F-4D97-AF65-F5344CB8AC3E}">
        <p14:creationId xmlns:p14="http://schemas.microsoft.com/office/powerpoint/2010/main" val="2731614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E528F733-21C1-4783-B385-4019789DA8AD}"/>
              </a:ext>
            </a:extLst>
          </p:cNvPr>
          <p:cNvSpPr/>
          <p:nvPr/>
        </p:nvSpPr>
        <p:spPr>
          <a:xfrm>
            <a:off x="7193280" y="560636"/>
            <a:ext cx="3840479" cy="155554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Erweiterter Lockdown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Stufe 4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Inzidenz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˃100/100.000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</a:rPr>
              <a:t>Einwohner</a:t>
            </a: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  <a:p>
            <a:pPr algn="ctr"/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38F61E4-F1BF-45D4-88B1-082D94A296BA}"/>
              </a:ext>
            </a:extLst>
          </p:cNvPr>
          <p:cNvSpPr txBox="1"/>
          <p:nvPr/>
        </p:nvSpPr>
        <p:spPr>
          <a:xfrm>
            <a:off x="435428" y="1210528"/>
            <a:ext cx="2290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Graphisch ausarbeiten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B8354C9-8BCA-4446-ABF1-E2618D374B88}"/>
              </a:ext>
            </a:extLst>
          </p:cNvPr>
          <p:cNvSpPr/>
          <p:nvPr/>
        </p:nvSpPr>
        <p:spPr>
          <a:xfrm>
            <a:off x="6975561" y="2172060"/>
            <a:ext cx="4394150" cy="361318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Ausgangssperre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beschränkt auf Läden des täglichen Bedarfs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Öffnung </a:t>
            </a:r>
            <a:r>
              <a:rPr lang="de-DE" sz="1000" b="1" dirty="0">
                <a:solidFill>
                  <a:schemeClr val="tx1"/>
                </a:solidFill>
              </a:rPr>
              <a:t>nur in begründeten Ausnahmefällen </a:t>
            </a:r>
            <a:r>
              <a:rPr lang="de-DE" sz="1000" dirty="0">
                <a:solidFill>
                  <a:schemeClr val="tx1"/>
                </a:solidFill>
              </a:rPr>
              <a:t>und unter Einhaltung betrieblichen Schutzkonzepten **- - Umstellung auf mobiles Arbeiten wo möglich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 (? Sollten diese überhaupt geschlossen werden?)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Eingestellt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Eingestellt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Schließung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Schließung</a:t>
            </a:r>
            <a:r>
              <a:rPr lang="de-DE" sz="1000" dirty="0">
                <a:solidFill>
                  <a:schemeClr val="tx1"/>
                </a:solidFill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Offen **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Nicht zugelassen</a:t>
            </a:r>
          </a:p>
          <a:p>
            <a:pPr marL="228600" indent="-228600">
              <a:buFont typeface="+mj-lt"/>
              <a:buAutoNum type="arabicPeriod"/>
            </a:pPr>
            <a:r>
              <a:rPr lang="de-DE" sz="1000" b="1" dirty="0">
                <a:solidFill>
                  <a:schemeClr val="tx1"/>
                </a:solidFill>
              </a:rPr>
              <a:t>&lt; 10 Personen *</a:t>
            </a:r>
          </a:p>
          <a:p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06801ED6-BE74-4E1F-B83F-0D7D2DD91A5B}"/>
              </a:ext>
            </a:extLst>
          </p:cNvPr>
          <p:cNvSpPr/>
          <p:nvPr/>
        </p:nvSpPr>
        <p:spPr>
          <a:xfrm>
            <a:off x="-95799" y="2036497"/>
            <a:ext cx="7071360" cy="4093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Innenraum (Sonderregelungen für Hochzeiten und Beerdigungen)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Soziale und Familienzusammenkünfte im öffentlichen Raum (Sonderregelungen für Hochzeiten und Beerdigungen) 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Innenraum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Organisierte Veranstaltungen im Freien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Einzelhandel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Betriebe/Unternehmen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Gastronomie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Bars/Clubs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Hotels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Kultur, Kino, Sport und Freizeit</a:t>
            </a:r>
            <a:endParaRPr lang="de-DE" sz="10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Friseure/Kosmetik/Körperpflege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Reise- und Bewegungseinschränkungen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Parks/Spielplätze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Fern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Personenverkehr ÖPVN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Universitäten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weiterführende 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Bildungseinrichtungen Kitas/Grundschulen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Hochzeiten</a:t>
            </a:r>
          </a:p>
          <a:p>
            <a:pPr marL="285750" indent="-285750">
              <a:buFont typeface="+mj-lt"/>
              <a:buAutoNum type="arabicPeriod"/>
            </a:pPr>
            <a:r>
              <a:rPr lang="de-DE" sz="1000" dirty="0">
                <a:solidFill>
                  <a:schemeClr val="tx1"/>
                </a:solidFill>
              </a:rPr>
              <a:t>Beerdigungen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b="1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A4EC5E1-98E6-4DE5-90E9-FB4942F51555}"/>
              </a:ext>
            </a:extLst>
          </p:cNvPr>
          <p:cNvSpPr/>
          <p:nvPr/>
        </p:nvSpPr>
        <p:spPr>
          <a:xfrm>
            <a:off x="2011679" y="135427"/>
            <a:ext cx="8638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Bevölkerungsbezogene Maßnahmen - Option, ggf. situationsangepasst Implementierung: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D1D3E47A-2C11-49BF-9C68-D48B0054C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128A-FDBB-47E3-B137-5F9131630284}" type="slidenum">
              <a:rPr lang="de-DE" smtClean="0"/>
              <a:t>9</a:t>
            </a:fld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D85E973-994A-44BD-88DA-8DF523F06CD0}"/>
              </a:ext>
            </a:extLst>
          </p:cNvPr>
          <p:cNvSpPr txBox="1"/>
          <p:nvPr/>
        </p:nvSpPr>
        <p:spPr>
          <a:xfrm>
            <a:off x="5266704" y="6097989"/>
            <a:ext cx="665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*Basismaßnahmen müssen eingehalten werden</a:t>
            </a:r>
          </a:p>
          <a:p>
            <a:r>
              <a:rPr lang="de-DE" sz="1200" dirty="0"/>
              <a:t>** Basismaßnahmen sowie zusätzliche Schutzmaßnahmen, Konzepte und Auflagen sind zu beachten</a:t>
            </a:r>
          </a:p>
        </p:txBody>
      </p:sp>
    </p:spTree>
    <p:extLst>
      <p:ext uri="{BB962C8B-B14F-4D97-AF65-F5344CB8AC3E}">
        <p14:creationId xmlns:p14="http://schemas.microsoft.com/office/powerpoint/2010/main" val="1299114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2194</Words>
  <Application>Microsoft Office PowerPoint</Application>
  <PresentationFormat>Breitbild</PresentationFormat>
  <Paragraphs>398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PowerPoint-Präsentation</vt:lpstr>
      <vt:lpstr>Stufenplan – Umsetzung Webseite/Graphik</vt:lpstr>
      <vt:lpstr>Stufenplan – Umsetzung Webseite/Graphik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Jung-Sendzik, Tanja</dc:creator>
  <cp:lastModifiedBy>Jung-Sendzik, Tanja</cp:lastModifiedBy>
  <cp:revision>5</cp:revision>
  <dcterms:created xsi:type="dcterms:W3CDTF">2020-12-29T13:02:25Z</dcterms:created>
  <dcterms:modified xsi:type="dcterms:W3CDTF">2020-12-29T13:56:17Z</dcterms:modified>
</cp:coreProperties>
</file>