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5" r:id="rId2"/>
    <p:sldId id="297" r:id="rId3"/>
    <p:sldId id="316" r:id="rId4"/>
    <p:sldId id="319" r:id="rId5"/>
    <p:sldId id="320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Rissom" initials="PR" lastIdx="2" clrIdx="0">
    <p:extLst>
      <p:ext uri="{19B8F6BF-5375-455C-9EA6-DF929625EA0E}">
        <p15:presenceInfo xmlns:p15="http://schemas.microsoft.com/office/powerpoint/2012/main" userId="S::pfr3@st-andrews.ac.uk::685b9fcf-19d2-410c-8a24-504f2ac98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74854" autoAdjust="0"/>
  </p:normalViewPr>
  <p:slideViewPr>
    <p:cSldViewPr snapToGrid="0" snapToObjects="1">
      <p:cViewPr varScale="1">
        <p:scale>
          <a:sx n="119" d="100"/>
          <a:sy n="119" d="100"/>
        </p:scale>
        <p:origin x="45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13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Aktueller Stand der intensivpflichtigen COVID-19-Patient*innen: 5.557; über 50% der Patienten IV-Beatmet, ca. weitere 20% NIV-Beatmet -&gt; Großteil der COVID-19 Behandelten auf ICU benötigt Beatmung.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COVID-Patienten werden aktuell recht gleichmäßig verteilt in den verschiedenen Versorgungsgraden der Krankenhäusern (Unikliniken, Schwerpunktversorgung, Grund-Regelversorgung) behandelt (Anteile ca. 30 – 30- 30 % 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Alle Informationen auf www.intensivregister.de!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Für Account-Anlegung und Detailinformationen bitte Mail an intensivregister@rki.de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0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Belastung</a:t>
            </a:r>
            <a:r>
              <a:rPr lang="en-US" dirty="0"/>
              <a:t> ICU-</a:t>
            </a:r>
            <a:r>
              <a:rPr lang="en-US" dirty="0" err="1"/>
              <a:t>Belegung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COVID-19: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 </a:t>
            </a:r>
            <a:r>
              <a:rPr lang="en-US" dirty="0" err="1"/>
              <a:t>Bundesländer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&gt; 25% </a:t>
            </a:r>
            <a:r>
              <a:rPr lang="en-US" dirty="0" err="1"/>
              <a:t>Anteil</a:t>
            </a:r>
            <a:r>
              <a:rPr lang="en-US" dirty="0"/>
              <a:t> </a:t>
            </a:r>
            <a:r>
              <a:rPr lang="de-DE" dirty="0"/>
              <a:t>COVID-19 Patient*innen an der Gesamtzahl der Intensivbetten </a:t>
            </a:r>
            <a:r>
              <a:rPr lang="en-US" dirty="0"/>
              <a:t>, 3 BL &gt; 30% (</a:t>
            </a:r>
            <a:r>
              <a:rPr lang="en-US" dirty="0" err="1"/>
              <a:t>besonders</a:t>
            </a:r>
            <a:r>
              <a:rPr lang="en-US" dirty="0"/>
              <a:t> stark </a:t>
            </a:r>
            <a:r>
              <a:rPr lang="en-US" dirty="0" err="1"/>
              <a:t>betroffen</a:t>
            </a:r>
            <a:r>
              <a:rPr lang="en-US" dirty="0"/>
              <a:t> Berlin, Brandenburg, Sachsen), 4 </a:t>
            </a:r>
            <a:r>
              <a:rPr lang="en-US" dirty="0" err="1"/>
              <a:t>weitere</a:t>
            </a:r>
            <a:r>
              <a:rPr lang="en-US" dirty="0"/>
              <a:t> BL </a:t>
            </a:r>
            <a:r>
              <a:rPr lang="en-US" dirty="0" err="1"/>
              <a:t>nahe</a:t>
            </a:r>
            <a:r>
              <a:rPr lang="en-US" dirty="0"/>
              <a:t> der 20%. Bei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Anteil</a:t>
            </a:r>
            <a:r>
              <a:rPr lang="en-US" dirty="0"/>
              <a:t> von </a:t>
            </a:r>
            <a:r>
              <a:rPr lang="en-US" dirty="0" err="1"/>
              <a:t>über</a:t>
            </a:r>
            <a:r>
              <a:rPr lang="en-US" dirty="0"/>
              <a:t> 20% </a:t>
            </a:r>
            <a:r>
              <a:rPr lang="en-US" dirty="0" err="1"/>
              <a:t>kann</a:t>
            </a:r>
            <a:r>
              <a:rPr lang="en-US" dirty="0"/>
              <a:t> von </a:t>
            </a:r>
            <a:r>
              <a:rPr lang="en-US" dirty="0" err="1"/>
              <a:t>eine</a:t>
            </a:r>
            <a:r>
              <a:rPr lang="en-US" dirty="0"/>
              <a:t> starken </a:t>
            </a:r>
            <a:r>
              <a:rPr lang="en-US" dirty="0" err="1"/>
              <a:t>Belastung</a:t>
            </a:r>
            <a:r>
              <a:rPr lang="en-US" dirty="0"/>
              <a:t> </a:t>
            </a:r>
            <a:r>
              <a:rPr lang="en-US" dirty="0" err="1"/>
              <a:t>gesprochen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 </a:t>
            </a:r>
            <a:r>
              <a:rPr lang="en-US" dirty="0" err="1"/>
              <a:t>Bundesländer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&lt; 15% </a:t>
            </a:r>
            <a:r>
              <a:rPr lang="en-US" dirty="0" err="1"/>
              <a:t>Anteil</a:t>
            </a:r>
            <a:r>
              <a:rPr lang="en-US" dirty="0"/>
              <a:t> </a:t>
            </a:r>
            <a:r>
              <a:rPr lang="en-US" dirty="0" err="1"/>
              <a:t>freier</a:t>
            </a:r>
            <a:r>
              <a:rPr lang="en-US" dirty="0"/>
              <a:t> </a:t>
            </a:r>
            <a:r>
              <a:rPr lang="en-US" dirty="0" err="1"/>
              <a:t>Bettenkapazität</a:t>
            </a:r>
            <a:r>
              <a:rPr lang="en-US" dirty="0"/>
              <a:t> (</a:t>
            </a:r>
            <a:r>
              <a:rPr lang="en-US" dirty="0" err="1"/>
              <a:t>v.a.</a:t>
            </a:r>
            <a:r>
              <a:rPr lang="en-US" dirty="0"/>
              <a:t> die </a:t>
            </a:r>
            <a:r>
              <a:rPr lang="en-US" dirty="0" err="1"/>
              <a:t>großen</a:t>
            </a:r>
            <a:r>
              <a:rPr lang="en-US" dirty="0"/>
              <a:t> BL </a:t>
            </a:r>
            <a:r>
              <a:rPr lang="en-US" dirty="0" err="1"/>
              <a:t>betroffen</a:t>
            </a:r>
            <a:r>
              <a:rPr lang="en-US" dirty="0"/>
              <a:t>), 2 </a:t>
            </a:r>
            <a:r>
              <a:rPr lang="en-US" dirty="0" err="1"/>
              <a:t>weitere</a:t>
            </a:r>
            <a:r>
              <a:rPr lang="en-US" dirty="0"/>
              <a:t> BL </a:t>
            </a:r>
            <a:r>
              <a:rPr lang="en-US" dirty="0" err="1"/>
              <a:t>nahe</a:t>
            </a:r>
            <a:r>
              <a:rPr lang="en-US" dirty="0"/>
              <a:t> an der 15%-</a:t>
            </a:r>
            <a:r>
              <a:rPr lang="en-US" dirty="0" err="1"/>
              <a:t>Marke</a:t>
            </a:r>
            <a:r>
              <a:rPr lang="en-US" dirty="0"/>
              <a:t> </a:t>
            </a:r>
            <a:r>
              <a:rPr lang="en-US" dirty="0" err="1"/>
              <a:t>aktuell</a:t>
            </a:r>
            <a:r>
              <a:rPr lang="en-US" dirty="0"/>
              <a:t>. Bei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freien</a:t>
            </a:r>
            <a:r>
              <a:rPr lang="en-US" dirty="0"/>
              <a:t> </a:t>
            </a:r>
            <a:r>
              <a:rPr lang="en-US" dirty="0" err="1"/>
              <a:t>Bettenanteil</a:t>
            </a:r>
            <a:r>
              <a:rPr lang="en-US" dirty="0"/>
              <a:t> von &lt; 15%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angesehene</a:t>
            </a:r>
            <a:r>
              <a:rPr lang="en-US" dirty="0"/>
              <a:t> </a:t>
            </a:r>
            <a:r>
              <a:rPr lang="en-US" dirty="0" err="1"/>
              <a:t>Grenze</a:t>
            </a:r>
            <a:r>
              <a:rPr lang="en-US" dirty="0"/>
              <a:t> </a:t>
            </a:r>
            <a:r>
              <a:rPr lang="en-US" dirty="0" err="1"/>
              <a:t>unterschritten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Die </a:t>
            </a:r>
            <a:r>
              <a:rPr lang="en-US" dirty="0" err="1"/>
              <a:t>Karte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Verfügbarkeits-Einschätzung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High-Care </a:t>
            </a:r>
            <a:r>
              <a:rPr lang="en-US" dirty="0" err="1"/>
              <a:t>Bereich</a:t>
            </a:r>
            <a:r>
              <a:rPr lang="en-US" dirty="0"/>
              <a:t> (</a:t>
            </a:r>
            <a:r>
              <a:rPr lang="en-US" dirty="0" err="1"/>
              <a:t>Kapazität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IV-</a:t>
            </a:r>
            <a:r>
              <a:rPr lang="en-US" dirty="0" err="1"/>
              <a:t>Beatmung</a:t>
            </a:r>
            <a:r>
              <a:rPr lang="en-US" dirty="0"/>
              <a:t>) </a:t>
            </a:r>
            <a:r>
              <a:rPr lang="en-US" dirty="0" err="1"/>
              <a:t>zeigt</a:t>
            </a:r>
            <a:r>
              <a:rPr lang="en-US" dirty="0"/>
              <a:t> </a:t>
            </a:r>
            <a:r>
              <a:rPr lang="en-US" dirty="0" err="1"/>
              <a:t>zudem</a:t>
            </a:r>
            <a:r>
              <a:rPr lang="en-US" dirty="0"/>
              <a:t> </a:t>
            </a:r>
            <a:r>
              <a:rPr lang="en-US" dirty="0" err="1"/>
              <a:t>flächendeckend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Regionen</a:t>
            </a:r>
            <a:r>
              <a:rPr lang="en-US" dirty="0"/>
              <a:t> “</a:t>
            </a:r>
            <a:r>
              <a:rPr lang="en-US" dirty="0" err="1"/>
              <a:t>begrenzt</a:t>
            </a:r>
            <a:r>
              <a:rPr lang="en-US" dirty="0"/>
              <a:t>” und “</a:t>
            </a:r>
            <a:r>
              <a:rPr lang="en-US" dirty="0" err="1"/>
              <a:t>ausgelastet</a:t>
            </a:r>
            <a:r>
              <a:rPr lang="en-US" dirty="0"/>
              <a:t>” an.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9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err="1"/>
              <a:t>Zeitliche</a:t>
            </a:r>
            <a:r>
              <a:rPr lang="en-US" dirty="0"/>
              <a:t> </a:t>
            </a:r>
            <a:r>
              <a:rPr lang="en-US" dirty="0" err="1"/>
              <a:t>Entwicklung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Entwicklung</a:t>
            </a:r>
            <a:r>
              <a:rPr lang="en-US" dirty="0"/>
              <a:t> COVID-19 </a:t>
            </a:r>
            <a:r>
              <a:rPr lang="en-US" dirty="0" err="1"/>
              <a:t>intensivmed</a:t>
            </a:r>
            <a:r>
              <a:rPr lang="en-US" dirty="0"/>
              <a:t>. </a:t>
            </a:r>
            <a:r>
              <a:rPr lang="en-US" dirty="0" err="1"/>
              <a:t>Behandelte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Steilste</a:t>
            </a:r>
            <a:r>
              <a:rPr lang="en-US" dirty="0"/>
              <a:t> </a:t>
            </a:r>
            <a:r>
              <a:rPr lang="en-US" dirty="0" err="1"/>
              <a:t>Anstiege</a:t>
            </a:r>
            <a:r>
              <a:rPr lang="en-US" dirty="0"/>
              <a:t> der </a:t>
            </a: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Woche</a:t>
            </a:r>
            <a:r>
              <a:rPr lang="en-US" dirty="0"/>
              <a:t>: Brandenburg, </a:t>
            </a:r>
            <a:r>
              <a:rPr lang="en-US" dirty="0" err="1"/>
              <a:t>Meck-Pomm</a:t>
            </a:r>
            <a:r>
              <a:rPr lang="en-US" dirty="0"/>
              <a:t>, Bayern, Berlin, Hessen, Niedersachsen, Sachsen-Anhalt, Thüringen</a:t>
            </a:r>
            <a:br>
              <a:rPr lang="en-US" dirty="0"/>
            </a:br>
            <a:r>
              <a:rPr lang="en-US" dirty="0"/>
              <a:t>Hoch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Halten</a:t>
            </a:r>
            <a:r>
              <a:rPr lang="en-US" dirty="0"/>
              <a:t> der </a:t>
            </a:r>
            <a:r>
              <a:rPr lang="en-US" dirty="0" err="1"/>
              <a:t>Werte</a:t>
            </a:r>
            <a:r>
              <a:rPr lang="en-US" dirty="0"/>
              <a:t> auf Plateau: Sachsen, BW, Hamburg, NRW, Rhein-</a:t>
            </a:r>
            <a:r>
              <a:rPr lang="en-US" dirty="0" err="1"/>
              <a:t>Pf</a:t>
            </a:r>
            <a:r>
              <a:rPr lang="en-US" dirty="0"/>
              <a:t>, SH</a:t>
            </a:r>
            <a:br>
              <a:rPr lang="en-US" dirty="0"/>
            </a:br>
            <a:r>
              <a:rPr lang="en-US" dirty="0" err="1"/>
              <a:t>Leichte</a:t>
            </a:r>
            <a:r>
              <a:rPr lang="en-US" dirty="0"/>
              <a:t> </a:t>
            </a:r>
            <a:r>
              <a:rPr lang="en-US" dirty="0" err="1"/>
              <a:t>Abwärtstrends</a:t>
            </a:r>
            <a:r>
              <a:rPr lang="en-US" dirty="0"/>
              <a:t>: Bremen, Saarland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Verfügbarkeits-Einschätzung der Häuser zur Ihrer Lage im High-Care Bereich (verfügbar, begrenzt, ausgelastet):</a:t>
            </a:r>
            <a:br>
              <a:rPr lang="de-DE" dirty="0"/>
            </a:br>
            <a:r>
              <a:rPr lang="de-DE" dirty="0"/>
              <a:t>Mehr als 70% melden aktuell eingeschränkte oder ausgelastete Verfügbarkeit, der Abwärtstrend der letzten Wochen ist ungebrochen bisher.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Freie IV-Beatmungskapazitäten: Starker Abfall seit Wochen, leichtes Plateau erreicht in den letzten 3 Wochen, COVID-spezifische Kapazität ca. 50%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IV-behandelte Patient*innen: Großer Anteil an invasiv beatmeten Patienten (</a:t>
            </a:r>
            <a:r>
              <a:rPr lang="de-DE" dirty="0" err="1"/>
              <a:t>Covid</a:t>
            </a:r>
            <a:r>
              <a:rPr lang="de-DE" dirty="0"/>
              <a:t> wie Non-</a:t>
            </a:r>
            <a:r>
              <a:rPr lang="de-DE" dirty="0" err="1"/>
              <a:t>Covid</a:t>
            </a:r>
            <a:r>
              <a:rPr lang="de-DE" dirty="0"/>
              <a:t>), Zunahme der COVID-19-Patient*innen bei gleichzeitig leichter Abnahme der Nicht-</a:t>
            </a:r>
            <a:r>
              <a:rPr lang="de-DE" dirty="0" err="1"/>
              <a:t>Covid</a:t>
            </a:r>
            <a:r>
              <a:rPr lang="de-DE" dirty="0"/>
              <a:t>-Patient*innen (möglicherweise (nicht quantifizierte Gründe) durch Verschiebung von Eingriffen, die eine postoperative Beatmung erforderlich machen könnten)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5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Spock- Prognosen auf Bundesland Ebene: siehe versendete Prognose-Dokumente</a:t>
            </a:r>
          </a:p>
          <a:p>
            <a:r>
              <a:rPr lang="de-DE" dirty="0"/>
              <a:t>Auffällig aktuell und Engpässe erwartend: Berlin, Brandenburg</a:t>
            </a:r>
            <a:br>
              <a:rPr lang="de-DE" dirty="0"/>
            </a:br>
            <a:r>
              <a:rPr lang="de-DE" dirty="0"/>
              <a:t>Leichte Stabilisierung: Sachsen, MV-P</a:t>
            </a:r>
          </a:p>
          <a:p>
            <a:br>
              <a:rPr lang="de-DE" dirty="0"/>
            </a:br>
            <a:r>
              <a:rPr lang="de-DE" dirty="0"/>
              <a:t>Wichtiger Hinweis: In  die Prognosen gehen als eine Datenquelle ebenfalls die IfSG-Meldedaten ein, aufgrund der Meldeverzugs über die Feiertage kann es dadurch zu verstärkten Unsicherheiten in den Prognosen kommen.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8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Regional aufgelöste Prognosen sind inzwischen ebenfalls verfügbar auf NUTS2-Ebene sowie auf Cluster-Ebene verschiedener Bundesländer: siehe wöchentlich versendetes Prognose-Dokument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89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3B47D3E-0665-4626-8715-0609A73D3A62}"/>
              </a:ext>
            </a:extLst>
          </p:cNvPr>
          <p:cNvSpPr txBox="1"/>
          <p:nvPr/>
        </p:nvSpPr>
        <p:spPr>
          <a:xfrm>
            <a:off x="4572000" y="4583939"/>
            <a:ext cx="4572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</a:rPr>
              <a:t>https://www.intensivregister.de/#/aktuelle-lage/laendertabelle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6AFEE0A0-B3AB-0641-8B38-813D302170FC}"/>
              </a:ext>
            </a:extLst>
          </p:cNvPr>
          <p:cNvSpPr txBox="1">
            <a:spLocks/>
          </p:cNvSpPr>
          <p:nvPr/>
        </p:nvSpPr>
        <p:spPr>
          <a:xfrm>
            <a:off x="138792" y="0"/>
            <a:ext cx="7983646" cy="3984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Bundesländertabelle</a:t>
            </a:r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3D5BF221-99C5-49B3-9CCE-3106ECF6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ADFF2E10-224A-4896-BC18-E0BF87D6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2895600" cy="273844"/>
          </a:xfrm>
        </p:spPr>
        <p:txBody>
          <a:bodyPr/>
          <a:lstStyle/>
          <a:p>
            <a:r>
              <a:rPr lang="de-DE" dirty="0"/>
              <a:t>DIVI-Intensivregister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850342-7746-46D3-9FCD-F7B2CFF1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601"/>
            <a:ext cx="9144000" cy="337429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277D2CD-5DCA-4794-A7A2-DF1C6CB8F372}"/>
              </a:ext>
            </a:extLst>
          </p:cNvPr>
          <p:cNvSpPr/>
          <p:nvPr/>
        </p:nvSpPr>
        <p:spPr>
          <a:xfrm>
            <a:off x="1322614" y="1167493"/>
            <a:ext cx="702129" cy="865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7509E9-721B-472D-8C06-8D52383DAAA8}"/>
              </a:ext>
            </a:extLst>
          </p:cNvPr>
          <p:cNvSpPr/>
          <p:nvPr/>
        </p:nvSpPr>
        <p:spPr>
          <a:xfrm flipV="1">
            <a:off x="1322614" y="2980102"/>
            <a:ext cx="702129" cy="130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75808D-6FDB-481E-9C0A-3116396F66D1}"/>
              </a:ext>
            </a:extLst>
          </p:cNvPr>
          <p:cNvSpPr/>
          <p:nvPr/>
        </p:nvSpPr>
        <p:spPr>
          <a:xfrm flipV="1">
            <a:off x="1322613" y="3481875"/>
            <a:ext cx="702129" cy="130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22C569-812C-4E21-8D95-FD236E793757}"/>
              </a:ext>
            </a:extLst>
          </p:cNvPr>
          <p:cNvSpPr/>
          <p:nvPr/>
        </p:nvSpPr>
        <p:spPr>
          <a:xfrm flipV="1">
            <a:off x="1322614" y="2471737"/>
            <a:ext cx="702129" cy="130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20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DC4E7B-B823-4912-B282-FCB61C9E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04" y="209107"/>
            <a:ext cx="2973867" cy="4476720"/>
          </a:xfrm>
          <a:prstGeom prst="rect">
            <a:avLst/>
          </a:prstGeom>
        </p:spPr>
      </p:pic>
      <p:sp>
        <p:nvSpPr>
          <p:cNvPr id="6" name="Titel 6">
            <a:extLst>
              <a:ext uri="{FF2B5EF4-FFF2-40B4-BE49-F238E27FC236}">
                <a16:creationId xmlns:a16="http://schemas.microsoft.com/office/drawing/2014/main" id="{314CCA92-5858-864B-BFBD-3BFE9958BA15}"/>
              </a:ext>
            </a:extLst>
          </p:cNvPr>
          <p:cNvSpPr txBox="1">
            <a:spLocks/>
          </p:cNvSpPr>
          <p:nvPr/>
        </p:nvSpPr>
        <p:spPr>
          <a:xfrm>
            <a:off x="155769" y="41543"/>
            <a:ext cx="7983646" cy="7142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Regionale Kapazitätslage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793EF4-8012-4836-A3A5-EC37F4FFF38F}"/>
              </a:ext>
            </a:extLst>
          </p:cNvPr>
          <p:cNvSpPr txBox="1"/>
          <p:nvPr/>
        </p:nvSpPr>
        <p:spPr>
          <a:xfrm>
            <a:off x="7004957" y="3947163"/>
            <a:ext cx="206466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70C0"/>
                </a:solidFill>
              </a:rPr>
              <a:t>https://www.intensivregister.de/#/aktuelle-lage/kartenansichten</a:t>
            </a:r>
          </a:p>
          <a:p>
            <a:r>
              <a:rPr lang="de-DE" sz="1050" dirty="0">
                <a:solidFill>
                  <a:srgbClr val="0070C0"/>
                </a:solidFill>
              </a:rPr>
              <a:t>https://www.intensivregister.de/#/aktuelle-lage/erweiterte-karten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8045E-8C52-E54D-BFA9-3395948EE5E0}"/>
              </a:ext>
            </a:extLst>
          </p:cNvPr>
          <p:cNvSpPr txBox="1"/>
          <p:nvPr/>
        </p:nvSpPr>
        <p:spPr>
          <a:xfrm>
            <a:off x="6471138" y="337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96385445-C36A-4D54-BA1C-42D913B0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9656"/>
            <a:ext cx="1860421" cy="273844"/>
          </a:xfrm>
        </p:spPr>
        <p:txBody>
          <a:bodyPr/>
          <a:lstStyle/>
          <a:p>
            <a:r>
              <a:rPr lang="de-DE" sz="900" dirty="0"/>
              <a:t>06.01.2021</a:t>
            </a:r>
            <a:endParaRPr lang="de-DE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489F65F8-CAEA-485F-9EEC-A4D83D4C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98228"/>
            <a:ext cx="2895600" cy="273844"/>
          </a:xfrm>
        </p:spPr>
        <p:txBody>
          <a:bodyPr/>
          <a:lstStyle/>
          <a:p>
            <a:r>
              <a:rPr lang="de-DE" dirty="0"/>
              <a:t>DIVI-Intensivregister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8A2288-5DA5-49DE-910B-75CBF145C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6" y="550981"/>
            <a:ext cx="2973867" cy="42162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FE2895-38B9-A846-BB05-87BA6A324934}"/>
              </a:ext>
            </a:extLst>
          </p:cNvPr>
          <p:cNvSpPr txBox="1"/>
          <p:nvPr/>
        </p:nvSpPr>
        <p:spPr>
          <a:xfrm>
            <a:off x="260836" y="398688"/>
            <a:ext cx="317632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Anteil</a:t>
            </a:r>
            <a:r>
              <a:rPr lang="en-US" sz="105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der COVID-19 Patient*</a:t>
            </a:r>
            <a:r>
              <a:rPr lang="en-US" sz="105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innen</a:t>
            </a:r>
            <a:r>
              <a:rPr lang="en-US" sz="105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an der </a:t>
            </a:r>
            <a:r>
              <a:rPr lang="en-US" sz="105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Gesamtzahl</a:t>
            </a:r>
            <a:r>
              <a:rPr lang="en-US" sz="105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br>
              <a:rPr lang="en-US" sz="105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05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der </a:t>
            </a:r>
            <a:r>
              <a:rPr lang="en-US" sz="105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Intensivbetten</a:t>
            </a:r>
            <a:r>
              <a:rPr lang="en-US" sz="105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(BL-</a:t>
            </a:r>
            <a:r>
              <a:rPr lang="en-US" sz="105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Ebene</a:t>
            </a:r>
            <a:r>
              <a:rPr lang="en-US" sz="12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0314A7-0273-4B99-A6E9-BAC7BDC6A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443" y="1460991"/>
            <a:ext cx="1192716" cy="17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84862DE-56A1-4CAF-9EC9-3C128A62B8FF}"/>
              </a:ext>
            </a:extLst>
          </p:cNvPr>
          <p:cNvSpPr txBox="1"/>
          <p:nvPr/>
        </p:nvSpPr>
        <p:spPr>
          <a:xfrm>
            <a:off x="4572000" y="4595337"/>
            <a:ext cx="457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</a:rPr>
              <a:t>https://www.intensivregister.de/#/aktuelle-lage/zeitreihen</a:t>
            </a:r>
          </a:p>
          <a:p>
            <a:r>
              <a:rPr lang="de-DE" sz="1200" dirty="0">
                <a:solidFill>
                  <a:srgbClr val="0070C0"/>
                </a:solidFill>
              </a:rPr>
              <a:t>https://www.intensivregister.de/#/aktuelle-lage/erweiterte-zeitreihen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46DE01F1-C794-FB4F-A8F4-00ED239722EC}"/>
              </a:ext>
            </a:extLst>
          </p:cNvPr>
          <p:cNvSpPr txBox="1">
            <a:spLocks/>
          </p:cNvSpPr>
          <p:nvPr/>
        </p:nvSpPr>
        <p:spPr>
          <a:xfrm>
            <a:off x="155769" y="246178"/>
            <a:ext cx="7983646" cy="7142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Zeitliche Entwicklung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30508-8782-2146-9C0C-82259AC81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07" r="36294"/>
          <a:stretch/>
        </p:blipFill>
        <p:spPr>
          <a:xfrm>
            <a:off x="6560527" y="1836917"/>
            <a:ext cx="2328955" cy="1913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06867-9411-9349-BA07-3517291C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73" t="6665" r="531" b="77306"/>
          <a:stretch/>
        </p:blipFill>
        <p:spPr>
          <a:xfrm>
            <a:off x="8889482" y="3656072"/>
            <a:ext cx="969762" cy="2686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5BB33-8671-1D4D-888A-4E93CAC6D3CC}"/>
              </a:ext>
            </a:extLst>
          </p:cNvPr>
          <p:cNvSpPr txBox="1"/>
          <p:nvPr/>
        </p:nvSpPr>
        <p:spPr>
          <a:xfrm>
            <a:off x="7270114" y="1530133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IV-</a:t>
            </a:r>
            <a:r>
              <a:rPr lang="en-US" sz="1100" b="1" dirty="0" err="1"/>
              <a:t>Kapazitäten</a:t>
            </a:r>
            <a:endParaRPr lang="en-US" sz="1100" b="1" dirty="0"/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0EDBD629-B970-4317-B8B9-C48A8D67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4749C958-6F32-4C13-9992-05E66FB3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2895600" cy="273844"/>
          </a:xfrm>
        </p:spPr>
        <p:txBody>
          <a:bodyPr/>
          <a:lstStyle/>
          <a:p>
            <a:r>
              <a:rPr lang="de-DE" dirty="0"/>
              <a:t>DIVI-Intensivregister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FAEBC0E-4134-49A6-BA5D-BA7577FFE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61" t="28476" b="61925"/>
          <a:stretch/>
        </p:blipFill>
        <p:spPr>
          <a:xfrm>
            <a:off x="6740944" y="3997275"/>
            <a:ext cx="2289524" cy="351064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ACA427F-F51A-42D8-BC01-047BEEAD3282}"/>
              </a:ext>
            </a:extLst>
          </p:cNvPr>
          <p:cNvGrpSpPr/>
          <p:nvPr/>
        </p:nvGrpSpPr>
        <p:grpSpPr>
          <a:xfrm>
            <a:off x="3465477" y="732094"/>
            <a:ext cx="2861953" cy="2214320"/>
            <a:chOff x="4313978" y="944472"/>
            <a:chExt cx="3968726" cy="307064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2FB0BE1-E65F-45C2-9C2D-A477B05B9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t="20617" r="47537"/>
            <a:stretch/>
          </p:blipFill>
          <p:spPr>
            <a:xfrm>
              <a:off x="5346724" y="999473"/>
              <a:ext cx="2580797" cy="301564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424BB89-89E6-4803-B607-93277D0D3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618" r="19322" b="73535"/>
            <a:stretch/>
          </p:blipFill>
          <p:spPr>
            <a:xfrm>
              <a:off x="4313978" y="944472"/>
              <a:ext cx="3968726" cy="222150"/>
            </a:xfrm>
            <a:prstGeom prst="rect">
              <a:avLst/>
            </a:prstGeom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D04C48D-D264-4457-B579-06143966B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948" y="2908425"/>
            <a:ext cx="2634624" cy="18802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7B34D4F-375B-46AC-ACFE-94ABC5F82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39" y="727936"/>
            <a:ext cx="2245253" cy="2180489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4C9312F-8CB1-45CD-B245-030EA27F5BB1}"/>
              </a:ext>
            </a:extLst>
          </p:cNvPr>
          <p:cNvCxnSpPr/>
          <p:nvPr/>
        </p:nvCxnSpPr>
        <p:spPr>
          <a:xfrm>
            <a:off x="2181101" y="1064821"/>
            <a:ext cx="0" cy="1737755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0495CDB-6AC9-405A-A75B-575B2DB43DC2}"/>
              </a:ext>
            </a:extLst>
          </p:cNvPr>
          <p:cNvCxnSpPr/>
          <p:nvPr/>
        </p:nvCxnSpPr>
        <p:spPr>
          <a:xfrm>
            <a:off x="2483922" y="1064821"/>
            <a:ext cx="0" cy="1737755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8496210-A0DE-4D25-8778-74C0B95F3C59}"/>
              </a:ext>
            </a:extLst>
          </p:cNvPr>
          <p:cNvSpPr txBox="1"/>
          <p:nvPr/>
        </p:nvSpPr>
        <p:spPr>
          <a:xfrm>
            <a:off x="2379562" y="894824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Lockdown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9DA44DB-89E7-47A9-8564-92B0F2E5CB02}"/>
              </a:ext>
            </a:extLst>
          </p:cNvPr>
          <p:cNvSpPr txBox="1"/>
          <p:nvPr/>
        </p:nvSpPr>
        <p:spPr>
          <a:xfrm>
            <a:off x="1483931" y="892292"/>
            <a:ext cx="8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Lockdown light</a:t>
            </a:r>
          </a:p>
        </p:txBody>
      </p:sp>
    </p:spTree>
    <p:extLst>
      <p:ext uri="{BB962C8B-B14F-4D97-AF65-F5344CB8AC3E}">
        <p14:creationId xmlns:p14="http://schemas.microsoft.com/office/powerpoint/2010/main" val="112870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DF2BB24-5AC3-4A03-9130-6D1A45D7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1" y="304949"/>
            <a:ext cx="3278621" cy="20836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9D996B4-D432-4086-BA9D-3AF36B152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264" y="671163"/>
            <a:ext cx="3510779" cy="21724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681DFBC-FDA9-4D52-889F-B03C1517C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740" y="2843645"/>
            <a:ext cx="3371825" cy="21459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7EAFBD4-8445-4058-AA15-3E0161FB0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30" y="2323949"/>
            <a:ext cx="3291440" cy="20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B5F90E-F303-4745-8373-26B0D04E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0" y="407720"/>
            <a:ext cx="2902322" cy="41222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91404AB-8F6B-48B6-8879-77918DA5C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367" y="736270"/>
            <a:ext cx="3204694" cy="39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5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Bildschirmpräsentation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Roboto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Fischer, Martina</cp:lastModifiedBy>
  <cp:revision>467</cp:revision>
  <dcterms:created xsi:type="dcterms:W3CDTF">2015-11-02T12:29:13Z</dcterms:created>
  <dcterms:modified xsi:type="dcterms:W3CDTF">2021-01-06T13:44:40Z</dcterms:modified>
</cp:coreProperties>
</file>