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31" r:id="rId2"/>
    <p:sldId id="718" r:id="rId3"/>
    <p:sldId id="570" r:id="rId4"/>
    <p:sldId id="729" r:id="rId5"/>
    <p:sldId id="732" r:id="rId6"/>
    <p:sldId id="727" r:id="rId7"/>
    <p:sldId id="726" r:id="rId8"/>
    <p:sldId id="722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4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CC99"/>
    <a:srgbClr val="D0D8E8"/>
    <a:srgbClr val="E9EDF4"/>
    <a:srgbClr val="045AA6"/>
    <a:srgbClr val="367BB8"/>
    <a:srgbClr val="FFFFCC"/>
    <a:srgbClr val="4D8AD2"/>
    <a:srgbClr val="66A8DD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>
        <p:scale>
          <a:sx n="110" d="100"/>
          <a:sy n="110" d="100"/>
        </p:scale>
        <p:origin x="202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10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20A053-B5AA-4146-8438-621AEB8902B9}"/>
              </a:ext>
            </a:extLst>
          </p:cNvPr>
          <p:cNvSpPr/>
          <p:nvPr/>
        </p:nvSpPr>
        <p:spPr>
          <a:xfrm>
            <a:off x="5539563" y="1074238"/>
            <a:ext cx="3375854" cy="5396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387041"/>
            <a:ext cx="6255789" cy="553998"/>
          </a:xfrm>
          <a:solidFill>
            <a:srgbClr val="045AA6"/>
          </a:solidFill>
        </p:spPr>
        <p:txBody>
          <a:bodyPr/>
          <a:lstStyle/>
          <a:p>
            <a:r>
              <a:rPr lang="de-DE" sz="1800" dirty="0">
                <a:solidFill>
                  <a:schemeClr val="bg1"/>
                </a:solidFill>
              </a:rPr>
              <a:t>COVID-19: Lage National, 06.01.2021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7D686D-CADA-48A1-92D5-172501E884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54B69D-ECDA-4F76-95A0-8110A38CBBB3}"/>
              </a:ext>
            </a:extLst>
          </p:cNvPr>
          <p:cNvSpPr txBox="1"/>
          <p:nvPr/>
        </p:nvSpPr>
        <p:spPr>
          <a:xfrm>
            <a:off x="217439" y="1095503"/>
            <a:ext cx="521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Stand 06.01.2021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081056-0023-4BDC-B5B9-C220A73E7D77}"/>
              </a:ext>
            </a:extLst>
          </p:cNvPr>
          <p:cNvSpPr txBox="1"/>
          <p:nvPr/>
        </p:nvSpPr>
        <p:spPr>
          <a:xfrm>
            <a:off x="5550197" y="1098616"/>
            <a:ext cx="336767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/>
              <a:t>Stand 05.01.2021</a:t>
            </a:r>
            <a:endParaRPr lang="de-DE" sz="1400" b="1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8AB99DC-2CC1-436B-95BC-A1C48F675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58804"/>
              </p:ext>
            </p:extLst>
          </p:nvPr>
        </p:nvGraphicFramePr>
        <p:xfrm>
          <a:off x="236765" y="5433365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0,61 (95%-PI: 0,52 – 0,71)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0,83 (95%-PI: 0,77 – 0,89)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  <p:sp>
        <p:nvSpPr>
          <p:cNvPr id="23" name="Rechteck 22">
            <a:extLst>
              <a:ext uri="{FF2B5EF4-FFF2-40B4-BE49-F238E27FC236}">
                <a16:creationId xmlns:a16="http://schemas.microsoft.com/office/drawing/2014/main" id="{8FA71A19-BA0F-4E47-B653-562041A56011}"/>
              </a:ext>
            </a:extLst>
          </p:cNvPr>
          <p:cNvSpPr/>
          <p:nvPr/>
        </p:nvSpPr>
        <p:spPr>
          <a:xfrm>
            <a:off x="226131" y="1074237"/>
            <a:ext cx="5205947" cy="539672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D0B5ACB-594E-4FD0-9205-EE6D2038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95379"/>
              </p:ext>
            </p:extLst>
          </p:nvPr>
        </p:nvGraphicFramePr>
        <p:xfrm>
          <a:off x="5550197" y="5357567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</a:t>
                      </a: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,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66 (95%-PI: 0,56 – 0,78)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0,81 (95%-PI: 0,75 – 0,87)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20C002A-6769-4888-90E6-ECAED86B2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186251"/>
              </p:ext>
            </p:extLst>
          </p:nvPr>
        </p:nvGraphicFramePr>
        <p:xfrm>
          <a:off x="236765" y="1501175"/>
          <a:ext cx="8678652" cy="3559714"/>
        </p:xfrm>
        <a:graphic>
          <a:graphicData uri="http://schemas.openxmlformats.org/drawingml/2006/table">
            <a:tbl>
              <a:tblPr firstRow="1" firstCol="1" bandRow="1"/>
              <a:tblGrid>
                <a:gridCol w="1138116">
                  <a:extLst>
                    <a:ext uri="{9D8B030D-6E8A-4147-A177-3AD203B41FA5}">
                      <a16:colId xmlns:a16="http://schemas.microsoft.com/office/drawing/2014/main" val="2971757681"/>
                    </a:ext>
                  </a:extLst>
                </a:gridCol>
                <a:gridCol w="1123217">
                  <a:extLst>
                    <a:ext uri="{9D8B030D-6E8A-4147-A177-3AD203B41FA5}">
                      <a16:colId xmlns:a16="http://schemas.microsoft.com/office/drawing/2014/main" val="4059248413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3367068653"/>
                    </a:ext>
                  </a:extLst>
                </a:gridCol>
                <a:gridCol w="663004">
                  <a:extLst>
                    <a:ext uri="{9D8B030D-6E8A-4147-A177-3AD203B41FA5}">
                      <a16:colId xmlns:a16="http://schemas.microsoft.com/office/drawing/2014/main" val="2132685185"/>
                    </a:ext>
                  </a:extLst>
                </a:gridCol>
                <a:gridCol w="595131">
                  <a:extLst>
                    <a:ext uri="{9D8B030D-6E8A-4147-A177-3AD203B41FA5}">
                      <a16:colId xmlns:a16="http://schemas.microsoft.com/office/drawing/2014/main" val="1789098711"/>
                    </a:ext>
                  </a:extLst>
                </a:gridCol>
                <a:gridCol w="1479137">
                  <a:extLst>
                    <a:ext uri="{9D8B030D-6E8A-4147-A177-3AD203B41FA5}">
                      <a16:colId xmlns:a16="http://schemas.microsoft.com/office/drawing/2014/main" val="4052143289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3824620889"/>
                    </a:ext>
                  </a:extLst>
                </a:gridCol>
                <a:gridCol w="1308626">
                  <a:extLst>
                    <a:ext uri="{9D8B030D-6E8A-4147-A177-3AD203B41FA5}">
                      <a16:colId xmlns:a16="http://schemas.microsoft.com/office/drawing/2014/main" val="2253599133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2210354489"/>
                    </a:ext>
                  </a:extLst>
                </a:gridCol>
                <a:gridCol w="1780427">
                  <a:extLst>
                    <a:ext uri="{9D8B030D-6E8A-4147-A177-3AD203B41FA5}">
                      <a16:colId xmlns:a16="http://schemas.microsoft.com/office/drawing/2014/main" val="168548028"/>
                    </a:ext>
                  </a:extLst>
                </a:gridCol>
              </a:tblGrid>
              <a:tr h="2891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10600"/>
                  </a:ext>
                </a:extLst>
              </a:tr>
              <a:tr h="90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1400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erster Impfungen seit dem Vortag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96227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+21.237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-6.100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127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+44.563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</a:rPr>
                        <a:t>-66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101382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(1.808.647)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321.100]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[386/412]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5.678]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541751"/>
                  </a:ext>
                </a:extLst>
              </a:tr>
              <a:tr h="1210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60-79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80+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29830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+26.300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+1019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104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255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-21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316.962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+868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463421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1.451.000)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(36.537)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Fälle/ 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[268/412]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78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0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06.01.2021 0:00 Uhr)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515560-FFA8-4ADD-8205-9778E3E46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C344CD-3D58-492B-9E23-5D31ABAF2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656"/>
            <a:ext cx="9144000" cy="44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9249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N=105.867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60984"/>
              </p:ext>
            </p:extLst>
          </p:nvPr>
        </p:nvGraphicFramePr>
        <p:xfrm>
          <a:off x="236765" y="847750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LK mit 7-Tages-Inzidenz </a:t>
                      </a:r>
                      <a:r>
                        <a:rPr lang="de-DE" sz="1400" b="1" dirty="0"/>
                        <a:t>&gt;500-1000</a:t>
                      </a:r>
                      <a:r>
                        <a:rPr lang="de-DE" sz="1400" dirty="0"/>
                        <a:t> Fälle/100.000 </a:t>
                      </a:r>
                      <a:r>
                        <a:rPr lang="de-DE" sz="1400" dirty="0" err="1"/>
                        <a:t>Einw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5C332C-9244-4E78-A7D2-4DB6BDBB8D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8831CE-351E-4B25-863A-9896768AE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5" y="2371750"/>
            <a:ext cx="5863686" cy="41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2C1B20-F7B0-4BCD-9AB7-8BD08F26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4D16D0-917D-4D34-B560-378D53F5AA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2155F8-DEC9-48F9-9935-0F6255846E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C2B1C38E-D732-4A2A-A3F3-5C261F76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150"/>
            <a:ext cx="8093075" cy="339725"/>
          </a:xfrm>
        </p:spPr>
        <p:txBody>
          <a:bodyPr/>
          <a:lstStyle/>
          <a:p>
            <a:r>
              <a:rPr lang="de-DE" dirty="0"/>
              <a:t>7-Tage-Inzidenz der COVID-19-Fälle nach Altersgruppe und Meldewoche</a:t>
            </a:r>
            <a:br>
              <a:rPr lang="de-DE" dirty="0"/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63B6BA-E2F1-4351-8A7F-3A12A4B892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0114" y="1760311"/>
            <a:ext cx="8686800" cy="417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2C1B20-F7B0-4BCD-9AB7-8BD08F26F3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4D16D0-917D-4D34-B560-378D53F5AA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2155F8-DEC9-48F9-9935-0F6255846E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C2B1C38E-D732-4A2A-A3F3-5C261F76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150"/>
            <a:ext cx="8093075" cy="339725"/>
          </a:xfrm>
        </p:spPr>
        <p:txBody>
          <a:bodyPr/>
          <a:lstStyle/>
          <a:p>
            <a:r>
              <a:rPr lang="de-DE" dirty="0"/>
              <a:t>7-Tage-Inzidenz der COVID-19-Fälle nach Altersgruppe und Meldewoche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F698D8-AC2E-4FC2-9040-8F48A190B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1" y="1423308"/>
            <a:ext cx="8771573" cy="51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4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2261117-DEEE-490E-A170-54693A7E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Darstellung der gemeldeten COVID-19 Fälle nach Infektionsumfeld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A9BE44-51C5-4817-BF34-44BE2C8793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9AD6FB-C3F0-45AD-95D3-768043EDD5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750ACF-241C-443F-B4B0-271F2E16EB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65EEB46-ECB9-4735-B83D-A0615DAD5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253" y="14254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3EBE84-0352-42B6-8EB9-97B94875C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89" y="5593284"/>
            <a:ext cx="87067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rgbClr val="045AA6"/>
                </a:solidFill>
                <a:effectLst/>
                <a:latin typeface="Calibri" panose="020F0502020204030204" pitchFamily="34" charset="0"/>
                <a:ea typeface="MS Mincho"/>
                <a:cs typeface="Calibri" panose="020F0502020204030204" pitchFamily="34" charset="0"/>
              </a:rPr>
              <a:t>Darstellung der gemeldeten COVID-19 Fälle nach Infektionsumfeld (Setting) und Meldewoche, die vom jeweiligen Gesundheitsamt einem Ausbruch zugeordnet wurden. Abgebildet werden alle Fälle aus Ausbrüchen mit 2 oder mehr Fällen. (Datenstand 29.12.2020, 0:00 Uhr).</a:t>
            </a:r>
            <a:endParaRPr kumimoji="0" lang="de-DE" alt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5BA2DF-90B3-40FA-B0EE-8F429A25B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5945" y="1586098"/>
            <a:ext cx="8558167" cy="40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6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4F7392-BEF9-4E4F-91AF-B4F51B67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COVID-Fälle nach Zugehörigkeit zu einer Einrichtung und Meldewoche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DA47FF-2B4F-405D-94AB-A6131BF8D5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06.01.2021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062038-8483-4347-A602-07546C1922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8E9538-272B-47D1-9B03-BC1DBFB6DE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347E82-34D2-41BC-AC81-BB814A0DA5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8" y="1377859"/>
            <a:ext cx="8263663" cy="4787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14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C964CA-2E23-4D8F-8EF3-B791282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Anzahl COVID-19-Todesfälle nach Sterbewoche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D20173-908E-4ABD-9F97-3E6FBBC9E9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Calibri"/>
              </a:rPr>
              <a:t>06.01.2021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DA4AD-EB75-4984-9B26-132C9D30AA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8E2A222-C9B1-45DE-9C98-6B92A653EE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985F195-D517-4966-AF90-A91B4AC899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1" y="1371644"/>
            <a:ext cx="8334466" cy="4976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08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Bildschirmpräsentation (4:3)</PresentationFormat>
  <Paragraphs>113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COVID-19: Lage National, 06.01.2021 Informationen für den Krisenstab</vt:lpstr>
      <vt:lpstr>PowerPoint-Präsentation</vt:lpstr>
      <vt:lpstr>PowerPoint-Präsentation</vt:lpstr>
      <vt:lpstr>7-Tage-Inzidenz der COVID-19-Fälle nach Altersgruppe und Meldewoche </vt:lpstr>
      <vt:lpstr>7-Tage-Inzidenz der COVID-19-Fälle nach Altersgruppe und Meldewoche </vt:lpstr>
      <vt:lpstr>Darstellung der gemeldeten COVID-19 Fälle nach Infektionsumfeld </vt:lpstr>
      <vt:lpstr>COVID-Fälle nach Zugehörigkeit zu einer Einrichtung und Meldewoche</vt:lpstr>
      <vt:lpstr>Anzahl COVID-19-Todesfälle nach Sterbewoche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2983</cp:revision>
  <cp:lastPrinted>2020-08-31T05:46:37Z</cp:lastPrinted>
  <dcterms:created xsi:type="dcterms:W3CDTF">2015-11-02T12:29:13Z</dcterms:created>
  <dcterms:modified xsi:type="dcterms:W3CDTF">2021-01-06T08:43:12Z</dcterms:modified>
</cp:coreProperties>
</file>