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76" r:id="rId2"/>
    <p:sldId id="588" r:id="rId3"/>
    <p:sldId id="608" r:id="rId4"/>
    <p:sldId id="578" r:id="rId5"/>
    <p:sldId id="626" r:id="rId6"/>
    <p:sldId id="587" r:id="rId7"/>
    <p:sldId id="611" r:id="rId8"/>
    <p:sldId id="630" r:id="rId9"/>
    <p:sldId id="612" r:id="rId10"/>
    <p:sldId id="628" r:id="rId11"/>
    <p:sldId id="593" r:id="rId12"/>
    <p:sldId id="625" r:id="rId13"/>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6" clrIdx="3"/>
  <p:cmAuthor id="4" name="Tolksdorf, Kristin" initials="TK" lastIdx="1" clrIdx="4"/>
  <p:cmAuthor id="5" name="Preuß, Ute" initials="PU" lastIdx="3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66A8DD"/>
    <a:srgbClr val="006EC7"/>
    <a:srgbClr val="D0D8E8"/>
    <a:srgbClr val="E9EDF4"/>
    <a:srgbClr val="367BB8"/>
    <a:srgbClr val="338BD2"/>
    <a:srgbClr val="4D8AD2"/>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5" autoAdjust="0"/>
    <p:restoredTop sz="85051" autoAdjust="0"/>
  </p:normalViewPr>
  <p:slideViewPr>
    <p:cSldViewPr snapToGrid="0" snapToObjects="1">
      <p:cViewPr varScale="1">
        <p:scale>
          <a:sx n="57" d="100"/>
          <a:sy n="57" d="100"/>
        </p:scale>
        <p:origin x="1556" y="52"/>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06.01.2021</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06.01.2021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ARE-Raten weiter zurückgegangen (nächste Folie zeigt, dass die Raten sowohl bei Kindern (besonders stark) aber auch bei Erwachsenen zurückgegangen sind. Werte liegen nach wie vor deutlich unter denen der Vorsaisons (die meisten Menschen halten sich an die Kontaktbeschränkungen, frühere Weihnachtsferien wirken sich auch positiv aus))</a:t>
            </a: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Anteil COVID-19 Patienten an SARI:</a:t>
            </a:r>
          </a:p>
          <a:p>
            <a:r>
              <a:rPr lang="de-DE" dirty="0"/>
              <a:t>Seit KW 46 relativ stabil bei ca. 60%,  in KW 50/2020 Sprung auf 68%</a:t>
            </a:r>
          </a:p>
          <a:p>
            <a:r>
              <a:rPr lang="de-DE" dirty="0"/>
              <a:t>In KW 51 stabil bei 66% </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Absolute Anzahl der COVID-19-Fälle mit SARI im Sentinel: alle Fälle, inkl. Liegende (noch vorläufige Diagnosen und noch nicht vollständig)</a:t>
            </a:r>
            <a:r>
              <a:rPr lang="de-DE" b="1" dirty="0"/>
              <a:t> </a:t>
            </a:r>
          </a:p>
          <a:p>
            <a:r>
              <a:rPr lang="de-DE" b="1" dirty="0"/>
              <a:t>-Daten von noch liegenden Fällen, normalerweise eher unvollständiger</a:t>
            </a:r>
            <a:endParaRPr lang="de-DE" dirty="0"/>
          </a:p>
          <a:p>
            <a:r>
              <a:rPr lang="de-DE" dirty="0"/>
              <a:t>-</a:t>
            </a:r>
            <a:r>
              <a:rPr lang="de-DE" b="1" dirty="0"/>
              <a:t>in den AG 60-79 und 80+ leichte Diskrepanz zu den Daten der Kurzlieger (vorherige Folie): evtl. über den Jahreswechsel weniger Entlassungen in diesen Altersgruppen?</a:t>
            </a:r>
          </a:p>
          <a:p>
            <a:r>
              <a:rPr lang="de-DE" b="1" dirty="0"/>
              <a:t>- AG 60-79 Rückgang in KW 52 im Vergleich zu KW 51</a:t>
            </a:r>
          </a:p>
          <a:p>
            <a:r>
              <a:rPr lang="de-DE" b="1" dirty="0"/>
              <a:t>-in AG 80+ stabile COVID-19-Fallzahlen im Vgl. zu KW 51</a:t>
            </a:r>
          </a:p>
          <a:p>
            <a:r>
              <a:rPr lang="de-DE" dirty="0"/>
              <a:t>Insgesamt ist das Bild aber ähnlich wie bei den eingeschränkten Daten, allerdings haben in dieser Darstellung (alle Fälle) die Fälle aus der Altersgruppe 35-59 Jahre weniger Gewicht</a:t>
            </a: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41323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Entwicklung wie in den Vorjahren. Über die Weihnachtszeit kommt es zusätzlich zu weiteren Änderungen: viele Praxen haben zwischen den Jahren geschlossen, es gehen aber grundsätzlich auch weniger Menschen zum Arzt, weil keine Krankschreibung notwendig ist (Urlaub oder maximal Homeoffice). Zudem liegen die Feiertage dieses Jahr sehr „Arbeitnehmerfreundlich“.</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wird nicht gezeigt, Änderungen </a:t>
            </a:r>
            <a:r>
              <a:rPr lang="de-DE"/>
              <a:t>des Konsultationsverhaltens </a:t>
            </a:r>
            <a:r>
              <a:rPr lang="de-DE" dirty="0"/>
              <a:t>aber auch regional in den Bundesländern gut zu sehen (Altersgruppen der Erwachsenen)</a:t>
            </a:r>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29832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Rückgang in der Altersgruppe 60+; alle anderen Altersgruppen weitestgehend stabil geblieben in der 52. KW</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die Altersgruppen der Kinder unter 15 Jahre immer noch (seit KW 40) niedriger als üblich um diese Jahreszeit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Altersgruppe 35-59  Jahre liegt seit der 43. KW deutlich höher als in den Vorsaisons (seit einigen Wochen auf dem Niveau Höhepunkt Grippewelle)</a:t>
            </a:r>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7103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SARI-Fallzahlen insgesamt: </a:t>
            </a:r>
          </a:p>
          <a:p>
            <a:r>
              <a:rPr lang="de-DE" dirty="0"/>
              <a:t>Rückgang in der 52. KW, hauptsächlich zurückzuführen auf Rückgang in Altersgruppe 60+</a:t>
            </a:r>
          </a:p>
          <a:p>
            <a:r>
              <a:rPr lang="de-DE" dirty="0"/>
              <a:t>Aktuell eher niedriges Niveau für die Zeit vom Jahreswechsel; evtl. Daten noch nicht vollständig, schwer einzuschätzen</a:t>
            </a:r>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35-59: SARI-Fallzahlen pendeln seit KW 45/2020 auf sehr hohem Niveau (entspricht Höhepunkt GW)</a:t>
            </a: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01715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60-79: deutlicher Rückgang in KW 52, Fallzahlen in jüngeren Altersgruppen stabil. </a:t>
            </a:r>
          </a:p>
          <a:p>
            <a:r>
              <a:rPr lang="de-DE" dirty="0"/>
              <a:t>Evtl. noch Änderung wegen Nachmeldungen, oder Patienten ab 60 Jahre liegen länger über den Jahreswechsel und werden daher in der Betrachtung der Kurzleger nicht mit erfasst?</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80+: Rückgang in KW 51/2020 setzt sich in KW 52 fort, bleibt auf relativ hohem Niveau</a:t>
            </a:r>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33936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Ergebnisse der </a:t>
            </a:r>
            <a:br>
              <a:rPr lang="de-DE" dirty="0"/>
            </a:br>
            <a:r>
              <a:rPr lang="de-DE" dirty="0"/>
              <a:t>syndromischen Surveillance akuter Atemwegserkrankungen</a:t>
            </a:r>
            <a:br>
              <a:rPr lang="de-DE" dirty="0"/>
            </a:br>
            <a:br>
              <a:rPr lang="de-DE" dirty="0"/>
            </a:br>
            <a:r>
              <a:rPr lang="de-DE" sz="1800" b="0" dirty="0"/>
              <a:t>GrippeWeb, </a:t>
            </a:r>
            <a:br>
              <a:rPr lang="de-DE" sz="1800" b="0" dirty="0"/>
            </a:br>
            <a:r>
              <a:rPr lang="de-DE" sz="1800" b="0" dirty="0"/>
              <a:t>Arbeitsgemeinschaft Influenza,</a:t>
            </a:r>
            <a:br>
              <a:rPr lang="de-DE" sz="1800" b="0" dirty="0"/>
            </a:br>
            <a:r>
              <a:rPr lang="de-DE" sz="1800" b="0" dirty="0"/>
              <a:t>ICOSARI</a:t>
            </a:r>
            <a:br>
              <a:rPr lang="de-DE" sz="1800" b="0" dirty="0"/>
            </a:br>
            <a:r>
              <a:rPr lang="de-DE" sz="1800" b="0" dirty="0"/>
              <a:t>Datenstand  5.1.2021</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15874" r="17500" b="9364"/>
          <a:stretch/>
        </p:blipFill>
        <p:spPr bwMode="auto">
          <a:xfrm>
            <a:off x="293916" y="2170590"/>
            <a:ext cx="3235382" cy="282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10</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52.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798685" y="1136313"/>
            <a:ext cx="7546629"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a:cxnSpLocks/>
          </p:cNvCxnSpPr>
          <p:nvPr/>
        </p:nvCxnSpPr>
        <p:spPr>
          <a:xfrm flipH="1">
            <a:off x="4938148" y="2754112"/>
            <a:ext cx="944990" cy="1179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6000068" y="2415558"/>
            <a:ext cx="2171699" cy="338554"/>
          </a:xfrm>
          <a:prstGeom prst="rect">
            <a:avLst/>
          </a:prstGeom>
          <a:noFill/>
        </p:spPr>
        <p:txBody>
          <a:bodyPr wrap="square" rtlCol="0">
            <a:spAutoFit/>
          </a:bodyPr>
          <a:lstStyle/>
          <a:p>
            <a:r>
              <a:rPr lang="de-DE" sz="1600" dirty="0"/>
              <a:t>Frühjahr/Sommer 2020</a:t>
            </a:r>
            <a:endParaRPr lang="en-US" sz="1600" dirty="0"/>
          </a:p>
        </p:txBody>
      </p:sp>
    </p:spTree>
    <p:extLst>
      <p:ext uri="{BB962C8B-B14F-4D97-AF65-F5344CB8AC3E}">
        <p14:creationId xmlns:p14="http://schemas.microsoft.com/office/powerpoint/2010/main" val="7536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564826" y="692696"/>
            <a:ext cx="8378006" cy="80043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sowie </a:t>
            </a:r>
          </a:p>
          <a:p>
            <a:pPr algn="ctr"/>
            <a:r>
              <a:rPr lang="de-DE" dirty="0"/>
              <a:t>Anteil SARI-Fälle mit COVID-Diagnose bis zur 52.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10" name="Grafik 9">
            <a:extLst>
              <a:ext uri="{FF2B5EF4-FFF2-40B4-BE49-F238E27FC236}">
                <a16:creationId xmlns:a16="http://schemas.microsoft.com/office/drawing/2014/main" id="{EF75579A-68B5-46DA-83DC-3BFA2EF95401}"/>
              </a:ext>
            </a:extLst>
          </p:cNvPr>
          <p:cNvPicPr>
            <a:picLocks noChangeAspect="1"/>
          </p:cNvPicPr>
          <p:nvPr/>
        </p:nvPicPr>
        <p:blipFill>
          <a:blip r:embed="rId3"/>
          <a:stretch>
            <a:fillRect/>
          </a:stretch>
        </p:blipFill>
        <p:spPr bwMode="auto">
          <a:xfrm>
            <a:off x="267855" y="1745647"/>
            <a:ext cx="8674974" cy="4771236"/>
          </a:xfrm>
          <a:prstGeom prst="rect">
            <a:avLst/>
          </a:prstGeom>
          <a:noFill/>
          <a:ln>
            <a:noFill/>
          </a:ln>
        </p:spPr>
      </p:pic>
      <p:cxnSp>
        <p:nvCxnSpPr>
          <p:cNvPr id="14" name="Gerader Verbinder 13">
            <a:extLst>
              <a:ext uri="{FF2B5EF4-FFF2-40B4-BE49-F238E27FC236}">
                <a16:creationId xmlns:a16="http://schemas.microsoft.com/office/drawing/2014/main" id="{56AE90DA-FBFA-4E23-A738-3B924B37793F}"/>
              </a:ext>
            </a:extLst>
          </p:cNvPr>
          <p:cNvCxnSpPr>
            <a:cxnSpLocks/>
          </p:cNvCxnSpPr>
          <p:nvPr/>
        </p:nvCxnSpPr>
        <p:spPr>
          <a:xfrm flipV="1">
            <a:off x="6693101" y="1819275"/>
            <a:ext cx="0" cy="3244858"/>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Gerader Verbinder 14">
            <a:extLst>
              <a:ext uri="{FF2B5EF4-FFF2-40B4-BE49-F238E27FC236}">
                <a16:creationId xmlns:a16="http://schemas.microsoft.com/office/drawing/2014/main" id="{A0E3E5B6-6622-44C6-8C1B-0D17A3FC255A}"/>
              </a:ext>
            </a:extLst>
          </p:cNvPr>
          <p:cNvCxnSpPr>
            <a:cxnSpLocks/>
          </p:cNvCxnSpPr>
          <p:nvPr/>
        </p:nvCxnSpPr>
        <p:spPr>
          <a:xfrm flipV="1">
            <a:off x="7632844" y="1819275"/>
            <a:ext cx="0" cy="3244858"/>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65E1EFA1-EC52-4D04-9DB1-7725851DE27B}"/>
              </a:ext>
            </a:extLst>
          </p:cNvPr>
          <p:cNvSpPr txBox="1"/>
          <p:nvPr/>
        </p:nvSpPr>
        <p:spPr>
          <a:xfrm>
            <a:off x="6166488" y="1413030"/>
            <a:ext cx="1129426" cy="461665"/>
          </a:xfrm>
          <a:prstGeom prst="rect">
            <a:avLst/>
          </a:prstGeom>
          <a:noFill/>
        </p:spPr>
        <p:txBody>
          <a:bodyPr wrap="square" rtlCol="0">
            <a:spAutoFit/>
          </a:bodyPr>
          <a:lstStyle/>
          <a:p>
            <a:r>
              <a:rPr lang="de-DE" sz="1200" b="1" dirty="0">
                <a:solidFill>
                  <a:schemeClr val="tx2"/>
                </a:solidFill>
              </a:rPr>
              <a:t>Lockdown light (KW 45)</a:t>
            </a:r>
          </a:p>
        </p:txBody>
      </p:sp>
      <p:sp>
        <p:nvSpPr>
          <p:cNvPr id="17" name="Textfeld 16">
            <a:extLst>
              <a:ext uri="{FF2B5EF4-FFF2-40B4-BE49-F238E27FC236}">
                <a16:creationId xmlns:a16="http://schemas.microsoft.com/office/drawing/2014/main" id="{C5A98B05-96F7-4162-9C95-74821557C3E4}"/>
              </a:ext>
            </a:extLst>
          </p:cNvPr>
          <p:cNvSpPr txBox="1"/>
          <p:nvPr/>
        </p:nvSpPr>
        <p:spPr>
          <a:xfrm>
            <a:off x="7295914" y="1408984"/>
            <a:ext cx="1072663" cy="461665"/>
          </a:xfrm>
          <a:prstGeom prst="rect">
            <a:avLst/>
          </a:prstGeom>
          <a:noFill/>
        </p:spPr>
        <p:txBody>
          <a:bodyPr wrap="square" rtlCol="0">
            <a:spAutoFit/>
          </a:bodyPr>
          <a:lstStyle/>
          <a:p>
            <a:r>
              <a:rPr lang="de-DE" sz="1200" b="1" dirty="0">
                <a:solidFill>
                  <a:schemeClr val="tx2"/>
                </a:solidFill>
              </a:rPr>
              <a:t>Lockdown (KW 51)</a:t>
            </a:r>
          </a:p>
        </p:txBody>
      </p:sp>
    </p:spTree>
    <p:extLst>
      <p:ext uri="{BB962C8B-B14F-4D97-AF65-F5344CB8AC3E}">
        <p14:creationId xmlns:p14="http://schemas.microsoft.com/office/powerpoint/2010/main" val="238305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769" y="719757"/>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COVID-SARI-Fälle (J09 – J22) bis zur 52. KW</a:t>
            </a:r>
          </a:p>
          <a:p>
            <a:pPr algn="ctr"/>
            <a:r>
              <a:rPr lang="de-DE" dirty="0"/>
              <a:t>alle Fälle, auch noch liegende</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2051" name="Picture 3"/>
          <p:cNvPicPr>
            <a:picLocks noChangeAspect="1" noChangeArrowheads="1"/>
          </p:cNvPicPr>
          <p:nvPr/>
        </p:nvPicPr>
        <p:blipFill>
          <a:blip r:embed="rId3"/>
          <a:stretch>
            <a:fillRect/>
          </a:stretch>
        </p:blipFill>
        <p:spPr bwMode="auto">
          <a:xfrm>
            <a:off x="564825" y="1563798"/>
            <a:ext cx="7407998" cy="493866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mit Pfeil 11">
            <a:extLst>
              <a:ext uri="{FF2B5EF4-FFF2-40B4-BE49-F238E27FC236}">
                <a16:creationId xmlns:a16="http://schemas.microsoft.com/office/drawing/2014/main" id="{9E81F220-C684-487B-A6BE-81A914E39059}"/>
              </a:ext>
            </a:extLst>
          </p:cNvPr>
          <p:cNvCxnSpPr>
            <a:cxnSpLocks/>
          </p:cNvCxnSpPr>
          <p:nvPr/>
        </p:nvCxnSpPr>
        <p:spPr>
          <a:xfrm flipH="1">
            <a:off x="7606010" y="1699824"/>
            <a:ext cx="623122" cy="472756"/>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6A625EBA-CB7E-49CF-A3A7-D8483751D5AA}"/>
              </a:ext>
            </a:extLst>
          </p:cNvPr>
          <p:cNvSpPr txBox="1"/>
          <p:nvPr/>
        </p:nvSpPr>
        <p:spPr>
          <a:xfrm>
            <a:off x="8229132" y="1426242"/>
            <a:ext cx="1188423" cy="338554"/>
          </a:xfrm>
          <a:prstGeom prst="rect">
            <a:avLst/>
          </a:prstGeom>
          <a:noFill/>
          <a:ln w="15875">
            <a:noFill/>
          </a:ln>
        </p:spPr>
        <p:txBody>
          <a:bodyPr wrap="square" rtlCol="0">
            <a:spAutoFit/>
          </a:bodyPr>
          <a:lstStyle/>
          <a:p>
            <a:r>
              <a:rPr lang="de-DE" sz="1600" b="1" dirty="0"/>
              <a:t>80+ Jahre</a:t>
            </a:r>
            <a:endParaRPr lang="en-US" sz="1600" b="1" dirty="0"/>
          </a:p>
        </p:txBody>
      </p:sp>
      <p:sp>
        <p:nvSpPr>
          <p:cNvPr id="15" name="Textfeld 14">
            <a:extLst>
              <a:ext uri="{FF2B5EF4-FFF2-40B4-BE49-F238E27FC236}">
                <a16:creationId xmlns:a16="http://schemas.microsoft.com/office/drawing/2014/main" id="{0A4B0ABD-3730-4856-84F4-119189FCDA81}"/>
              </a:ext>
            </a:extLst>
          </p:cNvPr>
          <p:cNvSpPr txBox="1"/>
          <p:nvPr/>
        </p:nvSpPr>
        <p:spPr>
          <a:xfrm>
            <a:off x="7137807" y="1117909"/>
            <a:ext cx="1129426" cy="461665"/>
          </a:xfrm>
          <a:prstGeom prst="rect">
            <a:avLst/>
          </a:prstGeom>
          <a:noFill/>
        </p:spPr>
        <p:txBody>
          <a:bodyPr wrap="square" rtlCol="0">
            <a:spAutoFit/>
          </a:bodyPr>
          <a:lstStyle/>
          <a:p>
            <a:r>
              <a:rPr lang="de-DE" sz="1200" b="1" dirty="0">
                <a:solidFill>
                  <a:schemeClr val="tx2"/>
                </a:solidFill>
              </a:rPr>
              <a:t>Lockdown light (KW 45)</a:t>
            </a:r>
          </a:p>
        </p:txBody>
      </p:sp>
    </p:spTree>
    <p:extLst>
      <p:ext uri="{BB962C8B-B14F-4D97-AF65-F5344CB8AC3E}">
        <p14:creationId xmlns:p14="http://schemas.microsoft.com/office/powerpoint/2010/main" val="416664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a:t>GrippeWeb bis zur 53. KW 2020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5.1.2021</a:t>
            </a:r>
          </a:p>
        </p:txBody>
      </p:sp>
      <p:pic>
        <p:nvPicPr>
          <p:cNvPr id="9" name="Grafik 8">
            <a:extLst>
              <a:ext uri="{FF2B5EF4-FFF2-40B4-BE49-F238E27FC236}">
                <a16:creationId xmlns:a16="http://schemas.microsoft.com/office/drawing/2014/main" id="{3D4292F7-3408-4F53-8191-9DF9F48BEB12}"/>
              </a:ext>
            </a:extLst>
          </p:cNvPr>
          <p:cNvPicPr>
            <a:picLocks noChangeAspect="1"/>
          </p:cNvPicPr>
          <p:nvPr/>
        </p:nvPicPr>
        <p:blipFill>
          <a:blip r:embed="rId3"/>
          <a:stretch>
            <a:fillRect/>
          </a:stretch>
        </p:blipFill>
        <p:spPr>
          <a:xfrm>
            <a:off x="457200" y="1203476"/>
            <a:ext cx="7200000" cy="5239858"/>
          </a:xfrm>
          <a:prstGeom prst="rect">
            <a:avLst/>
          </a:prstGeom>
        </p:spPr>
      </p:pic>
    </p:spTree>
    <p:extLst>
      <p:ext uri="{BB962C8B-B14F-4D97-AF65-F5344CB8AC3E}">
        <p14:creationId xmlns:p14="http://schemas.microsoft.com/office/powerpoint/2010/main" val="159768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a:t>GrippeWeb bis zur 53. KW 2020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5.1.2021</a:t>
            </a:r>
          </a:p>
        </p:txBody>
      </p:sp>
      <p:pic>
        <p:nvPicPr>
          <p:cNvPr id="9" name="Grafik 8">
            <a:extLst>
              <a:ext uri="{FF2B5EF4-FFF2-40B4-BE49-F238E27FC236}">
                <a16:creationId xmlns:a16="http://schemas.microsoft.com/office/drawing/2014/main" id="{DEBE7BC9-CC98-4FA0-8600-AAF5656A88E8}"/>
              </a:ext>
            </a:extLst>
          </p:cNvPr>
          <p:cNvPicPr>
            <a:picLocks noChangeAspect="1"/>
          </p:cNvPicPr>
          <p:nvPr/>
        </p:nvPicPr>
        <p:blipFill>
          <a:blip r:embed="rId3"/>
          <a:stretch>
            <a:fillRect/>
          </a:stretch>
        </p:blipFill>
        <p:spPr>
          <a:xfrm>
            <a:off x="903496" y="1203476"/>
            <a:ext cx="7200000" cy="5239858"/>
          </a:xfrm>
          <a:prstGeom prst="rect">
            <a:avLst/>
          </a:prstGeom>
        </p:spPr>
      </p:pic>
    </p:spTree>
    <p:extLst>
      <p:ext uri="{BB962C8B-B14F-4D97-AF65-F5344CB8AC3E}">
        <p14:creationId xmlns:p14="http://schemas.microsoft.com/office/powerpoint/2010/main" val="41295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7137"/>
            <a:ext cx="8092592" cy="677108"/>
          </a:xfrm>
        </p:spPr>
        <p:txBody>
          <a:bodyPr/>
          <a:lstStyle/>
          <a:p>
            <a:r>
              <a:rPr lang="de-DE" dirty="0"/>
              <a:t>Arbeitsgemeinschaft Influenza</a:t>
            </a:r>
            <a:br>
              <a:rPr lang="de-DE" dirty="0"/>
            </a:br>
            <a:r>
              <a:rPr lang="de-DE" dirty="0"/>
              <a:t>ARE-Konsultationen bis zur 53. KW 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a:t>Stand: 5.1.2021</a:t>
            </a:r>
          </a:p>
        </p:txBody>
      </p:sp>
      <p:sp>
        <p:nvSpPr>
          <p:cNvPr id="2" name="Textfeld 1"/>
          <p:cNvSpPr txBox="1"/>
          <p:nvPr/>
        </p:nvSpPr>
        <p:spPr>
          <a:xfrm>
            <a:off x="386003" y="5495557"/>
            <a:ext cx="8371993" cy="1138773"/>
          </a:xfrm>
          <a:prstGeom prst="rect">
            <a:avLst/>
          </a:prstGeom>
          <a:noFill/>
        </p:spPr>
        <p:txBody>
          <a:bodyPr wrap="square" rtlCol="0">
            <a:spAutoFit/>
          </a:bodyPr>
          <a:lstStyle/>
          <a:p>
            <a:r>
              <a:rPr lang="de-DE" dirty="0"/>
              <a:t>Der Wert (gesamt) lag in der 53. KW 2020 bei ca. 450 Arzt­konsul­ta­tionen wegen ARE pro 100.000 Einwohner. Auf die Bevölke­rung in Deutschland bezogen entspricht das einer Gesamtzahl von ca. 473.000 Arzt­besuchen wegen akuter Atem­wegs­er­kran­kungen. </a:t>
            </a:r>
          </a:p>
          <a:p>
            <a:pPr algn="ctr"/>
            <a:endParaRPr lang="en-US" sz="1400" dirty="0"/>
          </a:p>
        </p:txBody>
      </p:sp>
      <p:pic>
        <p:nvPicPr>
          <p:cNvPr id="8" name="Grafik 7">
            <a:extLst>
              <a:ext uri="{FF2B5EF4-FFF2-40B4-BE49-F238E27FC236}">
                <a16:creationId xmlns:a16="http://schemas.microsoft.com/office/drawing/2014/main" id="{2227A210-BDBE-403A-963D-DD4A67CB34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0" t="8984" r="4042" b="4364"/>
          <a:stretch/>
        </p:blipFill>
        <p:spPr bwMode="auto">
          <a:xfrm>
            <a:off x="903496" y="1167677"/>
            <a:ext cx="7200000" cy="40644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521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7137"/>
            <a:ext cx="8092592" cy="677108"/>
          </a:xfrm>
        </p:spPr>
        <p:txBody>
          <a:bodyPr/>
          <a:lstStyle/>
          <a:p>
            <a:r>
              <a:rPr lang="de-DE" dirty="0"/>
              <a:t>Arbeitsgemeinschaft Influenza</a:t>
            </a:r>
            <a:br>
              <a:rPr lang="de-DE" dirty="0"/>
            </a:br>
            <a:r>
              <a:rPr lang="de-DE" dirty="0"/>
              <a:t>ARE-Konsultationen bis zur 53. KW 2020 nur AG ab 15 Jahre</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a:t>Stand: 5.1.2021</a:t>
            </a:r>
          </a:p>
        </p:txBody>
      </p:sp>
      <p:sp>
        <p:nvSpPr>
          <p:cNvPr id="19" name="Textfeld 18">
            <a:extLst>
              <a:ext uri="{FF2B5EF4-FFF2-40B4-BE49-F238E27FC236}">
                <a16:creationId xmlns:a16="http://schemas.microsoft.com/office/drawing/2014/main" id="{9CC2BBD6-6A54-47B3-ABCA-B2AA4FFC1954}"/>
              </a:ext>
            </a:extLst>
          </p:cNvPr>
          <p:cNvSpPr txBox="1"/>
          <p:nvPr/>
        </p:nvSpPr>
        <p:spPr>
          <a:xfrm>
            <a:off x="7691120" y="1717040"/>
            <a:ext cx="834780" cy="369332"/>
          </a:xfrm>
          <a:prstGeom prst="rect">
            <a:avLst/>
          </a:prstGeom>
          <a:noFill/>
        </p:spPr>
        <p:txBody>
          <a:bodyPr wrap="none" rtlCol="0">
            <a:spAutoFit/>
          </a:bodyPr>
          <a:lstStyle/>
          <a:p>
            <a:r>
              <a:rPr lang="de-DE" dirty="0"/>
              <a:t>Bayern</a:t>
            </a:r>
          </a:p>
        </p:txBody>
      </p:sp>
      <p:sp>
        <p:nvSpPr>
          <p:cNvPr id="20" name="Textfeld 19">
            <a:extLst>
              <a:ext uri="{FF2B5EF4-FFF2-40B4-BE49-F238E27FC236}">
                <a16:creationId xmlns:a16="http://schemas.microsoft.com/office/drawing/2014/main" id="{EB4A13DB-573F-4580-B301-34AA5BAFBF37}"/>
              </a:ext>
            </a:extLst>
          </p:cNvPr>
          <p:cNvSpPr txBox="1"/>
          <p:nvPr/>
        </p:nvSpPr>
        <p:spPr>
          <a:xfrm>
            <a:off x="7630160" y="4769843"/>
            <a:ext cx="1217064" cy="646331"/>
          </a:xfrm>
          <a:prstGeom prst="rect">
            <a:avLst/>
          </a:prstGeom>
          <a:noFill/>
        </p:spPr>
        <p:txBody>
          <a:bodyPr wrap="none" rtlCol="0">
            <a:spAutoFit/>
          </a:bodyPr>
          <a:lstStyle/>
          <a:p>
            <a:r>
              <a:rPr lang="de-DE" dirty="0"/>
              <a:t>Nordrhein-</a:t>
            </a:r>
          </a:p>
          <a:p>
            <a:r>
              <a:rPr lang="de-DE" dirty="0"/>
              <a:t>Westfalen</a:t>
            </a:r>
          </a:p>
        </p:txBody>
      </p:sp>
      <p:pic>
        <p:nvPicPr>
          <p:cNvPr id="7" name="Grafik 6">
            <a:extLst>
              <a:ext uri="{FF2B5EF4-FFF2-40B4-BE49-F238E27FC236}">
                <a16:creationId xmlns:a16="http://schemas.microsoft.com/office/drawing/2014/main" id="{C85CEE11-D43A-4B21-9B00-B57BC1A15E20}"/>
              </a:ext>
            </a:extLst>
          </p:cNvPr>
          <p:cNvPicPr>
            <a:picLocks noChangeAspect="1"/>
          </p:cNvPicPr>
          <p:nvPr/>
        </p:nvPicPr>
        <p:blipFill>
          <a:blip r:embed="rId3"/>
          <a:stretch>
            <a:fillRect/>
          </a:stretch>
        </p:blipFill>
        <p:spPr>
          <a:xfrm>
            <a:off x="1538633" y="1115177"/>
            <a:ext cx="5652000" cy="2860397"/>
          </a:xfrm>
          <a:prstGeom prst="rect">
            <a:avLst/>
          </a:prstGeom>
        </p:spPr>
      </p:pic>
      <p:cxnSp>
        <p:nvCxnSpPr>
          <p:cNvPr id="24" name="Gerader Verbinder 23">
            <a:extLst>
              <a:ext uri="{FF2B5EF4-FFF2-40B4-BE49-F238E27FC236}">
                <a16:creationId xmlns:a16="http://schemas.microsoft.com/office/drawing/2014/main" id="{05C3B91D-8A98-41D5-8B45-FDC2DE6D148C}"/>
              </a:ext>
            </a:extLst>
          </p:cNvPr>
          <p:cNvCxnSpPr>
            <a:cxnSpLocks/>
          </p:cNvCxnSpPr>
          <p:nvPr/>
        </p:nvCxnSpPr>
        <p:spPr>
          <a:xfrm flipV="1">
            <a:off x="1833150" y="2094159"/>
            <a:ext cx="5241763" cy="13464"/>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9132C932-7136-44E4-97C8-BFC2AEC0B766}"/>
              </a:ext>
            </a:extLst>
          </p:cNvPr>
          <p:cNvPicPr>
            <a:picLocks noChangeAspect="1"/>
          </p:cNvPicPr>
          <p:nvPr/>
        </p:nvPicPr>
        <p:blipFill rotWithShape="1">
          <a:blip r:embed="rId4"/>
          <a:srcRect t="7760"/>
          <a:stretch/>
        </p:blipFill>
        <p:spPr>
          <a:xfrm>
            <a:off x="1538633" y="3928165"/>
            <a:ext cx="5652000" cy="2636744"/>
          </a:xfrm>
          <a:prstGeom prst="rect">
            <a:avLst/>
          </a:prstGeom>
        </p:spPr>
      </p:pic>
      <p:cxnSp>
        <p:nvCxnSpPr>
          <p:cNvPr id="26" name="Gerader Verbinder 25">
            <a:extLst>
              <a:ext uri="{FF2B5EF4-FFF2-40B4-BE49-F238E27FC236}">
                <a16:creationId xmlns:a16="http://schemas.microsoft.com/office/drawing/2014/main" id="{5B778EDF-D1B6-44DB-8707-2E3A9895D3FA}"/>
              </a:ext>
            </a:extLst>
          </p:cNvPr>
          <p:cNvCxnSpPr>
            <a:cxnSpLocks/>
          </p:cNvCxnSpPr>
          <p:nvPr/>
        </p:nvCxnSpPr>
        <p:spPr>
          <a:xfrm>
            <a:off x="1818913" y="5028220"/>
            <a:ext cx="5256000"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92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8" name="Titel 2"/>
          <p:cNvSpPr txBox="1">
            <a:spLocks/>
          </p:cNvSpPr>
          <p:nvPr/>
        </p:nvSpPr>
        <p:spPr>
          <a:xfrm>
            <a:off x="455047" y="821121"/>
            <a:ext cx="823390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52.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9" name="Grafik 8">
            <a:extLst>
              <a:ext uri="{FF2B5EF4-FFF2-40B4-BE49-F238E27FC236}">
                <a16:creationId xmlns:a16="http://schemas.microsoft.com/office/drawing/2014/main" id="{2375DCA1-AD4E-49A9-B034-BE7E4C7D4BF4}"/>
              </a:ext>
            </a:extLst>
          </p:cNvPr>
          <p:cNvPicPr>
            <a:picLocks noChangeAspect="1"/>
          </p:cNvPicPr>
          <p:nvPr/>
        </p:nvPicPr>
        <p:blipFill>
          <a:blip r:embed="rId3"/>
          <a:stretch>
            <a:fillRect/>
          </a:stretch>
        </p:blipFill>
        <p:spPr bwMode="auto">
          <a:xfrm>
            <a:off x="123987" y="2061274"/>
            <a:ext cx="8564965" cy="34259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46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52.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406332" y="1120230"/>
            <a:ext cx="8253724" cy="550248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25111" y="3022786"/>
            <a:ext cx="2171699" cy="338554"/>
          </a:xfrm>
          <a:prstGeom prst="rect">
            <a:avLst/>
          </a:prstGeom>
          <a:noFill/>
        </p:spPr>
        <p:txBody>
          <a:bodyPr wrap="square" rtlCol="0">
            <a:spAutoFit/>
          </a:bodyPr>
          <a:lstStyle/>
          <a:p>
            <a:r>
              <a:rPr lang="de-DE" sz="1600" dirty="0"/>
              <a:t>Frühjahr/Sommer 2020</a:t>
            </a:r>
            <a:endParaRPr lang="en-US" sz="1600" dirty="0"/>
          </a:p>
        </p:txBody>
      </p:sp>
      <p:cxnSp>
        <p:nvCxnSpPr>
          <p:cNvPr id="11" name="Gerade Verbindung mit Pfeil 10">
            <a:extLst>
              <a:ext uri="{FF2B5EF4-FFF2-40B4-BE49-F238E27FC236}">
                <a16:creationId xmlns:a16="http://schemas.microsoft.com/office/drawing/2014/main" id="{3232658D-05C7-4822-93BF-D7BA91AA67B5}"/>
              </a:ext>
            </a:extLst>
          </p:cNvPr>
          <p:cNvCxnSpPr>
            <a:cxnSpLocks/>
          </p:cNvCxnSpPr>
          <p:nvPr/>
        </p:nvCxnSpPr>
        <p:spPr>
          <a:xfrm flipH="1">
            <a:off x="4937248" y="3355661"/>
            <a:ext cx="978325" cy="59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15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52.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748818" y="1120230"/>
            <a:ext cx="7568752" cy="5502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25111" y="2339304"/>
            <a:ext cx="2171699" cy="338554"/>
          </a:xfrm>
          <a:prstGeom prst="rect">
            <a:avLst/>
          </a:prstGeom>
          <a:noFill/>
        </p:spPr>
        <p:txBody>
          <a:bodyPr wrap="square" rtlCol="0">
            <a:spAutoFit/>
          </a:bodyPr>
          <a:lstStyle/>
          <a:p>
            <a:r>
              <a:rPr lang="de-DE" sz="1600" dirty="0"/>
              <a:t>Frühjahr/Sommer 2020</a:t>
            </a:r>
            <a:endParaRPr lang="en-US" sz="1600" dirty="0"/>
          </a:p>
        </p:txBody>
      </p:sp>
      <p:cxnSp>
        <p:nvCxnSpPr>
          <p:cNvPr id="11" name="Gerade Verbindung mit Pfeil 10">
            <a:extLst>
              <a:ext uri="{FF2B5EF4-FFF2-40B4-BE49-F238E27FC236}">
                <a16:creationId xmlns:a16="http://schemas.microsoft.com/office/drawing/2014/main" id="{3232658D-05C7-4822-93BF-D7BA91AA67B5}"/>
              </a:ext>
            </a:extLst>
          </p:cNvPr>
          <p:cNvCxnSpPr>
            <a:cxnSpLocks/>
          </p:cNvCxnSpPr>
          <p:nvPr/>
        </p:nvCxnSpPr>
        <p:spPr>
          <a:xfrm flipH="1">
            <a:off x="5046786" y="2677858"/>
            <a:ext cx="978326" cy="59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14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52.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798685" y="1136313"/>
            <a:ext cx="7546629"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a:cxnSpLocks/>
          </p:cNvCxnSpPr>
          <p:nvPr/>
        </p:nvCxnSpPr>
        <p:spPr>
          <a:xfrm flipH="1">
            <a:off x="4929855" y="2749799"/>
            <a:ext cx="953283" cy="948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6000068" y="2415558"/>
            <a:ext cx="2171699" cy="338554"/>
          </a:xfrm>
          <a:prstGeom prst="rect">
            <a:avLst/>
          </a:prstGeom>
          <a:noFill/>
        </p:spPr>
        <p:txBody>
          <a:bodyPr wrap="square" rtlCol="0">
            <a:spAutoFit/>
          </a:bodyPr>
          <a:lstStyle/>
          <a:p>
            <a:r>
              <a:rPr lang="de-DE" sz="1600" dirty="0"/>
              <a:t>Frühjahr/Sommer 2020</a:t>
            </a:r>
            <a:endParaRPr lang="en-US" sz="1600" dirty="0"/>
          </a:p>
        </p:txBody>
      </p:sp>
    </p:spTree>
    <p:extLst>
      <p:ext uri="{BB962C8B-B14F-4D97-AF65-F5344CB8AC3E}">
        <p14:creationId xmlns:p14="http://schemas.microsoft.com/office/powerpoint/2010/main" val="11565334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Bildschirmpräsentation (4:3)</PresentationFormat>
  <Paragraphs>81</Paragraphs>
  <Slides>12</Slides>
  <Notes>11</Notes>
  <HiddenSlides>6</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ＭＳ 明朝</vt:lpstr>
      <vt:lpstr>Wingdings</vt:lpstr>
      <vt:lpstr>Office-Design</vt:lpstr>
      <vt:lpstr>Ergebnisse der  syndromischen Surveillance akuter Atemwegserkrankungen  GrippeWeb,  Arbeitsgemeinschaft Influenza, ICOSARI Datenstand  5.1.2021</vt:lpstr>
      <vt:lpstr>GrippeWeb bis zur 53. KW 2020 </vt:lpstr>
      <vt:lpstr>GrippeWeb bis zur 53. KW 2020 </vt:lpstr>
      <vt:lpstr>Arbeitsgemeinschaft Influenza ARE-Konsultationen bis zur 53. KW 2020</vt:lpstr>
      <vt:lpstr>Arbeitsgemeinschaft Influenza ARE-Konsultationen bis zur 53. KW 2020 nur AG ab 15 Jahre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Budas</cp:lastModifiedBy>
  <cp:revision>1916</cp:revision>
  <cp:lastPrinted>2020-05-13T06:04:10Z</cp:lastPrinted>
  <dcterms:created xsi:type="dcterms:W3CDTF">2015-11-02T12:29:13Z</dcterms:created>
  <dcterms:modified xsi:type="dcterms:W3CDTF">2021-01-06T10:02:56Z</dcterms:modified>
</cp:coreProperties>
</file>