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4" r:id="rId2"/>
    <p:sldId id="606" r:id="rId3"/>
    <p:sldId id="365" r:id="rId4"/>
    <p:sldId id="383" r:id="rId5"/>
    <p:sldId id="617" r:id="rId6"/>
    <p:sldId id="613" r:id="rId7"/>
    <p:sldId id="614" r:id="rId8"/>
    <p:sldId id="615" r:id="rId9"/>
    <p:sldId id="616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85904" autoAdjust="0"/>
  </p:normalViewPr>
  <p:slideViewPr>
    <p:cSldViewPr>
      <p:cViewPr>
        <p:scale>
          <a:sx n="60" d="100"/>
          <a:sy n="60" d="100"/>
        </p:scale>
        <p:origin x="166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ECDC, Stand: 2021-01-04 10:00</a:t>
            </a:r>
          </a:p>
          <a:p>
            <a:r>
              <a:rPr lang="de-DE" dirty="0"/>
              <a:t>Seit dem 31.12.2019 haben 213 Länder und Gebiete (+4.205.212) Fälle, davon (+74.321) Todesfälle gemeldet. Fall-Verstorbenen-Anteil: 2,18%</a:t>
            </a: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der dritten Woche in Folge wurden weltweit mehr als 4 Millionen neue Fälle gemeldet, aber: leichter Rückgang (-2%) im Vergleich zur Vorwoche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Zahl der Todesfälle stieg um 3% auf 76.000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 die Region Nord- und Südamerika entfielen in der vergangenen Woche 47% aller neuen Fälle und 42% aller neuen Todesfälle weltweit.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der Region Europa (38 % neuen Fälle, 43 % Todesfälle), war ein leichter Rückgang der neuen Fälle und ein leichter Anstieg der neuen Todesfälle zu verzeichnen.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den Regionen SEARO und EMRO sind neue Fälle und Todesfälle weiterhin rückläufig.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Region Afrika meldet die 4. Woche in Folge den weltweit größten prozentualen Anstieg der wöchentlich gemeldeten Fallzahlen (Anstieg neue Fälle um 13%, Todesfälle um 28%)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der Region WPRO bliebt die Anzahl neuen Fälle stabil. Neuen Todesfälle stiegen um 10%.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55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54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Seit Anfang November 2020 hat sich die neue Variante schnell zur dominanten Linie an den beprobten Standorten in Südafrika entwickelt (&gt;90% der Sequenzen in der Woche ab 16.11.2020).</a:t>
            </a:r>
            <a:endParaRPr lang="de-DE" dirty="0"/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Hinweise auf eine schnelle und diffuse Ausbreitung der neuen Variante in den südlichen und südöstlichen Regionen Südafrikas, welche möglicherweise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 sich schneller ausbreitende zweite Welle in Südafrika antreibt. 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Vorläufige Ergebnisse zeigen, dass die neue Variante mit einer höheren Viruslast im Abstrich assoziiert ist, was zu einer höheren Effizienz der Übertragung führen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kann, d.h. leichter übertragbar sind über Aerosole, die beim Atmen und Sprechen entstehen.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35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der Kalenderwoche 52/2020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665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84.532.119 Fälle 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1.845.591 Todesfälle (2,2%)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04.01.2021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64112"/>
              </p:ext>
            </p:extLst>
          </p:nvPr>
        </p:nvGraphicFramePr>
        <p:xfrm>
          <a:off x="107504" y="1744702"/>
          <a:ext cx="8724089" cy="4711287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20.640.214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1.488.563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449,71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2.654.779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325.049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487,72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7.733.746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249.461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117,36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3.260.138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182.103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-42,26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124,78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10.340.469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132.598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1.775.513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123.679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148,98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2.155.446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107.750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178,51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2.655.728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93.082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Südafrika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1.100.748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88.877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-1,19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149,85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1.417.697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84.457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-41,06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AF6278A4-3000-4077-B4C4-9767F7B8F6DD}"/>
              </a:ext>
            </a:extLst>
          </p:cNvPr>
          <p:cNvSpPr txBox="1">
            <a:spLocks/>
          </p:cNvSpPr>
          <p:nvPr/>
        </p:nvSpPr>
        <p:spPr>
          <a:xfrm>
            <a:off x="1763932" y="44624"/>
            <a:ext cx="561613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Epidemiological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update 03.01.2021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52A23D-6D00-4795-81ED-2112AB84A9BE}"/>
              </a:ext>
            </a:extLst>
          </p:cNvPr>
          <p:cNvSpPr/>
          <p:nvPr/>
        </p:nvSpPr>
        <p:spPr>
          <a:xfrm>
            <a:off x="9359660" y="801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4E343B-21D1-43DE-96CB-F7276A192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73"/>
          <a:stretch/>
        </p:blipFill>
        <p:spPr>
          <a:xfrm>
            <a:off x="1835696" y="605175"/>
            <a:ext cx="5184332" cy="22535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B73D7F2-D697-40A7-B695-6771A3474F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37"/>
          <a:stretch/>
        </p:blipFill>
        <p:spPr>
          <a:xfrm>
            <a:off x="917848" y="3049926"/>
            <a:ext cx="7308304" cy="37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5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669360"/>
            <a:ext cx="191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Stand: 04.01.2021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37492" y="393305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Amerika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560527" y="393305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Asien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38815" y="393605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Afrika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44857"/>
              </p:ext>
            </p:extLst>
          </p:nvPr>
        </p:nvGraphicFramePr>
        <p:xfrm>
          <a:off x="46726" y="4226416"/>
          <a:ext cx="1428930" cy="12382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8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Südafrika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Namibia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121,96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52829629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Eswatini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108,26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Seychellen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4828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Libyen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7299968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66685"/>
              </p:ext>
            </p:extLst>
          </p:nvPr>
        </p:nvGraphicFramePr>
        <p:xfrm>
          <a:off x="3696072" y="4239378"/>
          <a:ext cx="1596008" cy="20561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101,25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Curacao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Bermuda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Surinam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4208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Dominikanische Republik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9596929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28884"/>
              </p:ext>
            </p:extLst>
          </p:nvPr>
        </p:nvGraphicFramePr>
        <p:xfrm>
          <a:off x="5486275" y="4247599"/>
          <a:ext cx="1382713" cy="16935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441,35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Libanon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264,48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Palästina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Bahrain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4871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9944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68399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70662"/>
              </p:ext>
            </p:extLst>
          </p:nvPr>
        </p:nvGraphicFramePr>
        <p:xfrm>
          <a:off x="46726" y="5709746"/>
          <a:ext cx="1428930" cy="5092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Französisch Polynesien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133,85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8263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Ozeanien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7665204" y="2185262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Europa </a:t>
            </a:r>
            <a:r>
              <a:rPr lang="de-DE" sz="1100" b="1" dirty="0"/>
              <a:t>(nicht EU/EWR/UK/CH)</a:t>
            </a:r>
            <a:endParaRPr lang="de-DE" sz="1600" b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91370"/>
              </p:ext>
            </p:extLst>
          </p:nvPr>
        </p:nvGraphicFramePr>
        <p:xfrm>
          <a:off x="7364259" y="2710565"/>
          <a:ext cx="1707669" cy="398592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5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424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Gibraltar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2077,71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Andorra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Marino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632,75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Montenegro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401,97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Monaco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314,34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73348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219,01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Jersey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146,57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124,78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3997586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Weißrussland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7137041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Republik Moldau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164499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Nordmazedonien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895503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236151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1651369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Bosnia and Herzegovina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255311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Faroes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705775"/>
                  </a:ext>
                </a:extLst>
              </a:tr>
              <a:tr h="4487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Kosovo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2338245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53968" y="3658158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85 Länder/Territorien mit einer 7-Tages-Inzidenz &gt; 50 Fälle / 100.000 Ew.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43791"/>
              </p:ext>
            </p:extLst>
          </p:nvPr>
        </p:nvGraphicFramePr>
        <p:xfrm>
          <a:off x="1637165" y="4233514"/>
          <a:ext cx="1954699" cy="24250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7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5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464,24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Vereinigte Staaten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449,71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273,91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Aruba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225,73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Bonaire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Saint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Eustatius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Saba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Turks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Caicos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Islands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157,55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Kolumbien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141,53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Kanada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131,53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108844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Maarten (NL)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118,93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910933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3113581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111,12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911076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640B2AE-524F-463F-94BD-EC78DBF57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62492"/>
            <a:ext cx="6984776" cy="29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Einwohner – EU/EWR/UK/CH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04.01.2021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5556" y="37823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Europa </a:t>
            </a:r>
            <a:r>
              <a:rPr lang="de-DE" sz="1400" b="1" dirty="0"/>
              <a:t>(EU/EWR/UK/CH</a:t>
            </a:r>
            <a:r>
              <a:rPr lang="de-DE" sz="1100" b="1" dirty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71731"/>
              </p:ext>
            </p:extLst>
          </p:nvPr>
        </p:nvGraphicFramePr>
        <p:xfrm>
          <a:off x="271562" y="746589"/>
          <a:ext cx="2808312" cy="572958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Tschechische Republik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679,58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Litauen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Slowenien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506,08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Zypern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492,87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3330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Großbritannien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487,72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Schweden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403,02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Slowakei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367,07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07461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Liechtenstein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338,74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305,72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9419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297,65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294,74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0813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Niederlande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293,36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1997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280,26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0269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Schweiz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274,02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90672053"/>
                  </a:ext>
                </a:extLst>
              </a:tr>
              <a:tr h="12455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Dänemark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221,92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9392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Kroatien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189,19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178,51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11973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Luxemburg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169,23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163,11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1908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148,98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1527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Österreich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148,87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132,91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Ungarn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124,65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Rumänien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113,32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Norwegen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E0156E18-5051-4CE2-952C-8BFA56425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36884"/>
              </p:ext>
            </p:extLst>
          </p:nvPr>
        </p:nvGraphicFramePr>
        <p:xfrm>
          <a:off x="3509203" y="764704"/>
          <a:ext cx="1638861" cy="69984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18781">
                  <a:extLst>
                    <a:ext uri="{9D8B030D-6E8A-4147-A177-3AD203B41FA5}">
                      <a16:colId xmlns:a16="http://schemas.microsoft.com/office/drawing/2014/main" val="88884561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00375676"/>
                    </a:ext>
                  </a:extLst>
                </a:gridCol>
              </a:tblGrid>
              <a:tr h="17787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062592"/>
                  </a:ext>
                </a:extLst>
              </a:tr>
              <a:tr h="1299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Griechenland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38,86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49020"/>
                  </a:ext>
                </a:extLst>
              </a:tr>
              <a:tr h="1299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Finnland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32,29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30976"/>
                  </a:ext>
                </a:extLst>
              </a:tr>
              <a:tr h="1299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8060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7AA60952-2C2B-4B5F-8881-FF0B99F2B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590321"/>
            <a:ext cx="5184577" cy="42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2513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Laborbestätigte COVID-19-Todesfälle – EU/EWR/UK/CH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1C2A5229-42D5-451B-9F82-09635EFC7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" r="8036"/>
          <a:stretch/>
        </p:blipFill>
        <p:spPr>
          <a:xfrm>
            <a:off x="0" y="669233"/>
            <a:ext cx="9144000" cy="571209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1DF868B-41F3-41BB-8203-9502A71172D3}"/>
              </a:ext>
            </a:extLst>
          </p:cNvPr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04.01.2021</a:t>
            </a:r>
          </a:p>
        </p:txBody>
      </p:sp>
    </p:spTree>
    <p:extLst>
      <p:ext uri="{BB962C8B-B14F-4D97-AF65-F5344CB8AC3E}">
        <p14:creationId xmlns:p14="http://schemas.microsoft.com/office/powerpoint/2010/main" val="421126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rgbClr val="006EC7"/>
                </a:solidFill>
              </a:rPr>
              <a:t>SARS-CoV-2 Varianten: VOC 202012/01 in </a:t>
            </a:r>
            <a:r>
              <a:rPr lang="de-DE" sz="2400" b="1" dirty="0" err="1">
                <a:solidFill>
                  <a:srgbClr val="006EC7"/>
                </a:solidFill>
              </a:rPr>
              <a:t>Großbritanien</a:t>
            </a:r>
            <a:r>
              <a:rPr lang="de-DE" sz="2400" b="1" dirty="0">
                <a:solidFill>
                  <a:srgbClr val="006EC7"/>
                </a:solidFill>
              </a:rPr>
              <a:t> 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C702F3-AFEE-45FA-9B72-0BAB5CBBB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52"/>
          <a:stretch/>
        </p:blipFill>
        <p:spPr>
          <a:xfrm>
            <a:off x="495037" y="908720"/>
            <a:ext cx="8545387" cy="43924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3FB9625-7F40-460A-8DAE-9737AF4AF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501008"/>
            <a:ext cx="2160240" cy="282899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3B6873A-B62A-4F9F-A9AD-C088477BC97C}"/>
              </a:ext>
            </a:extLst>
          </p:cNvPr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07.01.2021</a:t>
            </a:r>
          </a:p>
        </p:txBody>
      </p:sp>
    </p:spTree>
    <p:extLst>
      <p:ext uri="{BB962C8B-B14F-4D97-AF65-F5344CB8AC3E}">
        <p14:creationId xmlns:p14="http://schemas.microsoft.com/office/powerpoint/2010/main" val="1475975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z="2400" b="1" dirty="0">
                <a:solidFill>
                  <a:srgbClr val="006EC7"/>
                </a:solidFill>
              </a:rPr>
              <a:t>SARS-CoV-2 Varianten: VOC 202012/01 außer VK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19FD8DB-9C13-4D83-BDBA-FD62A6966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12969"/>
            <a:ext cx="8229600" cy="47368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913E13A-1E5E-4A97-86B2-00FE083DB97A}"/>
              </a:ext>
            </a:extLst>
          </p:cNvPr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06.01.2021</a:t>
            </a:r>
          </a:p>
        </p:txBody>
      </p:sp>
    </p:spTree>
    <p:extLst>
      <p:ext uri="{BB962C8B-B14F-4D97-AF65-F5344CB8AC3E}">
        <p14:creationId xmlns:p14="http://schemas.microsoft.com/office/powerpoint/2010/main" val="244750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rgbClr val="006EC7"/>
                </a:solidFill>
              </a:rPr>
              <a:t>SARS-CoV-2 Varianten: 501Y.V2 in Südafrika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13E13A-1E5E-4A97-86B2-00FE083DB97A}"/>
              </a:ext>
            </a:extLst>
          </p:cNvPr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06.01.2021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DC2B42-2A67-4F9F-B081-873A787329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35"/>
          <a:stretch/>
        </p:blipFill>
        <p:spPr>
          <a:xfrm>
            <a:off x="827584" y="891954"/>
            <a:ext cx="6142459" cy="32833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7E446F3-3C8A-4981-9E24-64CCC5BCB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60"/>
          <a:stretch/>
        </p:blipFill>
        <p:spPr>
          <a:xfrm>
            <a:off x="2195736" y="4227547"/>
            <a:ext cx="4248472" cy="25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41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z="2400" b="1" dirty="0">
                <a:solidFill>
                  <a:srgbClr val="006EC7"/>
                </a:solidFill>
              </a:rPr>
              <a:t>SARS-CoV-2 Varianten: 501Y.V2 außer Südafrika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13E13A-1E5E-4A97-86B2-00FE083DB97A}"/>
              </a:ext>
            </a:extLst>
          </p:cNvPr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06.01.2021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8C5CE1-C6BF-422A-9B0C-1EB655B7D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545"/>
            <a:ext cx="9144000" cy="52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68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801</Words>
  <Application>Microsoft Office PowerPoint</Application>
  <PresentationFormat>Bildschirmpräsentation (4:3)</PresentationFormat>
  <Paragraphs>329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SARS-CoV-2 Varianten: VOC 202012/01 in Großbritanien </vt:lpstr>
      <vt:lpstr>SARS-CoV-2 Varianten: VOC 202012/01 außer VK</vt:lpstr>
      <vt:lpstr>SARS-CoV-2 Varianten: 501Y.V2 in Südafrika</vt:lpstr>
      <vt:lpstr>SARS-CoV-2 Varianten: 501Y.V2 außer Südafrika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Romo Ventura, Eugenia</cp:lastModifiedBy>
  <cp:revision>1490</cp:revision>
  <dcterms:created xsi:type="dcterms:W3CDTF">2020-04-16T05:25:18Z</dcterms:created>
  <dcterms:modified xsi:type="dcterms:W3CDTF">2021-01-08T12:26:21Z</dcterms:modified>
</cp:coreProperties>
</file>