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731" r:id="rId2"/>
    <p:sldId id="718" r:id="rId3"/>
    <p:sldId id="570" r:id="rId4"/>
    <p:sldId id="72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4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CC99"/>
    <a:srgbClr val="D0D8E8"/>
    <a:srgbClr val="E9EDF4"/>
    <a:srgbClr val="045AA6"/>
    <a:srgbClr val="367BB8"/>
    <a:srgbClr val="FFFFCC"/>
    <a:srgbClr val="4D8AD2"/>
    <a:srgbClr val="66A8DD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6374" autoAdjust="0"/>
  </p:normalViewPr>
  <p:slideViewPr>
    <p:cSldViewPr snapToGrid="0" snapToObjects="1">
      <p:cViewPr>
        <p:scale>
          <a:sx n="125" d="100"/>
          <a:sy n="125" d="100"/>
        </p:scale>
        <p:origin x="157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10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https://www.destatis.de/DE/Themen/Querschnitt/Corona/Gesellschaft/bevoelkerung-sterbefaelle.html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1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20A053-B5AA-4146-8438-621AEB8902B9}"/>
              </a:ext>
            </a:extLst>
          </p:cNvPr>
          <p:cNvSpPr/>
          <p:nvPr/>
        </p:nvSpPr>
        <p:spPr>
          <a:xfrm>
            <a:off x="5539563" y="1074238"/>
            <a:ext cx="3375854" cy="5396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387041"/>
            <a:ext cx="6255789" cy="553998"/>
          </a:xfrm>
          <a:solidFill>
            <a:srgbClr val="045AA6"/>
          </a:solidFill>
        </p:spPr>
        <p:txBody>
          <a:bodyPr/>
          <a:lstStyle/>
          <a:p>
            <a:r>
              <a:rPr lang="de-DE" sz="1800" dirty="0">
                <a:solidFill>
                  <a:schemeClr val="bg1"/>
                </a:solidFill>
              </a:rPr>
              <a:t>COVID-19: Lage National, 08.01.2021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08.01.2021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7D686D-CADA-48A1-92D5-172501E884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254B69D-ECDA-4F76-95A0-8110A38CBBB3}"/>
              </a:ext>
            </a:extLst>
          </p:cNvPr>
          <p:cNvSpPr txBox="1"/>
          <p:nvPr/>
        </p:nvSpPr>
        <p:spPr>
          <a:xfrm>
            <a:off x="217439" y="1095503"/>
            <a:ext cx="521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Stand 08.01.2021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2081056-0023-4BDC-B5B9-C220A73E7D77}"/>
              </a:ext>
            </a:extLst>
          </p:cNvPr>
          <p:cNvSpPr txBox="1"/>
          <p:nvPr/>
        </p:nvSpPr>
        <p:spPr>
          <a:xfrm>
            <a:off x="5550197" y="1098616"/>
            <a:ext cx="336767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/>
              <a:t>Stand 07.01.2021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78AB99DC-2CC1-436B-95BC-A1C48F675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13195"/>
              </p:ext>
            </p:extLst>
          </p:nvPr>
        </p:nvGraphicFramePr>
        <p:xfrm>
          <a:off x="236765" y="5433365"/>
          <a:ext cx="3176286" cy="557738"/>
        </p:xfrm>
        <a:graphic>
          <a:graphicData uri="http://schemas.openxmlformats.org/drawingml/2006/table">
            <a:tbl>
              <a:tblPr firstRow="1" firstCol="1" bandRow="1"/>
              <a:tblGrid>
                <a:gridCol w="3176286">
                  <a:extLst>
                    <a:ext uri="{9D8B030D-6E8A-4147-A177-3AD203B41FA5}">
                      <a16:colId xmlns:a16="http://schemas.microsoft.com/office/drawing/2014/main" val="3729453993"/>
                    </a:ext>
                  </a:extLst>
                </a:gridCol>
              </a:tblGrid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4-Tage-R-Wert: 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1,15 (95%-PI: 0,90 – 1,35)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34729"/>
                  </a:ext>
                </a:extLst>
              </a:tr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7-Tage-R-Wert: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1,09 (95%-PI: 0,94 – 1,23)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83069"/>
                  </a:ext>
                </a:extLst>
              </a:tr>
            </a:tbl>
          </a:graphicData>
        </a:graphic>
      </p:graphicFrame>
      <p:sp>
        <p:nvSpPr>
          <p:cNvPr id="23" name="Rechteck 22">
            <a:extLst>
              <a:ext uri="{FF2B5EF4-FFF2-40B4-BE49-F238E27FC236}">
                <a16:creationId xmlns:a16="http://schemas.microsoft.com/office/drawing/2014/main" id="{8FA71A19-BA0F-4E47-B653-562041A56011}"/>
              </a:ext>
            </a:extLst>
          </p:cNvPr>
          <p:cNvSpPr/>
          <p:nvPr/>
        </p:nvSpPr>
        <p:spPr>
          <a:xfrm>
            <a:off x="226131" y="1074237"/>
            <a:ext cx="5205947" cy="539672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BD0B5ACB-594E-4FD0-9205-EE6D2038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45456"/>
              </p:ext>
            </p:extLst>
          </p:nvPr>
        </p:nvGraphicFramePr>
        <p:xfrm>
          <a:off x="5550197" y="5357567"/>
          <a:ext cx="3176286" cy="557738"/>
        </p:xfrm>
        <a:graphic>
          <a:graphicData uri="http://schemas.openxmlformats.org/drawingml/2006/table">
            <a:tbl>
              <a:tblPr firstRow="1" firstCol="1" bandRow="1"/>
              <a:tblGrid>
                <a:gridCol w="3176286">
                  <a:extLst>
                    <a:ext uri="{9D8B030D-6E8A-4147-A177-3AD203B41FA5}">
                      <a16:colId xmlns:a16="http://schemas.microsoft.com/office/drawing/2014/main" val="3729453993"/>
                    </a:ext>
                  </a:extLst>
                </a:gridCol>
              </a:tblGrid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4-Tage-R-Wert: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</a:t>
                      </a: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,77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(95%-PI: 0,66 – 0,89)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34729"/>
                  </a:ext>
                </a:extLst>
              </a:tr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7-Tage-R-Wert: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0,92 (95%-PI: 0,85 – 1,01)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83069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320C002A-6769-4888-90E6-ECAED86B2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381162"/>
              </p:ext>
            </p:extLst>
          </p:nvPr>
        </p:nvGraphicFramePr>
        <p:xfrm>
          <a:off x="236765" y="1501175"/>
          <a:ext cx="8678652" cy="3559714"/>
        </p:xfrm>
        <a:graphic>
          <a:graphicData uri="http://schemas.openxmlformats.org/drawingml/2006/table">
            <a:tbl>
              <a:tblPr firstRow="1" firstCol="1" bandRow="1"/>
              <a:tblGrid>
                <a:gridCol w="1138116">
                  <a:extLst>
                    <a:ext uri="{9D8B030D-6E8A-4147-A177-3AD203B41FA5}">
                      <a16:colId xmlns:a16="http://schemas.microsoft.com/office/drawing/2014/main" val="2971757681"/>
                    </a:ext>
                  </a:extLst>
                </a:gridCol>
                <a:gridCol w="1123217">
                  <a:extLst>
                    <a:ext uri="{9D8B030D-6E8A-4147-A177-3AD203B41FA5}">
                      <a16:colId xmlns:a16="http://schemas.microsoft.com/office/drawing/2014/main" val="4059248413"/>
                    </a:ext>
                  </a:extLst>
                </a:gridCol>
                <a:gridCol w="196998">
                  <a:extLst>
                    <a:ext uri="{9D8B030D-6E8A-4147-A177-3AD203B41FA5}">
                      <a16:colId xmlns:a16="http://schemas.microsoft.com/office/drawing/2014/main" val="3367068653"/>
                    </a:ext>
                  </a:extLst>
                </a:gridCol>
                <a:gridCol w="663004">
                  <a:extLst>
                    <a:ext uri="{9D8B030D-6E8A-4147-A177-3AD203B41FA5}">
                      <a16:colId xmlns:a16="http://schemas.microsoft.com/office/drawing/2014/main" val="2132685185"/>
                    </a:ext>
                  </a:extLst>
                </a:gridCol>
                <a:gridCol w="595131">
                  <a:extLst>
                    <a:ext uri="{9D8B030D-6E8A-4147-A177-3AD203B41FA5}">
                      <a16:colId xmlns:a16="http://schemas.microsoft.com/office/drawing/2014/main" val="1789098711"/>
                    </a:ext>
                  </a:extLst>
                </a:gridCol>
                <a:gridCol w="1479137">
                  <a:extLst>
                    <a:ext uri="{9D8B030D-6E8A-4147-A177-3AD203B41FA5}">
                      <a16:colId xmlns:a16="http://schemas.microsoft.com/office/drawing/2014/main" val="4052143289"/>
                    </a:ext>
                  </a:extLst>
                </a:gridCol>
                <a:gridCol w="196998">
                  <a:extLst>
                    <a:ext uri="{9D8B030D-6E8A-4147-A177-3AD203B41FA5}">
                      <a16:colId xmlns:a16="http://schemas.microsoft.com/office/drawing/2014/main" val="3824620889"/>
                    </a:ext>
                  </a:extLst>
                </a:gridCol>
                <a:gridCol w="1308626">
                  <a:extLst>
                    <a:ext uri="{9D8B030D-6E8A-4147-A177-3AD203B41FA5}">
                      <a16:colId xmlns:a16="http://schemas.microsoft.com/office/drawing/2014/main" val="2253599133"/>
                    </a:ext>
                  </a:extLst>
                </a:gridCol>
                <a:gridCol w="196998">
                  <a:extLst>
                    <a:ext uri="{9D8B030D-6E8A-4147-A177-3AD203B41FA5}">
                      <a16:colId xmlns:a16="http://schemas.microsoft.com/office/drawing/2014/main" val="2210354489"/>
                    </a:ext>
                  </a:extLst>
                </a:gridCol>
                <a:gridCol w="1780427">
                  <a:extLst>
                    <a:ext uri="{9D8B030D-6E8A-4147-A177-3AD203B41FA5}">
                      <a16:colId xmlns:a16="http://schemas.microsoft.com/office/drawing/2014/main" val="168548028"/>
                    </a:ext>
                  </a:extLst>
                </a:gridCol>
              </a:tblGrid>
              <a:tr h="2891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110600"/>
                  </a:ext>
                </a:extLst>
              </a:tr>
              <a:tr h="903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r>
                        <a:rPr lang="de-DE" sz="1400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aktive Fälle</a:t>
                      </a:r>
                      <a:r>
                        <a:rPr lang="de-DE" sz="14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Gesamt-Bevölkerung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mit 7-TI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&gt; 50/ 100.000 EW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erster Impfungen seit dem Vortag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96227"/>
                  </a:ext>
                </a:extLst>
              </a:tr>
              <a:tr h="28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+31.849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+10.600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137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+46.332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</a:rPr>
                        <a:t>-78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101382"/>
                  </a:ext>
                </a:extLst>
              </a:tr>
              <a:tr h="28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(1.866.887)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334.000]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[395/412]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400" dirty="0">
                          <a:effectLst/>
                          <a:latin typeface="+mn-lt"/>
                        </a:rPr>
                        <a:t>5.491]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541751"/>
                  </a:ext>
                </a:extLst>
              </a:tr>
              <a:tr h="1210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Genesene</a:t>
                      </a:r>
                      <a:r>
                        <a:rPr lang="de-DE" sz="14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r>
                        <a:rPr lang="de-DE" sz="14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60-79 Jahre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80+ Jahre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mit 7-TI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&gt; 100/ 100.000 EW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29830"/>
                  </a:ext>
                </a:extLst>
              </a:tr>
              <a:tr h="28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+20.100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+1.188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109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262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+39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417.060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+845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463421"/>
                  </a:ext>
                </a:extLst>
              </a:tr>
              <a:tr h="28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1.494.000)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(38. 795)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Fälle/ 100.000 EW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[280/412]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780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06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08.01.2021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08.01.2021 0:00 Uhr)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6515560-FFA8-4ADD-8205-9778E3E46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0C0A64F-94C7-4B4D-A7FB-D963373EE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9318"/>
            <a:ext cx="9144000" cy="44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08.01.2021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69249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</a:t>
            </a:r>
          </a:p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N=113.555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606110"/>
              </p:ext>
            </p:extLst>
          </p:nvPr>
        </p:nvGraphicFramePr>
        <p:xfrm>
          <a:off x="236765" y="847750"/>
          <a:ext cx="6784521" cy="152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LK mit 7-Tages-Inzidenz </a:t>
                      </a:r>
                      <a:r>
                        <a:rPr lang="de-DE" sz="1400" b="1" dirty="0"/>
                        <a:t>&gt;500-1000</a:t>
                      </a:r>
                      <a:r>
                        <a:rPr lang="de-DE" sz="1400" dirty="0"/>
                        <a:t> Fälle/100.000 </a:t>
                      </a:r>
                      <a:r>
                        <a:rPr lang="de-DE" sz="1400" dirty="0" err="1"/>
                        <a:t>Einw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38479"/>
                  </a:ext>
                </a:extLst>
              </a:tr>
            </a:tbl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85C332C-9244-4E78-A7D2-4DB6BDBB8D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F739994-D4DF-475D-BBC8-39646486C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4" y="2369661"/>
            <a:ext cx="6011501" cy="42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08.01.2021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Wöchentliche Sterbefallzahlen in Deutschland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6374" y="5570378"/>
            <a:ext cx="84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KW 48 (23.11.-29.11.2020): 20.699 Todesfälle (+876 zur KW 47): ca. 11% über dem Durchschnitt der Vorjahre 2016-19 (Nachmeldungen aber noch möglich)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1EF105-B27C-402A-8275-FC77E7521DE6}"/>
              </a:ext>
            </a:extLst>
          </p:cNvPr>
          <p:cNvSpPr txBox="1"/>
          <p:nvPr/>
        </p:nvSpPr>
        <p:spPr>
          <a:xfrm>
            <a:off x="6818480" y="5120640"/>
            <a:ext cx="195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Datenstand 30.12.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209338A-4CD6-4122-B6C3-544632EB8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4" y="760043"/>
            <a:ext cx="8496562" cy="42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83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Bildschirmpräsentation (4:3)</PresentationFormat>
  <Paragraphs>104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COVID-19: Lage National, 08.01.2021 Informationen für den Krisenstab</vt:lpstr>
      <vt:lpstr>PowerPoint-Präsentation</vt:lpstr>
      <vt:lpstr>PowerPoint-Präsentation</vt:lpstr>
      <vt:lpstr>Wöchentliche Sterbefallzahlen in Deutschland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Steffen, Annika</cp:lastModifiedBy>
  <cp:revision>3002</cp:revision>
  <cp:lastPrinted>2020-08-31T05:46:37Z</cp:lastPrinted>
  <dcterms:created xsi:type="dcterms:W3CDTF">2015-11-02T12:29:13Z</dcterms:created>
  <dcterms:modified xsi:type="dcterms:W3CDTF">2021-01-08T07:34:49Z</dcterms:modified>
</cp:coreProperties>
</file>