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51BEB-F9FA-4CEE-BA55-1D91B2E2A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78FC69E-FD34-4E8D-BF83-77630F8C4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A54FB3-8F48-4A7C-9FB3-951B9A9D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8ABC46-8810-429A-8122-6926F1BD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A3FFDB-BB2D-4B6B-BD94-A7B7B327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59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F687F-9A59-45F3-AE46-8D5B5A959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8DD22F-C938-4638-B856-1796197C2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EE01E9-4E68-4857-8C96-AA50C81A9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98C08A-0F1B-4A55-8814-24A53635B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05C0F8-8E3D-4A44-9397-76FBBC3A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60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5710A1B-9F25-4547-B12C-3A79CEA18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17EE2F-C9D2-4564-B1B7-EF728FFC4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CAC424-EBCB-4DF2-A85E-57855BFA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25171F-6160-4C6A-9908-DC3649AF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9B1442-393E-4DF9-A865-27D62A33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14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69A01-E16B-49B7-9602-8692F54A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719665-98DA-4AFD-A524-80DAE2029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1A5C21-AC11-4950-B0B5-016847EA2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08D6CC-038F-4FEE-A0B8-866ECFC0D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CFC7A-A42D-4991-A739-DD30CFCF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38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00948-F284-49E8-B7C3-12823DCE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5C5CA4-9766-4EC5-97EE-249699FC3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E34E25-5239-4E44-A86E-A3AA0379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586C2D-2918-432A-A072-58BF1300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19A84A-489C-42B3-AF9A-E531094E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14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2B673-F78E-483E-BECC-F63A24C1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152525-6149-4C70-8053-01DFF4946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CB81B7-E467-4CE2-BD3C-80F2B7074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175CE0-03AC-4A31-B650-D46E6315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14D306-80E0-4703-A99E-82C40DA0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713D02-0D8A-448C-89DB-B15B0C12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33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72115-3976-4611-9A00-7D961BABC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28AAA6-F7E3-40EF-A7BB-0CC301A20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D1CBC1-D87C-42E7-93A7-B73DDD471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6542F2-56E8-4F3C-91CC-C6A779438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4F4215-569E-42DC-B028-7EE41AB89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3F0C2B-CC2C-47BB-8D4B-8EBAD38A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DFE563B-BCE8-4CB3-B9FD-3E4D1C1F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74CD48-578A-4593-8129-6ADAAAC3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88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13CC4-23B8-4D44-B015-E77FFD04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CEBB655-F0EE-42EC-A5F4-436D6FCB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55F094-7C19-4C65-B38E-0571C9CE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1327101-7651-418B-927E-AB5DACC09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12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AAC62A-8EEA-4CF1-8398-9B0B1639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CAAFF33-042B-4795-8539-7B91FB02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3DB77F-1443-4D54-85C2-B8EA1F1C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11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0260F-0B8B-471D-A740-FEC7120BF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827D6-A00B-4421-854F-ECD75780C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3C39E8-524A-460D-9572-033024612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406D5B-7021-47AD-8D24-3F153E36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9E1C15-97C9-43C2-9E2F-DD47B73F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385491-7486-4882-B9CF-E3A1DFED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1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6B7155-2E47-4207-92D8-80D214B4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3E35FFB-0F2F-4C70-BEC9-B8F1D47D3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184C57-5B72-45DA-BBB5-92BFA3F80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99718C-2348-47A5-99C0-3B78CCD10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873A6F-01CF-4CF8-8966-20FED2FF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2EB907-BC85-431E-91B9-63EA7B57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12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AA39BB-EE33-41D6-8200-A7A00946C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97CC08-7B35-4A10-9BE2-E0C2982B2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95E6B7-5E28-43E4-A0E2-D02E187F3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9EAC-5502-445D-A591-0AB14147E3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F1EB6-FD23-45CC-95D5-40789D728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E9D999-42A2-44FC-8AE5-1BFB0B02A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F81C-F59B-4163-9653-847487F4E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89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2BCCF-574D-419A-AB32-C25AC9461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842" y="77961"/>
            <a:ext cx="12085122" cy="608773"/>
          </a:xfrm>
        </p:spPr>
        <p:txBody>
          <a:bodyPr>
            <a:normAutofit/>
          </a:bodyPr>
          <a:lstStyle/>
          <a:p>
            <a:r>
              <a:rPr lang="de-DE" sz="2400" b="1" dirty="0">
                <a:solidFill>
                  <a:srgbClr val="0070C0"/>
                </a:solidFill>
              </a:rPr>
              <a:t>DIVI-Intensivregister: weiterhin hohe Fallzahlen COVID-19-Intensivpflichtige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C40C833-BFD3-4519-B9E9-AB6C17EFA45D}"/>
              </a:ext>
            </a:extLst>
          </p:cNvPr>
          <p:cNvSpPr txBox="1"/>
          <p:nvPr/>
        </p:nvSpPr>
        <p:spPr>
          <a:xfrm>
            <a:off x="153842" y="5702821"/>
            <a:ext cx="12211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Ausbremsen der COVID-19 ICU Belegung (2. Lock-Down Effekt?), jedoch weiterhin über 5000 Patient*innen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Enorm hohe tägliche ICU Neuaufnahmen/Verlegungen (mit Maxima über 1.000) und erhöhte tägliche Todeszahlen in den letzten 2 Wochen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Über 90% der Patient*innen brauchen eine respiratorische Unterstützung.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8 Bundesländer verzeichnen kritischen Anteil von mind. 25%  COVID-19-Intensivpatient*innen an ihrer Gesamtkapazität</a:t>
            </a:r>
            <a:endParaRPr lang="de-DE" sz="1400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01339D18-19BC-4FC7-973C-7B10C9FD5C4D}"/>
              </a:ext>
            </a:extLst>
          </p:cNvPr>
          <p:cNvGrpSpPr/>
          <p:nvPr/>
        </p:nvGrpSpPr>
        <p:grpSpPr>
          <a:xfrm>
            <a:off x="6394828" y="949402"/>
            <a:ext cx="5546346" cy="4511846"/>
            <a:chOff x="6926386" y="1247230"/>
            <a:chExt cx="4944982" cy="4511846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5B462ED8-D94C-49B9-A272-37844D346AAF}"/>
                </a:ext>
              </a:extLst>
            </p:cNvPr>
            <p:cNvGrpSpPr/>
            <p:nvPr/>
          </p:nvGrpSpPr>
          <p:grpSpPr>
            <a:xfrm>
              <a:off x="6926386" y="1247230"/>
              <a:ext cx="4944982" cy="4511846"/>
              <a:chOff x="5858701" y="1247230"/>
              <a:chExt cx="4508457" cy="4363540"/>
            </a:xfrm>
          </p:grpSpPr>
          <p:pic>
            <p:nvPicPr>
              <p:cNvPr id="3" name="Grafik 2">
                <a:extLst>
                  <a:ext uri="{FF2B5EF4-FFF2-40B4-BE49-F238E27FC236}">
                    <a16:creationId xmlns:a16="http://schemas.microsoft.com/office/drawing/2014/main" id="{65317409-FAD0-4595-8AEE-A058EDE93AF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929" r="23071"/>
              <a:stretch/>
            </p:blipFill>
            <p:spPr>
              <a:xfrm>
                <a:off x="6333300" y="1247230"/>
                <a:ext cx="4033858" cy="436354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EF5A10F6-D184-4A9E-8F1F-B2D720BFA39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21" t="6295" r="88887"/>
              <a:stretch/>
            </p:blipFill>
            <p:spPr>
              <a:xfrm>
                <a:off x="5858701" y="1594312"/>
                <a:ext cx="546265" cy="4016457"/>
              </a:xfrm>
              <a:prstGeom prst="rect">
                <a:avLst/>
              </a:prstGeom>
            </p:spPr>
          </p:pic>
        </p:grp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1B82EDE2-8C31-46A3-88F2-5119349931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27" t="5978" r="5140" b="76125"/>
            <a:stretch/>
          </p:blipFill>
          <p:spPr>
            <a:xfrm>
              <a:off x="7525542" y="1418867"/>
              <a:ext cx="2822009" cy="646331"/>
            </a:xfrm>
            <a:prstGeom prst="rect">
              <a:avLst/>
            </a:prstGeom>
          </p:spPr>
        </p:pic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C64AA77-E9E8-4F4B-85C2-7F7B598B48C0}"/>
              </a:ext>
            </a:extLst>
          </p:cNvPr>
          <p:cNvGrpSpPr/>
          <p:nvPr/>
        </p:nvGrpSpPr>
        <p:grpSpPr>
          <a:xfrm>
            <a:off x="250826" y="969172"/>
            <a:ext cx="5845174" cy="3847604"/>
            <a:chOff x="250826" y="1505198"/>
            <a:chExt cx="5985162" cy="3847604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B1DADDD4-8662-4D76-895C-7A7BD147A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826" y="1505198"/>
              <a:ext cx="5985162" cy="3847604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7DE3C76-EA78-445E-97FD-FBE899214689}"/>
                </a:ext>
              </a:extLst>
            </p:cNvPr>
            <p:cNvSpPr txBox="1"/>
            <p:nvPr/>
          </p:nvSpPr>
          <p:spPr>
            <a:xfrm>
              <a:off x="3930063" y="1739322"/>
              <a:ext cx="10212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AC88638F-208C-49E0-A0E6-E57D3EC71125}"/>
                </a:ext>
              </a:extLst>
            </p:cNvPr>
            <p:cNvSpPr txBox="1"/>
            <p:nvPr/>
          </p:nvSpPr>
          <p:spPr>
            <a:xfrm>
              <a:off x="4725379" y="1734404"/>
              <a:ext cx="10212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>
                  <a:solidFill>
                    <a:srgbClr val="FF0000"/>
                  </a:solidFill>
                </a:rPr>
                <a:t>Lock-Down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174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A305138-942F-436E-8337-FD2425CC82B1}"/>
              </a:ext>
            </a:extLst>
          </p:cNvPr>
          <p:cNvSpPr txBox="1"/>
          <p:nvPr/>
        </p:nvSpPr>
        <p:spPr>
          <a:xfrm>
            <a:off x="377493" y="5750703"/>
            <a:ext cx="11637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Ungefähr 70% der meldenden Intensivbereiche geben aktuell an ‚begrenzt‘ oder ‚komplett ausgelastet‘ zu sein.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Hauptgrund: Personalmangel gemeldet bei &gt; 50% der Intensivbereiche mit Höchststand in der letzten Woche.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69A0D93-C7D0-47C2-88C6-133F2D676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8" y="1107297"/>
            <a:ext cx="6186692" cy="421589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B33431A-2D29-4786-BCDA-9549644F3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808" y="1107296"/>
            <a:ext cx="6186692" cy="4123785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53C714D5-7D5C-4620-861F-11E1EC2394BC}"/>
              </a:ext>
            </a:extLst>
          </p:cNvPr>
          <p:cNvSpPr txBox="1">
            <a:spLocks/>
          </p:cNvSpPr>
          <p:nvPr/>
        </p:nvSpPr>
        <p:spPr>
          <a:xfrm>
            <a:off x="153842" y="77962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Ungebrochen starke Belastung der Intensivmedizin durch hohe COVID-19-Fallzahlen</a:t>
            </a:r>
            <a:endParaRPr lang="de-DE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6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A305138-942F-436E-8337-FD2425CC82B1}"/>
              </a:ext>
            </a:extLst>
          </p:cNvPr>
          <p:cNvSpPr txBox="1"/>
          <p:nvPr/>
        </p:nvSpPr>
        <p:spPr>
          <a:xfrm>
            <a:off x="4929352" y="6007012"/>
            <a:ext cx="6437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 10 Bundesländern ist der Anteil freier betreibbarer Intensivbetten unter die kritische 15%-Marke gesunken.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3C714D5-7D5C-4620-861F-11E1EC2394BC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Niedriges Niveau der freien betreibbaren Bettenkapazitäten</a:t>
            </a:r>
            <a:endParaRPr lang="de-DE" sz="2400" dirty="0">
              <a:solidFill>
                <a:srgbClr val="0070C0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9112F09-2E61-48D5-B891-86E9D8B6E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331" y="795068"/>
            <a:ext cx="4188941" cy="585982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09B7E7A-C290-4197-854C-5F5C28F8E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854" y="1156018"/>
            <a:ext cx="6623781" cy="425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16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BD81069-346F-4191-9514-E4FB136A1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84" y="796120"/>
            <a:ext cx="6619875" cy="86677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05D11CE-05B3-4A1C-853A-EB7FAE5AC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9875" y="38186"/>
            <a:ext cx="3710314" cy="2138862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3085FC1-C370-489C-8197-2E5F3FB918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337" y="2135865"/>
            <a:ext cx="3549353" cy="222344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467F64C-79DD-4FDE-8B40-2C7E1277BF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235" y="4422070"/>
            <a:ext cx="3672077" cy="223164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943DB60-BE46-4FAB-84E7-C77F3E8446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421" y="4422070"/>
            <a:ext cx="7531811" cy="22316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D7277A8-B6A1-463F-BF18-2CBF813A21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7888" y="2166919"/>
            <a:ext cx="3549354" cy="216133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6D2100E-880F-4DBF-93C8-A8D83035A2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9401" y="2239807"/>
            <a:ext cx="3471262" cy="2119504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99852" y="1662895"/>
            <a:ext cx="419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mit knappen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D0D0F25-8E67-440B-97B1-FABA9ADC78D9}"/>
              </a:ext>
            </a:extLst>
          </p:cNvPr>
          <p:cNvSpPr txBox="1"/>
          <p:nvPr/>
        </p:nvSpPr>
        <p:spPr>
          <a:xfrm>
            <a:off x="5608151" y="1294303"/>
            <a:ext cx="1313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Meldeverzugs</a:t>
            </a:r>
          </a:p>
        </p:txBody>
      </p:sp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Breitbild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</vt:lpstr>
      <vt:lpstr>DIVI-Intensivregister: weiterhin hohe Fallzahlen COVID-19-Intensivpflichtige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Martina</dc:creator>
  <cp:lastModifiedBy>Martina Fischer</cp:lastModifiedBy>
  <cp:revision>17</cp:revision>
  <dcterms:created xsi:type="dcterms:W3CDTF">2021-01-11T19:31:22Z</dcterms:created>
  <dcterms:modified xsi:type="dcterms:W3CDTF">2021-01-13T11:58:59Z</dcterms:modified>
</cp:coreProperties>
</file>