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576" r:id="rId2"/>
    <p:sldId id="588" r:id="rId3"/>
    <p:sldId id="608" r:id="rId4"/>
    <p:sldId id="578" r:id="rId5"/>
    <p:sldId id="626" r:id="rId6"/>
    <p:sldId id="587" r:id="rId7"/>
    <p:sldId id="611" r:id="rId8"/>
    <p:sldId id="630" r:id="rId9"/>
    <p:sldId id="612" r:id="rId10"/>
    <p:sldId id="628" r:id="rId11"/>
    <p:sldId id="593" r:id="rId12"/>
    <p:sldId id="629" r:id="rId13"/>
    <p:sldId id="627" r:id="rId14"/>
    <p:sldId id="623" r:id="rId15"/>
    <p:sldId id="625" r:id="rId16"/>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 id="3" name="Prahm, Kerstin" initials="PK" lastIdx="6" clrIdx="3"/>
  <p:cmAuthor id="4" name="Tolksdorf, Kristin" initials="TK" lastIdx="1" clrIdx="4"/>
  <p:cmAuthor id="5" name="Preuß, Ute" initials="PU" lastIdx="3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AA6"/>
    <a:srgbClr val="66A8DD"/>
    <a:srgbClr val="006EC7"/>
    <a:srgbClr val="D0D8E8"/>
    <a:srgbClr val="E9EDF4"/>
    <a:srgbClr val="367BB8"/>
    <a:srgbClr val="338BD2"/>
    <a:srgbClr val="4D8AD2"/>
    <a:srgbClr val="0DE3A1"/>
    <a:srgbClr val="80A5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5" autoAdjust="0"/>
    <p:restoredTop sz="85051" autoAdjust="0"/>
  </p:normalViewPr>
  <p:slideViewPr>
    <p:cSldViewPr snapToGrid="0" snapToObjects="1">
      <p:cViewPr varScale="1">
        <p:scale>
          <a:sx n="57" d="100"/>
          <a:sy n="57" d="100"/>
        </p:scale>
        <p:origin x="1556" y="52"/>
      </p:cViewPr>
      <p:guideLst>
        <p:guide orient="horz" pos="2160"/>
        <p:guide pos="2880"/>
      </p:guideLst>
    </p:cSldViewPr>
  </p:slideViewPr>
  <p:notesTextViewPr>
    <p:cViewPr>
      <p:scale>
        <a:sx n="80" d="100"/>
        <a:sy n="80" d="100"/>
      </p:scale>
      <p:origin x="0" y="0"/>
    </p:cViewPr>
  </p:notesTextViewPr>
  <p:sorterViewPr>
    <p:cViewPr>
      <p:scale>
        <a:sx n="200" d="100"/>
        <a:sy n="200" d="100"/>
      </p:scale>
      <p:origin x="0" y="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13.01.2021</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13.01.2021</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ARE-Raten weiter zurückgegangen (nächste Folie zeigt, dass die Raten sowohl bei Kindern (besonders stark) aber auch bei Erwachsenen zurückgegangen sind. Werte liegen nach wie vor deutlich unter denen der Vorsaisons (die meisten Menschen halten sich an die Kontaktbeschränkungen, frühere Weihnachtsferien wirken sich auch positiv aus))</a:t>
            </a:r>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330168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Anteil COVID-19 Patienten an SARI:</a:t>
            </a:r>
          </a:p>
          <a:p>
            <a:r>
              <a:rPr lang="de-DE" dirty="0"/>
              <a:t>Seit KW 46 relativ stabil bei ca. 60%,  in KW 50/2020 Sprung auf 68%, seitdem stabil bei um die 70% </a:t>
            </a:r>
          </a:p>
          <a:p>
            <a:r>
              <a:rPr lang="de-DE" dirty="0"/>
              <a:t>In KW 53: 71 66% </a:t>
            </a:r>
          </a:p>
          <a:p>
            <a:r>
              <a:rPr lang="de-DE" dirty="0"/>
              <a:t>Möglicherweise Effekt durch Rückgang der Fallzahlen über den Jahreswechsel, sollte erneuter Anstieg der Fallzahlen erfolgen, sinkt COVID-19-Rate bei SARI </a:t>
            </a:r>
            <a:r>
              <a:rPr lang="de-DE" dirty="0" err="1"/>
              <a:t>evtl</a:t>
            </a:r>
            <a:r>
              <a:rPr lang="de-DE" dirty="0"/>
              <a:t> wieder</a:t>
            </a:r>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112313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Anteil COVID-19 Patienten an SARI:</a:t>
            </a:r>
          </a:p>
          <a:p>
            <a:r>
              <a:rPr lang="de-DE" dirty="0"/>
              <a:t>-</a:t>
            </a:r>
            <a:r>
              <a:rPr lang="de-DE" sz="1200" kern="1200" dirty="0">
                <a:solidFill>
                  <a:schemeClr val="tx1"/>
                </a:solidFill>
                <a:effectLst/>
                <a:latin typeface="+mn-lt"/>
                <a:ea typeface="+mn-ea"/>
                <a:cs typeface="+mn-cs"/>
              </a:rPr>
              <a:t>Der Anteil an COVID-19-Erkrankungen bei SARI-Fällen lag in der 52. und 53. KW 2020 in den Altersgruppen ab 15 Jahre bei 70 % und mehr. </a:t>
            </a:r>
            <a:endParaRPr lang="de-DE" dirty="0"/>
          </a:p>
          <a:p>
            <a:r>
              <a:rPr lang="de-DE" dirty="0"/>
              <a:t>- Anstieg in AG 15-34 Jahre auf </a:t>
            </a:r>
            <a:r>
              <a:rPr lang="de-DE"/>
              <a:t>88% in KW 53</a:t>
            </a:r>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2076991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13</a:t>
            </a:fld>
            <a:endParaRPr lang="de-DE"/>
          </a:p>
        </p:txBody>
      </p:sp>
    </p:spTree>
    <p:extLst>
      <p:ext uri="{BB962C8B-B14F-4D97-AF65-F5344CB8AC3E}">
        <p14:creationId xmlns:p14="http://schemas.microsoft.com/office/powerpoint/2010/main" val="265302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Absolute Anzahl der COVID-19-Fälle mit SARI im Sentinel: Auswahl wie im Wochenbericht (nur entlassene Fälle mit max. Verweildauer 1 Woche)</a:t>
            </a:r>
          </a:p>
          <a:p>
            <a:r>
              <a:rPr lang="de-DE" b="1" dirty="0"/>
              <a:t>- AG 35-59 Jahre Rückgang in KW 53 (noch nicht einschätzbar, ob nachhaltiger Rückgang oder Jahreswechsel-Artefakt)</a:t>
            </a:r>
          </a:p>
          <a:p>
            <a:pPr marL="171450" indent="-171450">
              <a:buFontTx/>
              <a:buChar char="-"/>
            </a:pPr>
            <a:r>
              <a:rPr lang="de-DE" b="1" dirty="0"/>
              <a:t>AG 60-79 nach starkem Rückgang der COVID-19-Fälle in KW 52, erneuter Anstieg in KW 53</a:t>
            </a:r>
          </a:p>
          <a:p>
            <a:pPr marL="171450" indent="-171450">
              <a:buFontTx/>
              <a:buChar char="-"/>
            </a:pPr>
            <a:r>
              <a:rPr lang="de-DE" b="1" dirty="0"/>
              <a:t>AG 80+ stabil seit 3 Wochen bei hohen Fallzahlen (VO vom 4.12. zu Schnelltests in Pflegeheimen Auswirkungen vermutlich ab KW 50)</a:t>
            </a:r>
          </a:p>
        </p:txBody>
      </p:sp>
      <p:sp>
        <p:nvSpPr>
          <p:cNvPr id="4" name="Foliennummernplatzhalter 3"/>
          <p:cNvSpPr>
            <a:spLocks noGrp="1"/>
          </p:cNvSpPr>
          <p:nvPr>
            <p:ph type="sldNum" sz="quarter" idx="10"/>
          </p:nvPr>
        </p:nvSpPr>
        <p:spPr/>
        <p:txBody>
          <a:bodyPr/>
          <a:lstStyle/>
          <a:p>
            <a:fld id="{E7DB3B74-E7C2-B34F-8624-8515ACB00503}" type="slidenum">
              <a:rPr lang="de-DE" smtClean="0"/>
              <a:t>14</a:t>
            </a:fld>
            <a:endParaRPr lang="de-DE"/>
          </a:p>
        </p:txBody>
      </p:sp>
    </p:spTree>
    <p:extLst>
      <p:ext uri="{BB962C8B-B14F-4D97-AF65-F5344CB8AC3E}">
        <p14:creationId xmlns:p14="http://schemas.microsoft.com/office/powerpoint/2010/main" val="2345941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Absolute Anzahl der COVID-19-Fälle mit SARI im Sentinel: alle Fälle, inkl. Liegende (noch vorläufige Diagnosen und noch nicht vollständig)</a:t>
            </a:r>
            <a:r>
              <a:rPr lang="de-DE" b="1" dirty="0"/>
              <a:t> </a:t>
            </a:r>
          </a:p>
          <a:p>
            <a:r>
              <a:rPr lang="de-DE" b="1" dirty="0"/>
              <a:t>-Daten von noch liegenden Fällen, normalerweise eher unvollständiger</a:t>
            </a:r>
          </a:p>
          <a:p>
            <a:r>
              <a:rPr lang="de-DE" b="1" dirty="0"/>
              <a:t>-AGs 15-34 sowie 35-59 Jahre relativ stabil seit KW 44/2020</a:t>
            </a:r>
            <a:endParaRPr lang="de-DE" dirty="0"/>
          </a:p>
          <a:p>
            <a:r>
              <a:rPr lang="de-DE" dirty="0"/>
              <a:t>-</a:t>
            </a:r>
            <a:r>
              <a:rPr lang="de-DE" b="1" dirty="0"/>
              <a:t>in den AG 60-79 und 80+ leichte Diskrepanz zu den Daten der Kurzlieger (vorherige Folie): evtl. über den Jahreswechsel weniger Entlassungen in diesen Altersgruppen?</a:t>
            </a:r>
          </a:p>
          <a:p>
            <a:r>
              <a:rPr lang="de-DE" b="1" dirty="0"/>
              <a:t>- AG 60-79: weiterer leichter Rückgang</a:t>
            </a:r>
          </a:p>
          <a:p>
            <a:r>
              <a:rPr lang="de-DE" b="1" dirty="0"/>
              <a:t>-in AG 80+ relativ stabile COVID-19-Fallzahlen seit KW 50</a:t>
            </a:r>
          </a:p>
          <a:p>
            <a:endParaRPr lang="de-DE" b="1" dirty="0"/>
          </a:p>
          <a:p>
            <a:r>
              <a:rPr lang="de-DE" dirty="0"/>
              <a:t>Insgesamt ist das Bild aber ähnlich wie bei den eingeschränkten Daten, allerdings haben in dieser Darstellung (alle Fälle) die Fälle aus der Altersgruppe 35-59 Jahre weniger Gewicht</a:t>
            </a:r>
          </a:p>
        </p:txBody>
      </p:sp>
      <p:sp>
        <p:nvSpPr>
          <p:cNvPr id="4" name="Foliennummernplatzhalter 3"/>
          <p:cNvSpPr>
            <a:spLocks noGrp="1"/>
          </p:cNvSpPr>
          <p:nvPr>
            <p:ph type="sldNum" sz="quarter" idx="10"/>
          </p:nvPr>
        </p:nvSpPr>
        <p:spPr/>
        <p:txBody>
          <a:bodyPr/>
          <a:lstStyle/>
          <a:p>
            <a:fld id="{E7DB3B74-E7C2-B34F-8624-8515ACB00503}" type="slidenum">
              <a:rPr lang="de-DE" smtClean="0"/>
              <a:t>15</a:t>
            </a:fld>
            <a:endParaRPr lang="de-DE"/>
          </a:p>
        </p:txBody>
      </p:sp>
    </p:spTree>
    <p:extLst>
      <p:ext uri="{BB962C8B-B14F-4D97-AF65-F5344CB8AC3E}">
        <p14:creationId xmlns:p14="http://schemas.microsoft.com/office/powerpoint/2010/main" val="241323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330168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Ähnlich Entwicklung wie in den Vorjahren. Über die Weihnachtszeit kommt es zusätzlich zu weiteren Änderungen: viele Praxen haben zwischen den Jahren geschlossen, es gehen aber grundsätzlich auch weniger Menschen zum Arzt, weil keine Krankschreibung notwendig ist (Urlaub oder maximal Homeoffice). Zudem liegen die Feiertage dieses Jahr sehr „Arbeitnehmerfreundlich“.</a:t>
            </a:r>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196480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Folie wird nicht gezeigt, Änderungen </a:t>
            </a:r>
            <a:r>
              <a:rPr lang="de-DE"/>
              <a:t>des Konsultationsverhaltens </a:t>
            </a:r>
            <a:r>
              <a:rPr lang="de-DE" dirty="0"/>
              <a:t>aber auch regional in den Bundesländern gut zu sehen (Altersgruppen der Erwachsenen)</a:t>
            </a:r>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129832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-Rückgang der SARI-Fallzahlen in den Altersgruppen unter 60</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-SARI-Fallzahlen in AG ab 60 Jahre wieder angestiegen auf </a:t>
            </a:r>
            <a:r>
              <a:rPr lang="de-DE" sz="1200" kern="1200" dirty="0" err="1">
                <a:solidFill>
                  <a:schemeClr val="tx1"/>
                </a:solidFill>
                <a:effectLst/>
                <a:latin typeface="+mn-lt"/>
                <a:ea typeface="+mn-ea"/>
                <a:cs typeface="+mn-cs"/>
              </a:rPr>
              <a:t>Grippwellen</a:t>
            </a:r>
            <a:r>
              <a:rPr lang="de-DE" sz="1200" kern="1200" dirty="0">
                <a:solidFill>
                  <a:schemeClr val="tx1"/>
                </a:solidFill>
                <a:effectLst/>
                <a:latin typeface="+mn-lt"/>
                <a:ea typeface="+mn-ea"/>
                <a:cs typeface="+mn-cs"/>
              </a:rPr>
              <a:t>-Niveau</a:t>
            </a:r>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4171032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SARI-Fallzahlen insgesamt stabil, auf Niveau der </a:t>
            </a:r>
            <a:r>
              <a:rPr lang="de-DE" dirty="0" err="1"/>
              <a:t>Vorsaions</a:t>
            </a:r>
            <a:r>
              <a:rPr lang="de-DE" dirty="0"/>
              <a:t> </a:t>
            </a:r>
          </a:p>
          <a:p>
            <a:endParaRPr lang="de-DE" dirty="0"/>
          </a:p>
          <a:p>
            <a:r>
              <a:rPr lang="de-DE" dirty="0"/>
              <a:t>Aber: AG unter 15 Jahre weiter extrem niedrige Fallzahlen, während AG 60+ weiter hohe Fallzahlen hat. </a:t>
            </a:r>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1123136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AG 35-59: Rückgang zum Jahreswechsel, noch nicht abschätzbar, ob ein Effekt des Jahreswechsels oder nachhaltiger Rückgang  </a:t>
            </a:r>
          </a:p>
          <a:p>
            <a:r>
              <a:rPr lang="de-DE" dirty="0">
                <a:sym typeface="Wingdings" panose="05000000000000000000" pitchFamily="2" charset="2"/>
              </a:rPr>
              <a:t> Ist allerdings</a:t>
            </a:r>
            <a:r>
              <a:rPr lang="de-DE" dirty="0"/>
              <a:t> im Vergleich zu den Vorjahren ein eher unüblicher Einbruch </a:t>
            </a:r>
            <a:r>
              <a:rPr lang="de-DE"/>
              <a:t>der Fallzahlen</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201715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AG 60-79: nach deutlichem Rückgang in KW 52 wieder erneuter Anstieg</a:t>
            </a:r>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112313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AG 80+: nach Rückgang in KW 51/52 erneuter Anstieg, bleibt auf sehr hohem Niveau</a:t>
            </a:r>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2339361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r>
              <a:rPr lang="de-DE"/>
              <a:t>Stand: 18.08.2020</a:t>
            </a:r>
            <a:endParaRPr lang="de-DE" dirty="0"/>
          </a:p>
        </p:txBody>
      </p:sp>
      <p:sp>
        <p:nvSpPr>
          <p:cNvPr id="10" name="Fußzeilenplatzhalter 9"/>
          <p:cNvSpPr>
            <a:spLocks noGrp="1"/>
          </p:cNvSpPr>
          <p:nvPr>
            <p:ph type="ftr" sz="quarter" idx="15"/>
          </p:nvPr>
        </p:nvSpPr>
        <p:spPr/>
        <p:txBody>
          <a:bodyPr/>
          <a:lstStyle/>
          <a:p>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r>
              <a:rPr lang="de-DE"/>
              <a:t>Stand: 18.08.2020</a:t>
            </a:r>
            <a:endParaRPr lang="de-DE" dirty="0"/>
          </a:p>
        </p:txBody>
      </p:sp>
      <p:sp>
        <p:nvSpPr>
          <p:cNvPr id="12" name="Fußzeilenplatzhalter 11"/>
          <p:cNvSpPr>
            <a:spLocks noGrp="1"/>
          </p:cNvSpPr>
          <p:nvPr>
            <p:ph type="ftr" sz="quarter" idx="16"/>
          </p:nvPr>
        </p:nvSpPr>
        <p:spPr/>
        <p:txBody>
          <a:bodyPr/>
          <a:lstStyle/>
          <a:p>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r>
              <a:rPr lang="de-DE"/>
              <a:t>Stand: 18.08.2020</a:t>
            </a:r>
            <a:endParaRPr lang="de-DE" dirty="0"/>
          </a:p>
        </p:txBody>
      </p:sp>
      <p:sp>
        <p:nvSpPr>
          <p:cNvPr id="10" name="Fußzeilenplatzhalter 9"/>
          <p:cNvSpPr>
            <a:spLocks noGrp="1"/>
          </p:cNvSpPr>
          <p:nvPr>
            <p:ph type="ftr" sz="quarter" idx="11"/>
          </p:nvPr>
        </p:nvSpPr>
        <p:spPr/>
        <p:txBody>
          <a:bodyPr/>
          <a:lstStyle/>
          <a:p>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a:t>Stand: 18.08.2020</a:t>
            </a:r>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a:t>Stand: 18.08.2020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Ergebnisse der </a:t>
            </a:r>
            <a:br>
              <a:rPr lang="de-DE" dirty="0"/>
            </a:br>
            <a:r>
              <a:rPr lang="de-DE" dirty="0"/>
              <a:t>syndromischen Surveillance akuter Atemwegserkrankungen</a:t>
            </a:r>
            <a:br>
              <a:rPr lang="de-DE" dirty="0"/>
            </a:br>
            <a:br>
              <a:rPr lang="de-DE" dirty="0"/>
            </a:br>
            <a:r>
              <a:rPr lang="de-DE" sz="1800" b="0" dirty="0"/>
              <a:t>GrippeWeb, </a:t>
            </a:r>
            <a:br>
              <a:rPr lang="de-DE" sz="1800" b="0" dirty="0"/>
            </a:br>
            <a:r>
              <a:rPr lang="de-DE" sz="1800" b="0" dirty="0"/>
              <a:t>Arbeitsgemeinschaft Influenza,</a:t>
            </a:r>
            <a:br>
              <a:rPr lang="de-DE" sz="1800" b="0" dirty="0"/>
            </a:br>
            <a:r>
              <a:rPr lang="de-DE" sz="1800" b="0" dirty="0"/>
              <a:t>ICOSARI</a:t>
            </a:r>
            <a:br>
              <a:rPr lang="de-DE" sz="1800" b="0" dirty="0"/>
            </a:br>
            <a:r>
              <a:rPr lang="de-DE" sz="1800" b="0" dirty="0"/>
              <a:t>Datenstand  12.1.2021</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75" t="15874" r="17500" b="9364"/>
          <a:stretch/>
        </p:blipFill>
        <p:spPr bwMode="auto">
          <a:xfrm>
            <a:off x="293916" y="2170590"/>
            <a:ext cx="3235382" cy="282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48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10</a:t>
            </a:fld>
            <a:endParaRPr lang="de-DE" dirty="0"/>
          </a:p>
        </p:txBody>
      </p:sp>
      <p:sp>
        <p:nvSpPr>
          <p:cNvPr id="8" name="Titel 2"/>
          <p:cNvSpPr txBox="1">
            <a:spLocks/>
          </p:cNvSpPr>
          <p:nvPr/>
        </p:nvSpPr>
        <p:spPr>
          <a:xfrm>
            <a:off x="677118" y="692696"/>
            <a:ext cx="8265713" cy="400219"/>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53. KW </a:t>
            </a:r>
          </a:p>
        </p:txBody>
      </p:sp>
      <p:sp>
        <p:nvSpPr>
          <p:cNvPr id="2" name="Datumsplatzhalter 1"/>
          <p:cNvSpPr>
            <a:spLocks noGrp="1"/>
          </p:cNvSpPr>
          <p:nvPr>
            <p:ph type="dt" sz="half" idx="10"/>
          </p:nvPr>
        </p:nvSpPr>
        <p:spPr/>
        <p:txBody>
          <a:bodyPr/>
          <a:lstStyle/>
          <a:p>
            <a:r>
              <a:rPr lang="de-DE" dirty="0"/>
              <a:t>Stand: 21.1.2021</a:t>
            </a:r>
          </a:p>
        </p:txBody>
      </p:sp>
      <p:sp>
        <p:nvSpPr>
          <p:cNvPr id="3" name="Fußzeilenplatzhalter 2"/>
          <p:cNvSpPr>
            <a:spLocks noGrp="1"/>
          </p:cNvSpPr>
          <p:nvPr>
            <p:ph type="ftr" sz="quarter" idx="11"/>
          </p:nvPr>
        </p:nvSpPr>
        <p:spPr/>
        <p:txBody>
          <a:bodyPr/>
          <a:lstStyle/>
          <a:p>
            <a:endParaRPr lang="de-DE" dirty="0"/>
          </a:p>
        </p:txBody>
      </p:sp>
      <p:pic>
        <p:nvPicPr>
          <p:cNvPr id="1026" name="Picture 2"/>
          <p:cNvPicPr>
            <a:picLocks noChangeAspect="1" noChangeArrowheads="1"/>
          </p:cNvPicPr>
          <p:nvPr/>
        </p:nvPicPr>
        <p:blipFill>
          <a:blip r:embed="rId3"/>
          <a:stretch>
            <a:fillRect/>
          </a:stretch>
        </p:blipFill>
        <p:spPr bwMode="auto">
          <a:xfrm>
            <a:off x="0" y="1157814"/>
            <a:ext cx="9000000" cy="5400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 Verbindung mit Pfeil 6"/>
          <p:cNvCxnSpPr>
            <a:cxnSpLocks/>
          </p:cNvCxnSpPr>
          <p:nvPr/>
        </p:nvCxnSpPr>
        <p:spPr>
          <a:xfrm flipH="1">
            <a:off x="4938148" y="2754112"/>
            <a:ext cx="944990" cy="1179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feld 8"/>
          <p:cNvSpPr txBox="1"/>
          <p:nvPr/>
        </p:nvSpPr>
        <p:spPr>
          <a:xfrm>
            <a:off x="6000068" y="2415558"/>
            <a:ext cx="2171699" cy="338554"/>
          </a:xfrm>
          <a:prstGeom prst="rect">
            <a:avLst/>
          </a:prstGeom>
          <a:noFill/>
        </p:spPr>
        <p:txBody>
          <a:bodyPr wrap="square" rtlCol="0">
            <a:spAutoFit/>
          </a:bodyPr>
          <a:lstStyle/>
          <a:p>
            <a:r>
              <a:rPr lang="de-DE" sz="1600" dirty="0"/>
              <a:t>Frühjahr/Sommer 2020</a:t>
            </a:r>
            <a:endParaRPr lang="en-US" sz="1600" dirty="0"/>
          </a:p>
        </p:txBody>
      </p:sp>
    </p:spTree>
    <p:extLst>
      <p:ext uri="{BB962C8B-B14F-4D97-AF65-F5344CB8AC3E}">
        <p14:creationId xmlns:p14="http://schemas.microsoft.com/office/powerpoint/2010/main" val="7536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11</a:t>
            </a:fld>
            <a:endParaRPr lang="de-DE" dirty="0"/>
          </a:p>
        </p:txBody>
      </p:sp>
      <p:sp>
        <p:nvSpPr>
          <p:cNvPr id="8" name="Titel 2"/>
          <p:cNvSpPr txBox="1">
            <a:spLocks/>
          </p:cNvSpPr>
          <p:nvPr/>
        </p:nvSpPr>
        <p:spPr>
          <a:xfrm>
            <a:off x="564826" y="692696"/>
            <a:ext cx="8378006" cy="800438"/>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sowie </a:t>
            </a:r>
          </a:p>
          <a:p>
            <a:pPr algn="ctr"/>
            <a:r>
              <a:rPr lang="de-DE" dirty="0"/>
              <a:t>Anteil SARI-Fälle mit COVID-Diagnose bis zur 53. KW </a:t>
            </a:r>
          </a:p>
        </p:txBody>
      </p:sp>
      <p:sp>
        <p:nvSpPr>
          <p:cNvPr id="2" name="Datumsplatzhalter 1"/>
          <p:cNvSpPr>
            <a:spLocks noGrp="1"/>
          </p:cNvSpPr>
          <p:nvPr>
            <p:ph type="dt" sz="half" idx="10"/>
          </p:nvPr>
        </p:nvSpPr>
        <p:spPr/>
        <p:txBody>
          <a:bodyPr/>
          <a:lstStyle/>
          <a:p>
            <a:r>
              <a:rPr lang="de-DE" dirty="0"/>
              <a:t>Stand: 21.1.2021</a:t>
            </a:r>
          </a:p>
        </p:txBody>
      </p:sp>
      <p:sp>
        <p:nvSpPr>
          <p:cNvPr id="3" name="Fußzeilenplatzhalter 2"/>
          <p:cNvSpPr>
            <a:spLocks noGrp="1"/>
          </p:cNvSpPr>
          <p:nvPr>
            <p:ph type="ftr" sz="quarter" idx="11"/>
          </p:nvPr>
        </p:nvSpPr>
        <p:spPr/>
        <p:txBody>
          <a:bodyPr/>
          <a:lstStyle/>
          <a:p>
            <a:endParaRPr lang="de-DE" dirty="0"/>
          </a:p>
        </p:txBody>
      </p:sp>
      <p:pic>
        <p:nvPicPr>
          <p:cNvPr id="10" name="Grafik 9">
            <a:extLst>
              <a:ext uri="{FF2B5EF4-FFF2-40B4-BE49-F238E27FC236}">
                <a16:creationId xmlns:a16="http://schemas.microsoft.com/office/drawing/2014/main" id="{EF75579A-68B5-46DA-83DC-3BFA2EF95401}"/>
              </a:ext>
            </a:extLst>
          </p:cNvPr>
          <p:cNvPicPr>
            <a:picLocks noChangeAspect="1"/>
          </p:cNvPicPr>
          <p:nvPr/>
        </p:nvPicPr>
        <p:blipFill>
          <a:blip r:embed="rId3"/>
          <a:stretch>
            <a:fillRect/>
          </a:stretch>
        </p:blipFill>
        <p:spPr bwMode="auto">
          <a:xfrm>
            <a:off x="267855" y="1745647"/>
            <a:ext cx="8674974" cy="4771235"/>
          </a:xfrm>
          <a:prstGeom prst="rect">
            <a:avLst/>
          </a:prstGeom>
          <a:noFill/>
          <a:ln>
            <a:noFill/>
          </a:ln>
        </p:spPr>
      </p:pic>
      <p:cxnSp>
        <p:nvCxnSpPr>
          <p:cNvPr id="14" name="Gerader Verbinder 13">
            <a:extLst>
              <a:ext uri="{FF2B5EF4-FFF2-40B4-BE49-F238E27FC236}">
                <a16:creationId xmlns:a16="http://schemas.microsoft.com/office/drawing/2014/main" id="{56AE90DA-FBFA-4E23-A738-3B924B37793F}"/>
              </a:ext>
            </a:extLst>
          </p:cNvPr>
          <p:cNvCxnSpPr>
            <a:cxnSpLocks/>
          </p:cNvCxnSpPr>
          <p:nvPr/>
        </p:nvCxnSpPr>
        <p:spPr>
          <a:xfrm flipV="1">
            <a:off x="6488313" y="1819275"/>
            <a:ext cx="0" cy="3244858"/>
          </a:xfrm>
          <a:prstGeom prst="line">
            <a:avLst/>
          </a:prstGeom>
          <a:ln w="222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5" name="Gerader Verbinder 14">
            <a:extLst>
              <a:ext uri="{FF2B5EF4-FFF2-40B4-BE49-F238E27FC236}">
                <a16:creationId xmlns:a16="http://schemas.microsoft.com/office/drawing/2014/main" id="{A0E3E5B6-6622-44C6-8C1B-0D17A3FC255A}"/>
              </a:ext>
            </a:extLst>
          </p:cNvPr>
          <p:cNvCxnSpPr>
            <a:cxnSpLocks/>
          </p:cNvCxnSpPr>
          <p:nvPr/>
        </p:nvCxnSpPr>
        <p:spPr>
          <a:xfrm flipV="1">
            <a:off x="7389956" y="1819275"/>
            <a:ext cx="0" cy="3244858"/>
          </a:xfrm>
          <a:prstGeom prst="line">
            <a:avLst/>
          </a:prstGeom>
          <a:ln w="22225">
            <a:solidFill>
              <a:schemeClr val="tx2"/>
            </a:solidFill>
          </a:ln>
        </p:spPr>
        <p:style>
          <a:lnRef idx="2">
            <a:schemeClr val="accent1"/>
          </a:lnRef>
          <a:fillRef idx="0">
            <a:schemeClr val="accent1"/>
          </a:fillRef>
          <a:effectRef idx="1">
            <a:schemeClr val="accent1"/>
          </a:effectRef>
          <a:fontRef idx="minor">
            <a:schemeClr val="tx1"/>
          </a:fontRef>
        </p:style>
      </p:cxnSp>
      <p:sp>
        <p:nvSpPr>
          <p:cNvPr id="16" name="Textfeld 15">
            <a:extLst>
              <a:ext uri="{FF2B5EF4-FFF2-40B4-BE49-F238E27FC236}">
                <a16:creationId xmlns:a16="http://schemas.microsoft.com/office/drawing/2014/main" id="{65E1EFA1-EC52-4D04-9DB1-7725851DE27B}"/>
              </a:ext>
            </a:extLst>
          </p:cNvPr>
          <p:cNvSpPr txBox="1"/>
          <p:nvPr/>
        </p:nvSpPr>
        <p:spPr>
          <a:xfrm>
            <a:off x="5923600" y="1394075"/>
            <a:ext cx="1129426" cy="461665"/>
          </a:xfrm>
          <a:prstGeom prst="rect">
            <a:avLst/>
          </a:prstGeom>
          <a:noFill/>
        </p:spPr>
        <p:txBody>
          <a:bodyPr wrap="square" rtlCol="0">
            <a:spAutoFit/>
          </a:bodyPr>
          <a:lstStyle/>
          <a:p>
            <a:r>
              <a:rPr lang="de-DE" sz="1200" b="1" dirty="0">
                <a:solidFill>
                  <a:schemeClr val="tx2"/>
                </a:solidFill>
              </a:rPr>
              <a:t>Lockdown light (KW 45)</a:t>
            </a:r>
          </a:p>
        </p:txBody>
      </p:sp>
      <p:sp>
        <p:nvSpPr>
          <p:cNvPr id="17" name="Textfeld 16">
            <a:extLst>
              <a:ext uri="{FF2B5EF4-FFF2-40B4-BE49-F238E27FC236}">
                <a16:creationId xmlns:a16="http://schemas.microsoft.com/office/drawing/2014/main" id="{C5A98B05-96F7-4162-9C95-74821557C3E4}"/>
              </a:ext>
            </a:extLst>
          </p:cNvPr>
          <p:cNvSpPr txBox="1"/>
          <p:nvPr/>
        </p:nvSpPr>
        <p:spPr>
          <a:xfrm>
            <a:off x="7053026" y="1408984"/>
            <a:ext cx="1072663" cy="461665"/>
          </a:xfrm>
          <a:prstGeom prst="rect">
            <a:avLst/>
          </a:prstGeom>
          <a:noFill/>
        </p:spPr>
        <p:txBody>
          <a:bodyPr wrap="square" rtlCol="0">
            <a:spAutoFit/>
          </a:bodyPr>
          <a:lstStyle/>
          <a:p>
            <a:r>
              <a:rPr lang="de-DE" sz="1200" b="1" dirty="0">
                <a:solidFill>
                  <a:schemeClr val="tx2"/>
                </a:solidFill>
              </a:rPr>
              <a:t>Lockdown (KW 51)</a:t>
            </a:r>
          </a:p>
        </p:txBody>
      </p:sp>
    </p:spTree>
    <p:extLst>
      <p:ext uri="{BB962C8B-B14F-4D97-AF65-F5344CB8AC3E}">
        <p14:creationId xmlns:p14="http://schemas.microsoft.com/office/powerpoint/2010/main" val="238305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12</a:t>
            </a:fld>
            <a:endParaRPr lang="de-DE" dirty="0"/>
          </a:p>
        </p:txBody>
      </p:sp>
      <p:sp>
        <p:nvSpPr>
          <p:cNvPr id="8" name="Titel 2"/>
          <p:cNvSpPr txBox="1">
            <a:spLocks/>
          </p:cNvSpPr>
          <p:nvPr/>
        </p:nvSpPr>
        <p:spPr>
          <a:xfrm>
            <a:off x="0" y="692696"/>
            <a:ext cx="8942832" cy="489148"/>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Anteil SARI-Fälle mit COVID-Diagnose bis 53. KW </a:t>
            </a:r>
          </a:p>
        </p:txBody>
      </p:sp>
      <p:sp>
        <p:nvSpPr>
          <p:cNvPr id="2" name="Datumsplatzhalter 1"/>
          <p:cNvSpPr>
            <a:spLocks noGrp="1"/>
          </p:cNvSpPr>
          <p:nvPr>
            <p:ph type="dt" sz="half" idx="10"/>
          </p:nvPr>
        </p:nvSpPr>
        <p:spPr/>
        <p:txBody>
          <a:bodyPr/>
          <a:lstStyle/>
          <a:p>
            <a:r>
              <a:rPr lang="de-DE" dirty="0"/>
              <a:t>Stand: 21.1.2021</a:t>
            </a:r>
          </a:p>
        </p:txBody>
      </p:sp>
      <p:sp>
        <p:nvSpPr>
          <p:cNvPr id="3" name="Fußzeilenplatzhalter 2"/>
          <p:cNvSpPr>
            <a:spLocks noGrp="1"/>
          </p:cNvSpPr>
          <p:nvPr>
            <p:ph type="ftr" sz="quarter" idx="11"/>
          </p:nvPr>
        </p:nvSpPr>
        <p:spPr/>
        <p:txBody>
          <a:bodyPr/>
          <a:lstStyle/>
          <a:p>
            <a:endParaRPr lang="de-DE" dirty="0"/>
          </a:p>
        </p:txBody>
      </p:sp>
      <p:pic>
        <p:nvPicPr>
          <p:cNvPr id="10" name="Grafik 9">
            <a:extLst>
              <a:ext uri="{FF2B5EF4-FFF2-40B4-BE49-F238E27FC236}">
                <a16:creationId xmlns:a16="http://schemas.microsoft.com/office/drawing/2014/main" id="{EF75579A-68B5-46DA-83DC-3BFA2EF95401}"/>
              </a:ext>
            </a:extLst>
          </p:cNvPr>
          <p:cNvPicPr>
            <a:picLocks noChangeAspect="1"/>
          </p:cNvPicPr>
          <p:nvPr/>
        </p:nvPicPr>
        <p:blipFill>
          <a:blip r:embed="rId3"/>
          <a:stretch>
            <a:fillRect/>
          </a:stretch>
        </p:blipFill>
        <p:spPr bwMode="auto">
          <a:xfrm>
            <a:off x="586274" y="1312184"/>
            <a:ext cx="7770282" cy="5180188"/>
          </a:xfrm>
          <a:prstGeom prst="rect">
            <a:avLst/>
          </a:prstGeom>
          <a:noFill/>
          <a:ln>
            <a:noFill/>
          </a:ln>
        </p:spPr>
      </p:pic>
    </p:spTree>
    <p:extLst>
      <p:ext uri="{BB962C8B-B14F-4D97-AF65-F5344CB8AC3E}">
        <p14:creationId xmlns:p14="http://schemas.microsoft.com/office/powerpoint/2010/main" val="754768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B84701F-0F7B-4731-A7EB-A1838E70F8C6}"/>
              </a:ext>
            </a:extLst>
          </p:cNvPr>
          <p:cNvSpPr>
            <a:spLocks noGrp="1"/>
          </p:cNvSpPr>
          <p:nvPr>
            <p:ph type="dt" sz="half" idx="10"/>
          </p:nvPr>
        </p:nvSpPr>
        <p:spPr/>
        <p:txBody>
          <a:bodyPr/>
          <a:lstStyle/>
          <a:p>
            <a:r>
              <a:rPr lang="de-DE" dirty="0"/>
              <a:t>Stand: 12.1.2021</a:t>
            </a:r>
          </a:p>
        </p:txBody>
      </p:sp>
      <p:sp>
        <p:nvSpPr>
          <p:cNvPr id="3" name="Fußzeilenplatzhalter 2">
            <a:extLst>
              <a:ext uri="{FF2B5EF4-FFF2-40B4-BE49-F238E27FC236}">
                <a16:creationId xmlns:a16="http://schemas.microsoft.com/office/drawing/2014/main" id="{938199FD-D7AD-49A0-BF51-2CB87EEA9300}"/>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F426CB91-7EA5-489E-BBEC-693C84F127B4}"/>
              </a:ext>
            </a:extLst>
          </p:cNvPr>
          <p:cNvSpPr>
            <a:spLocks noGrp="1"/>
          </p:cNvSpPr>
          <p:nvPr>
            <p:ph type="sldNum" sz="quarter" idx="12"/>
          </p:nvPr>
        </p:nvSpPr>
        <p:spPr/>
        <p:txBody>
          <a:bodyPr/>
          <a:lstStyle/>
          <a:p>
            <a:fld id="{162A217B-ED1C-D84B-8478-63C77FA79618}" type="slidenum">
              <a:rPr lang="de-DE" smtClean="0"/>
              <a:pPr/>
              <a:t>13</a:t>
            </a:fld>
            <a:endParaRPr lang="de-DE" dirty="0"/>
          </a:p>
        </p:txBody>
      </p:sp>
      <p:sp>
        <p:nvSpPr>
          <p:cNvPr id="10" name="Titel 2">
            <a:extLst>
              <a:ext uri="{FF2B5EF4-FFF2-40B4-BE49-F238E27FC236}">
                <a16:creationId xmlns:a16="http://schemas.microsoft.com/office/drawing/2014/main" id="{0AA76473-7BD8-47C4-8BE3-32146C7DE24C}"/>
              </a:ext>
            </a:extLst>
          </p:cNvPr>
          <p:cNvSpPr txBox="1">
            <a:spLocks/>
          </p:cNvSpPr>
          <p:nvPr/>
        </p:nvSpPr>
        <p:spPr>
          <a:xfrm>
            <a:off x="31324" y="651844"/>
            <a:ext cx="911267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Anteil COVID-SARI-Fälle (J09 – J22) </a:t>
            </a:r>
          </a:p>
        </p:txBody>
      </p:sp>
      <p:pic>
        <p:nvPicPr>
          <p:cNvPr id="6" name="Grafik 5">
            <a:extLst>
              <a:ext uri="{FF2B5EF4-FFF2-40B4-BE49-F238E27FC236}">
                <a16:creationId xmlns:a16="http://schemas.microsoft.com/office/drawing/2014/main" id="{024C5006-7920-46C2-9D49-D77ABD22A201}"/>
              </a:ext>
            </a:extLst>
          </p:cNvPr>
          <p:cNvPicPr>
            <a:picLocks noChangeAspect="1"/>
          </p:cNvPicPr>
          <p:nvPr/>
        </p:nvPicPr>
        <p:blipFill rotWithShape="1">
          <a:blip r:embed="rId3"/>
          <a:srcRect r="6590"/>
          <a:stretch/>
        </p:blipFill>
        <p:spPr>
          <a:xfrm>
            <a:off x="207034" y="1919422"/>
            <a:ext cx="8918836" cy="3739505"/>
          </a:xfrm>
          <a:prstGeom prst="rect">
            <a:avLst/>
          </a:prstGeom>
        </p:spPr>
      </p:pic>
    </p:spTree>
    <p:extLst>
      <p:ext uri="{BB962C8B-B14F-4D97-AF65-F5344CB8AC3E}">
        <p14:creationId xmlns:p14="http://schemas.microsoft.com/office/powerpoint/2010/main" val="159912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14</a:t>
            </a:fld>
            <a:endParaRPr lang="de-DE" dirty="0"/>
          </a:p>
        </p:txBody>
      </p:sp>
      <p:sp>
        <p:nvSpPr>
          <p:cNvPr id="8" name="Titel 2"/>
          <p:cNvSpPr txBox="1">
            <a:spLocks/>
          </p:cNvSpPr>
          <p:nvPr/>
        </p:nvSpPr>
        <p:spPr>
          <a:xfrm>
            <a:off x="31324" y="651844"/>
            <a:ext cx="911267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COVID-SARI-Fälle (J09 – J22) bis zur 53. KW</a:t>
            </a:r>
          </a:p>
        </p:txBody>
      </p:sp>
      <p:sp>
        <p:nvSpPr>
          <p:cNvPr id="2" name="Datumsplatzhalter 1"/>
          <p:cNvSpPr>
            <a:spLocks noGrp="1"/>
          </p:cNvSpPr>
          <p:nvPr>
            <p:ph type="dt" sz="half" idx="10"/>
          </p:nvPr>
        </p:nvSpPr>
        <p:spPr/>
        <p:txBody>
          <a:bodyPr/>
          <a:lstStyle/>
          <a:p>
            <a:r>
              <a:rPr lang="de-DE" dirty="0"/>
              <a:t>Stand: 12.1.2021</a:t>
            </a:r>
          </a:p>
        </p:txBody>
      </p:sp>
      <p:sp>
        <p:nvSpPr>
          <p:cNvPr id="3" name="Fußzeilenplatzhalter 2"/>
          <p:cNvSpPr>
            <a:spLocks noGrp="1"/>
          </p:cNvSpPr>
          <p:nvPr>
            <p:ph type="ftr" sz="quarter" idx="11"/>
          </p:nvPr>
        </p:nvSpPr>
        <p:spPr/>
        <p:txBody>
          <a:bodyPr/>
          <a:lstStyle/>
          <a:p>
            <a:endParaRPr lang="de-DE" dirty="0"/>
          </a:p>
        </p:txBody>
      </p:sp>
      <p:pic>
        <p:nvPicPr>
          <p:cNvPr id="2051" name="Picture 3"/>
          <p:cNvPicPr>
            <a:picLocks noChangeAspect="1" noChangeArrowheads="1"/>
          </p:cNvPicPr>
          <p:nvPr/>
        </p:nvPicPr>
        <p:blipFill>
          <a:blip r:embed="rId3"/>
          <a:stretch>
            <a:fillRect/>
          </a:stretch>
        </p:blipFill>
        <p:spPr bwMode="auto">
          <a:xfrm>
            <a:off x="31324" y="1540933"/>
            <a:ext cx="9000000" cy="4500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 Verbindung mit Pfeil 6">
            <a:extLst>
              <a:ext uri="{FF2B5EF4-FFF2-40B4-BE49-F238E27FC236}">
                <a16:creationId xmlns:a16="http://schemas.microsoft.com/office/drawing/2014/main" id="{F27A04A1-B53B-4F4E-866F-39BFAAFDECA5}"/>
              </a:ext>
            </a:extLst>
          </p:cNvPr>
          <p:cNvCxnSpPr>
            <a:cxnSpLocks/>
          </p:cNvCxnSpPr>
          <p:nvPr/>
        </p:nvCxnSpPr>
        <p:spPr>
          <a:xfrm flipH="1">
            <a:off x="8476625" y="1706876"/>
            <a:ext cx="346718" cy="639700"/>
          </a:xfrm>
          <a:prstGeom prst="straightConnector1">
            <a:avLst/>
          </a:prstGeom>
          <a:ln w="41275">
            <a:tailEnd type="arrow"/>
          </a:ln>
        </p:spPr>
        <p:style>
          <a:lnRef idx="2">
            <a:schemeClr val="accent1"/>
          </a:lnRef>
          <a:fillRef idx="0">
            <a:schemeClr val="accent1"/>
          </a:fillRef>
          <a:effectRef idx="1">
            <a:schemeClr val="accent1"/>
          </a:effectRef>
          <a:fontRef idx="minor">
            <a:schemeClr val="tx1"/>
          </a:fontRef>
        </p:style>
      </p:cxnSp>
      <p:sp>
        <p:nvSpPr>
          <p:cNvPr id="17" name="Textfeld 16">
            <a:extLst>
              <a:ext uri="{FF2B5EF4-FFF2-40B4-BE49-F238E27FC236}">
                <a16:creationId xmlns:a16="http://schemas.microsoft.com/office/drawing/2014/main" id="{229E076F-6AE9-4293-B47F-775877271A0E}"/>
              </a:ext>
            </a:extLst>
          </p:cNvPr>
          <p:cNvSpPr txBox="1"/>
          <p:nvPr/>
        </p:nvSpPr>
        <p:spPr>
          <a:xfrm>
            <a:off x="8229132" y="1426242"/>
            <a:ext cx="1188423" cy="338554"/>
          </a:xfrm>
          <a:prstGeom prst="rect">
            <a:avLst/>
          </a:prstGeom>
          <a:noFill/>
          <a:ln w="15875">
            <a:noFill/>
          </a:ln>
        </p:spPr>
        <p:txBody>
          <a:bodyPr wrap="square" rtlCol="0">
            <a:spAutoFit/>
          </a:bodyPr>
          <a:lstStyle/>
          <a:p>
            <a:r>
              <a:rPr lang="de-DE" sz="1600" b="1" dirty="0"/>
              <a:t>80+ Jahre</a:t>
            </a:r>
            <a:endParaRPr lang="en-US" sz="1600" b="1" dirty="0"/>
          </a:p>
        </p:txBody>
      </p:sp>
    </p:spTree>
    <p:extLst>
      <p:ext uri="{BB962C8B-B14F-4D97-AF65-F5344CB8AC3E}">
        <p14:creationId xmlns:p14="http://schemas.microsoft.com/office/powerpoint/2010/main" val="2856627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15</a:t>
            </a:fld>
            <a:endParaRPr lang="de-DE" dirty="0"/>
          </a:p>
        </p:txBody>
      </p:sp>
      <p:sp>
        <p:nvSpPr>
          <p:cNvPr id="8" name="Titel 2"/>
          <p:cNvSpPr txBox="1">
            <a:spLocks/>
          </p:cNvSpPr>
          <p:nvPr/>
        </p:nvSpPr>
        <p:spPr>
          <a:xfrm>
            <a:off x="-769" y="719757"/>
            <a:ext cx="911267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COVID-SARI-Fälle (J09 – J22) bis zur 53. KW</a:t>
            </a:r>
          </a:p>
          <a:p>
            <a:pPr algn="ctr"/>
            <a:r>
              <a:rPr lang="de-DE" dirty="0"/>
              <a:t>alle Fälle, auch noch liegende</a:t>
            </a:r>
          </a:p>
        </p:txBody>
      </p:sp>
      <p:sp>
        <p:nvSpPr>
          <p:cNvPr id="2" name="Datumsplatzhalter 1"/>
          <p:cNvSpPr>
            <a:spLocks noGrp="1"/>
          </p:cNvSpPr>
          <p:nvPr>
            <p:ph type="dt" sz="half" idx="10"/>
          </p:nvPr>
        </p:nvSpPr>
        <p:spPr/>
        <p:txBody>
          <a:bodyPr/>
          <a:lstStyle/>
          <a:p>
            <a:r>
              <a:rPr lang="de-DE" dirty="0"/>
              <a:t>Stand: 12.1.2021</a:t>
            </a:r>
          </a:p>
        </p:txBody>
      </p:sp>
      <p:sp>
        <p:nvSpPr>
          <p:cNvPr id="3" name="Fußzeilenplatzhalter 2"/>
          <p:cNvSpPr>
            <a:spLocks noGrp="1"/>
          </p:cNvSpPr>
          <p:nvPr>
            <p:ph type="ftr" sz="quarter" idx="11"/>
          </p:nvPr>
        </p:nvSpPr>
        <p:spPr/>
        <p:txBody>
          <a:bodyPr/>
          <a:lstStyle/>
          <a:p>
            <a:endParaRPr lang="de-DE" dirty="0"/>
          </a:p>
        </p:txBody>
      </p:sp>
      <p:pic>
        <p:nvPicPr>
          <p:cNvPr id="2051" name="Picture 3"/>
          <p:cNvPicPr>
            <a:picLocks noChangeAspect="1" noChangeArrowheads="1"/>
          </p:cNvPicPr>
          <p:nvPr/>
        </p:nvPicPr>
        <p:blipFill>
          <a:blip r:embed="rId3"/>
          <a:stretch>
            <a:fillRect/>
          </a:stretch>
        </p:blipFill>
        <p:spPr bwMode="auto">
          <a:xfrm>
            <a:off x="111906" y="1764796"/>
            <a:ext cx="9000000" cy="45000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Gerade Verbindung mit Pfeil 11">
            <a:extLst>
              <a:ext uri="{FF2B5EF4-FFF2-40B4-BE49-F238E27FC236}">
                <a16:creationId xmlns:a16="http://schemas.microsoft.com/office/drawing/2014/main" id="{9E81F220-C684-487B-A6BE-81A914E39059}"/>
              </a:ext>
            </a:extLst>
          </p:cNvPr>
          <p:cNvCxnSpPr>
            <a:cxnSpLocks/>
          </p:cNvCxnSpPr>
          <p:nvPr/>
        </p:nvCxnSpPr>
        <p:spPr>
          <a:xfrm flipH="1">
            <a:off x="8511782" y="1950018"/>
            <a:ext cx="311561" cy="645451"/>
          </a:xfrm>
          <a:prstGeom prst="straightConnector1">
            <a:avLst/>
          </a:prstGeom>
          <a:ln w="41275">
            <a:tailEnd type="arrow"/>
          </a:ln>
        </p:spPr>
        <p:style>
          <a:lnRef idx="2">
            <a:schemeClr val="accent1"/>
          </a:lnRef>
          <a:fillRef idx="0">
            <a:schemeClr val="accent1"/>
          </a:fillRef>
          <a:effectRef idx="1">
            <a:schemeClr val="accent1"/>
          </a:effectRef>
          <a:fontRef idx="minor">
            <a:schemeClr val="tx1"/>
          </a:fontRef>
        </p:style>
      </p:cxnSp>
      <p:sp>
        <p:nvSpPr>
          <p:cNvPr id="13" name="Textfeld 12">
            <a:extLst>
              <a:ext uri="{FF2B5EF4-FFF2-40B4-BE49-F238E27FC236}">
                <a16:creationId xmlns:a16="http://schemas.microsoft.com/office/drawing/2014/main" id="{6A625EBA-CB7E-49CF-A3A7-D8483751D5AA}"/>
              </a:ext>
            </a:extLst>
          </p:cNvPr>
          <p:cNvSpPr txBox="1"/>
          <p:nvPr/>
        </p:nvSpPr>
        <p:spPr>
          <a:xfrm>
            <a:off x="8229132" y="1426242"/>
            <a:ext cx="1188423" cy="338554"/>
          </a:xfrm>
          <a:prstGeom prst="rect">
            <a:avLst/>
          </a:prstGeom>
          <a:noFill/>
          <a:ln w="15875">
            <a:noFill/>
          </a:ln>
        </p:spPr>
        <p:txBody>
          <a:bodyPr wrap="square" rtlCol="0">
            <a:spAutoFit/>
          </a:bodyPr>
          <a:lstStyle/>
          <a:p>
            <a:r>
              <a:rPr lang="de-DE" sz="1600" b="1" dirty="0"/>
              <a:t>80+ Jahre</a:t>
            </a:r>
            <a:endParaRPr lang="en-US" sz="1600" b="1" dirty="0"/>
          </a:p>
        </p:txBody>
      </p:sp>
    </p:spTree>
    <p:extLst>
      <p:ext uri="{BB962C8B-B14F-4D97-AF65-F5344CB8AC3E}">
        <p14:creationId xmlns:p14="http://schemas.microsoft.com/office/powerpoint/2010/main" val="416664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a:noFill/>
        </p:spPr>
        <p:txBody>
          <a:bodyPr/>
          <a:lstStyle/>
          <a:p>
            <a:r>
              <a:rPr lang="de-DE" dirty="0"/>
              <a:t>GrippeWeb bis zur 1. KW 2021 </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a:t>
            </a:fld>
            <a:endParaRPr lang="de-DE" dirty="0"/>
          </a:p>
        </p:txBody>
      </p:sp>
      <p:sp>
        <p:nvSpPr>
          <p:cNvPr id="7" name="Datumsplatzhalter 3"/>
          <p:cNvSpPr>
            <a:spLocks noGrp="1"/>
          </p:cNvSpPr>
          <p:nvPr>
            <p:ph type="dt" sz="half" idx="14"/>
          </p:nvPr>
        </p:nvSpPr>
        <p:spPr>
          <a:xfrm>
            <a:off x="539394" y="6619136"/>
            <a:ext cx="1860421" cy="195750"/>
          </a:xfrm>
        </p:spPr>
        <p:txBody>
          <a:bodyPr/>
          <a:lstStyle/>
          <a:p>
            <a:r>
              <a:rPr lang="de-DE" dirty="0"/>
              <a:t>Stand: 12.1.2021</a:t>
            </a:r>
          </a:p>
        </p:txBody>
      </p:sp>
      <p:pic>
        <p:nvPicPr>
          <p:cNvPr id="4" name="Grafik 3">
            <a:extLst>
              <a:ext uri="{FF2B5EF4-FFF2-40B4-BE49-F238E27FC236}">
                <a16:creationId xmlns:a16="http://schemas.microsoft.com/office/drawing/2014/main" id="{86801D27-D2DD-4224-BA43-BDE63CF73BF3}"/>
              </a:ext>
            </a:extLst>
          </p:cNvPr>
          <p:cNvPicPr>
            <a:picLocks noChangeAspect="1"/>
          </p:cNvPicPr>
          <p:nvPr/>
        </p:nvPicPr>
        <p:blipFill>
          <a:blip r:embed="rId3"/>
          <a:stretch>
            <a:fillRect/>
          </a:stretch>
        </p:blipFill>
        <p:spPr>
          <a:xfrm>
            <a:off x="875878" y="1299164"/>
            <a:ext cx="7177042" cy="5132561"/>
          </a:xfrm>
          <a:prstGeom prst="rect">
            <a:avLst/>
          </a:prstGeom>
        </p:spPr>
      </p:pic>
    </p:spTree>
    <p:extLst>
      <p:ext uri="{BB962C8B-B14F-4D97-AF65-F5344CB8AC3E}">
        <p14:creationId xmlns:p14="http://schemas.microsoft.com/office/powerpoint/2010/main" val="1597681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a:noFill/>
        </p:spPr>
        <p:txBody>
          <a:bodyPr/>
          <a:lstStyle/>
          <a:p>
            <a:r>
              <a:rPr lang="de-DE" dirty="0"/>
              <a:t>GrippeWeb bis zur 1. KW 2021 </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a:t>
            </a:fld>
            <a:endParaRPr lang="de-DE" dirty="0"/>
          </a:p>
        </p:txBody>
      </p:sp>
      <p:sp>
        <p:nvSpPr>
          <p:cNvPr id="7" name="Datumsplatzhalter 3"/>
          <p:cNvSpPr>
            <a:spLocks noGrp="1"/>
          </p:cNvSpPr>
          <p:nvPr>
            <p:ph type="dt" sz="half" idx="14"/>
          </p:nvPr>
        </p:nvSpPr>
        <p:spPr>
          <a:xfrm>
            <a:off x="539394" y="6619136"/>
            <a:ext cx="1860421" cy="195750"/>
          </a:xfrm>
        </p:spPr>
        <p:txBody>
          <a:bodyPr/>
          <a:lstStyle/>
          <a:p>
            <a:r>
              <a:rPr lang="de-DE" dirty="0"/>
              <a:t>Stand: 12.1.2021</a:t>
            </a:r>
          </a:p>
        </p:txBody>
      </p:sp>
      <p:pic>
        <p:nvPicPr>
          <p:cNvPr id="2" name="Grafik 1">
            <a:extLst>
              <a:ext uri="{FF2B5EF4-FFF2-40B4-BE49-F238E27FC236}">
                <a16:creationId xmlns:a16="http://schemas.microsoft.com/office/drawing/2014/main" id="{D7767244-9059-46A8-AF20-28A9A19014A9}"/>
              </a:ext>
            </a:extLst>
          </p:cNvPr>
          <p:cNvPicPr>
            <a:picLocks noChangeAspect="1"/>
          </p:cNvPicPr>
          <p:nvPr/>
        </p:nvPicPr>
        <p:blipFill>
          <a:blip r:embed="rId3"/>
          <a:stretch>
            <a:fillRect/>
          </a:stretch>
        </p:blipFill>
        <p:spPr>
          <a:xfrm>
            <a:off x="761813" y="1130024"/>
            <a:ext cx="7178400" cy="5167237"/>
          </a:xfrm>
          <a:prstGeom prst="rect">
            <a:avLst/>
          </a:prstGeom>
        </p:spPr>
      </p:pic>
    </p:spTree>
    <p:extLst>
      <p:ext uri="{BB962C8B-B14F-4D97-AF65-F5344CB8AC3E}">
        <p14:creationId xmlns:p14="http://schemas.microsoft.com/office/powerpoint/2010/main" val="412956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27137"/>
            <a:ext cx="8092592" cy="677108"/>
          </a:xfrm>
        </p:spPr>
        <p:txBody>
          <a:bodyPr/>
          <a:lstStyle/>
          <a:p>
            <a:r>
              <a:rPr lang="de-DE" dirty="0"/>
              <a:t>Arbeitsgemeinschaft Influenza</a:t>
            </a:r>
            <a:br>
              <a:rPr lang="de-DE" dirty="0"/>
            </a:br>
            <a:r>
              <a:rPr lang="de-DE" dirty="0"/>
              <a:t>ARE-Konsultationen bis zur 1. KW 2021</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a:t>
            </a:fld>
            <a:endParaRPr lang="de-DE" dirty="0"/>
          </a:p>
        </p:txBody>
      </p:sp>
      <p:sp>
        <p:nvSpPr>
          <p:cNvPr id="4" name="Datumsplatzhalter 3"/>
          <p:cNvSpPr>
            <a:spLocks noGrp="1"/>
          </p:cNvSpPr>
          <p:nvPr>
            <p:ph type="dt" sz="half" idx="14"/>
          </p:nvPr>
        </p:nvSpPr>
        <p:spPr>
          <a:xfrm>
            <a:off x="608423" y="6622713"/>
            <a:ext cx="1860421" cy="195750"/>
          </a:xfrm>
        </p:spPr>
        <p:txBody>
          <a:bodyPr/>
          <a:lstStyle/>
          <a:p>
            <a:r>
              <a:rPr lang="de-DE" dirty="0"/>
              <a:t>Stand: 12.1.2021</a:t>
            </a:r>
          </a:p>
        </p:txBody>
      </p:sp>
      <p:sp>
        <p:nvSpPr>
          <p:cNvPr id="2" name="Textfeld 1"/>
          <p:cNvSpPr txBox="1"/>
          <p:nvPr/>
        </p:nvSpPr>
        <p:spPr>
          <a:xfrm>
            <a:off x="608423" y="5399347"/>
            <a:ext cx="8371993" cy="1138773"/>
          </a:xfrm>
          <a:prstGeom prst="rect">
            <a:avLst/>
          </a:prstGeom>
          <a:noFill/>
        </p:spPr>
        <p:txBody>
          <a:bodyPr wrap="square" rtlCol="0">
            <a:spAutoFit/>
          </a:bodyPr>
          <a:lstStyle/>
          <a:p>
            <a:r>
              <a:rPr lang="de-DE" dirty="0"/>
              <a:t>Der Wert (gesamt) lag in der 1. KW 2021 bei ca. 770 Arzt­konsul­ta­tionen wegen ARE pro 100.000 Einwohner. Auf die Bevölke­rung in Deutschland bezogen entspricht das einer Gesamtzahl von ca. 640.000 Arzt­besuchen wegen akuter Atem­wegs­er­kran­kungen. </a:t>
            </a:r>
          </a:p>
          <a:p>
            <a:pPr algn="ctr"/>
            <a:endParaRPr lang="en-US" sz="1400" dirty="0"/>
          </a:p>
        </p:txBody>
      </p:sp>
      <p:pic>
        <p:nvPicPr>
          <p:cNvPr id="7" name="Grafik 6">
            <a:extLst>
              <a:ext uri="{FF2B5EF4-FFF2-40B4-BE49-F238E27FC236}">
                <a16:creationId xmlns:a16="http://schemas.microsoft.com/office/drawing/2014/main" id="{F585BB6A-CF0A-4DCF-8EE2-D77470222F94}"/>
              </a:ext>
            </a:extLst>
          </p:cNvPr>
          <p:cNvPicPr>
            <a:picLocks noChangeAspect="1"/>
          </p:cNvPicPr>
          <p:nvPr/>
        </p:nvPicPr>
        <p:blipFill rotWithShape="1">
          <a:blip r:embed="rId3"/>
          <a:srcRect t="7447"/>
          <a:stretch/>
        </p:blipFill>
        <p:spPr>
          <a:xfrm>
            <a:off x="809954" y="1390599"/>
            <a:ext cx="7242966" cy="4143361"/>
          </a:xfrm>
          <a:prstGeom prst="rect">
            <a:avLst/>
          </a:prstGeom>
        </p:spPr>
      </p:pic>
    </p:spTree>
    <p:extLst>
      <p:ext uri="{BB962C8B-B14F-4D97-AF65-F5344CB8AC3E}">
        <p14:creationId xmlns:p14="http://schemas.microsoft.com/office/powerpoint/2010/main" val="167521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27137"/>
            <a:ext cx="8092592" cy="677108"/>
          </a:xfrm>
        </p:spPr>
        <p:txBody>
          <a:bodyPr/>
          <a:lstStyle/>
          <a:p>
            <a:r>
              <a:rPr lang="de-DE" dirty="0"/>
              <a:t>Arbeitsgemeinschaft Influenza</a:t>
            </a:r>
            <a:br>
              <a:rPr lang="de-DE" dirty="0"/>
            </a:br>
            <a:r>
              <a:rPr lang="de-DE" dirty="0"/>
              <a:t>ARE-Konsultationen bis zur 1. KW 2021 nur AG ab 15 Jahre</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a:t>
            </a:fld>
            <a:endParaRPr lang="de-DE" dirty="0"/>
          </a:p>
        </p:txBody>
      </p:sp>
      <p:sp>
        <p:nvSpPr>
          <p:cNvPr id="4" name="Datumsplatzhalter 3"/>
          <p:cNvSpPr>
            <a:spLocks noGrp="1"/>
          </p:cNvSpPr>
          <p:nvPr>
            <p:ph type="dt" sz="half" idx="14"/>
          </p:nvPr>
        </p:nvSpPr>
        <p:spPr>
          <a:xfrm>
            <a:off x="608423" y="6622713"/>
            <a:ext cx="1860421" cy="195750"/>
          </a:xfrm>
        </p:spPr>
        <p:txBody>
          <a:bodyPr/>
          <a:lstStyle/>
          <a:p>
            <a:r>
              <a:rPr lang="de-DE" dirty="0"/>
              <a:t>Stand: 12.1.2021</a:t>
            </a:r>
          </a:p>
        </p:txBody>
      </p:sp>
      <p:sp>
        <p:nvSpPr>
          <p:cNvPr id="19" name="Textfeld 18">
            <a:extLst>
              <a:ext uri="{FF2B5EF4-FFF2-40B4-BE49-F238E27FC236}">
                <a16:creationId xmlns:a16="http://schemas.microsoft.com/office/drawing/2014/main" id="{9CC2BBD6-6A54-47B3-ABCA-B2AA4FFC1954}"/>
              </a:ext>
            </a:extLst>
          </p:cNvPr>
          <p:cNvSpPr txBox="1"/>
          <p:nvPr/>
        </p:nvSpPr>
        <p:spPr>
          <a:xfrm>
            <a:off x="7691120" y="1717040"/>
            <a:ext cx="834780" cy="369332"/>
          </a:xfrm>
          <a:prstGeom prst="rect">
            <a:avLst/>
          </a:prstGeom>
          <a:noFill/>
        </p:spPr>
        <p:txBody>
          <a:bodyPr wrap="none" rtlCol="0">
            <a:spAutoFit/>
          </a:bodyPr>
          <a:lstStyle/>
          <a:p>
            <a:r>
              <a:rPr lang="de-DE" dirty="0"/>
              <a:t>Bayern</a:t>
            </a:r>
          </a:p>
        </p:txBody>
      </p:sp>
      <p:sp>
        <p:nvSpPr>
          <p:cNvPr id="20" name="Textfeld 19">
            <a:extLst>
              <a:ext uri="{FF2B5EF4-FFF2-40B4-BE49-F238E27FC236}">
                <a16:creationId xmlns:a16="http://schemas.microsoft.com/office/drawing/2014/main" id="{EB4A13DB-573F-4580-B301-34AA5BAFBF37}"/>
              </a:ext>
            </a:extLst>
          </p:cNvPr>
          <p:cNvSpPr txBox="1"/>
          <p:nvPr/>
        </p:nvSpPr>
        <p:spPr>
          <a:xfrm>
            <a:off x="7630160" y="4769843"/>
            <a:ext cx="1217064" cy="646331"/>
          </a:xfrm>
          <a:prstGeom prst="rect">
            <a:avLst/>
          </a:prstGeom>
          <a:noFill/>
        </p:spPr>
        <p:txBody>
          <a:bodyPr wrap="none" rtlCol="0">
            <a:spAutoFit/>
          </a:bodyPr>
          <a:lstStyle/>
          <a:p>
            <a:r>
              <a:rPr lang="de-DE" dirty="0"/>
              <a:t>Nordrhein-</a:t>
            </a:r>
          </a:p>
          <a:p>
            <a:r>
              <a:rPr lang="de-DE" dirty="0"/>
              <a:t>Westfalen</a:t>
            </a:r>
          </a:p>
        </p:txBody>
      </p:sp>
      <p:pic>
        <p:nvPicPr>
          <p:cNvPr id="8" name="Grafik 7">
            <a:extLst>
              <a:ext uri="{FF2B5EF4-FFF2-40B4-BE49-F238E27FC236}">
                <a16:creationId xmlns:a16="http://schemas.microsoft.com/office/drawing/2014/main" id="{9C4056AD-7BD1-4EB3-9803-8E58C59A3680}"/>
              </a:ext>
            </a:extLst>
          </p:cNvPr>
          <p:cNvPicPr>
            <a:picLocks noChangeAspect="1"/>
          </p:cNvPicPr>
          <p:nvPr/>
        </p:nvPicPr>
        <p:blipFill>
          <a:blip r:embed="rId3"/>
          <a:stretch>
            <a:fillRect/>
          </a:stretch>
        </p:blipFill>
        <p:spPr>
          <a:xfrm>
            <a:off x="1422913" y="1149619"/>
            <a:ext cx="5652000" cy="2680988"/>
          </a:xfrm>
          <a:prstGeom prst="rect">
            <a:avLst/>
          </a:prstGeom>
        </p:spPr>
      </p:pic>
      <p:cxnSp>
        <p:nvCxnSpPr>
          <p:cNvPr id="24" name="Gerader Verbinder 23">
            <a:extLst>
              <a:ext uri="{FF2B5EF4-FFF2-40B4-BE49-F238E27FC236}">
                <a16:creationId xmlns:a16="http://schemas.microsoft.com/office/drawing/2014/main" id="{05C3B91D-8A98-41D5-8B45-FDC2DE6D148C}"/>
              </a:ext>
            </a:extLst>
          </p:cNvPr>
          <p:cNvCxnSpPr>
            <a:cxnSpLocks/>
          </p:cNvCxnSpPr>
          <p:nvPr/>
        </p:nvCxnSpPr>
        <p:spPr>
          <a:xfrm flipV="1">
            <a:off x="1680581" y="2091309"/>
            <a:ext cx="5241763" cy="13464"/>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pic>
        <p:nvPicPr>
          <p:cNvPr id="10" name="Grafik 9">
            <a:extLst>
              <a:ext uri="{FF2B5EF4-FFF2-40B4-BE49-F238E27FC236}">
                <a16:creationId xmlns:a16="http://schemas.microsoft.com/office/drawing/2014/main" id="{BBC9717A-D3AD-4FCB-A127-8601C50AF0D0}"/>
              </a:ext>
            </a:extLst>
          </p:cNvPr>
          <p:cNvPicPr>
            <a:picLocks noChangeAspect="1"/>
          </p:cNvPicPr>
          <p:nvPr/>
        </p:nvPicPr>
        <p:blipFill>
          <a:blip r:embed="rId4"/>
          <a:stretch>
            <a:fillRect/>
          </a:stretch>
        </p:blipFill>
        <p:spPr>
          <a:xfrm>
            <a:off x="1422913" y="3834727"/>
            <a:ext cx="5652000" cy="2680988"/>
          </a:xfrm>
          <a:prstGeom prst="rect">
            <a:avLst/>
          </a:prstGeom>
        </p:spPr>
      </p:pic>
      <p:cxnSp>
        <p:nvCxnSpPr>
          <p:cNvPr id="26" name="Gerader Verbinder 25">
            <a:extLst>
              <a:ext uri="{FF2B5EF4-FFF2-40B4-BE49-F238E27FC236}">
                <a16:creationId xmlns:a16="http://schemas.microsoft.com/office/drawing/2014/main" id="{5B778EDF-D1B6-44DB-8707-2E3A9895D3FA}"/>
              </a:ext>
            </a:extLst>
          </p:cNvPr>
          <p:cNvCxnSpPr>
            <a:cxnSpLocks/>
          </p:cNvCxnSpPr>
          <p:nvPr/>
        </p:nvCxnSpPr>
        <p:spPr>
          <a:xfrm>
            <a:off x="1713813" y="5034219"/>
            <a:ext cx="5256000"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92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6</a:t>
            </a:fld>
            <a:endParaRPr lang="de-DE" dirty="0"/>
          </a:p>
        </p:txBody>
      </p:sp>
      <p:sp>
        <p:nvSpPr>
          <p:cNvPr id="8" name="Titel 2"/>
          <p:cNvSpPr txBox="1">
            <a:spLocks/>
          </p:cNvSpPr>
          <p:nvPr/>
        </p:nvSpPr>
        <p:spPr>
          <a:xfrm>
            <a:off x="455047" y="821121"/>
            <a:ext cx="823390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53. KW </a:t>
            </a:r>
          </a:p>
        </p:txBody>
      </p:sp>
      <p:sp>
        <p:nvSpPr>
          <p:cNvPr id="2" name="Datumsplatzhalter 1"/>
          <p:cNvSpPr>
            <a:spLocks noGrp="1"/>
          </p:cNvSpPr>
          <p:nvPr>
            <p:ph type="dt" sz="half" idx="10"/>
          </p:nvPr>
        </p:nvSpPr>
        <p:spPr/>
        <p:txBody>
          <a:bodyPr/>
          <a:lstStyle/>
          <a:p>
            <a:r>
              <a:rPr lang="de-DE" dirty="0"/>
              <a:t>Stand: 12.1.2021</a:t>
            </a:r>
          </a:p>
        </p:txBody>
      </p:sp>
      <p:sp>
        <p:nvSpPr>
          <p:cNvPr id="3" name="Fußzeilenplatzhalter 2"/>
          <p:cNvSpPr>
            <a:spLocks noGrp="1"/>
          </p:cNvSpPr>
          <p:nvPr>
            <p:ph type="ftr" sz="quarter" idx="11"/>
          </p:nvPr>
        </p:nvSpPr>
        <p:spPr/>
        <p:txBody>
          <a:bodyPr/>
          <a:lstStyle/>
          <a:p>
            <a:endParaRPr lang="de-DE" dirty="0"/>
          </a:p>
        </p:txBody>
      </p:sp>
      <p:pic>
        <p:nvPicPr>
          <p:cNvPr id="9" name="Grafik 8">
            <a:extLst>
              <a:ext uri="{FF2B5EF4-FFF2-40B4-BE49-F238E27FC236}">
                <a16:creationId xmlns:a16="http://schemas.microsoft.com/office/drawing/2014/main" id="{2375DCA1-AD4E-49A9-B034-BE7E4C7D4BF4}"/>
              </a:ext>
            </a:extLst>
          </p:cNvPr>
          <p:cNvPicPr>
            <a:picLocks noChangeAspect="1"/>
          </p:cNvPicPr>
          <p:nvPr/>
        </p:nvPicPr>
        <p:blipFill>
          <a:blip r:embed="rId3"/>
          <a:stretch>
            <a:fillRect/>
          </a:stretch>
        </p:blipFill>
        <p:spPr bwMode="auto">
          <a:xfrm>
            <a:off x="1" y="1996182"/>
            <a:ext cx="9144000" cy="3657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246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7</a:t>
            </a:fld>
            <a:endParaRPr lang="de-DE" dirty="0"/>
          </a:p>
        </p:txBody>
      </p:sp>
      <p:sp>
        <p:nvSpPr>
          <p:cNvPr id="8" name="Titel 2"/>
          <p:cNvSpPr txBox="1">
            <a:spLocks/>
          </p:cNvSpPr>
          <p:nvPr/>
        </p:nvSpPr>
        <p:spPr>
          <a:xfrm>
            <a:off x="677118" y="692696"/>
            <a:ext cx="8265713" cy="400219"/>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52. KW </a:t>
            </a:r>
          </a:p>
        </p:txBody>
      </p:sp>
      <p:sp>
        <p:nvSpPr>
          <p:cNvPr id="2" name="Datumsplatzhalter 1"/>
          <p:cNvSpPr>
            <a:spLocks noGrp="1"/>
          </p:cNvSpPr>
          <p:nvPr>
            <p:ph type="dt" sz="half" idx="10"/>
          </p:nvPr>
        </p:nvSpPr>
        <p:spPr/>
        <p:txBody>
          <a:bodyPr/>
          <a:lstStyle/>
          <a:p>
            <a:r>
              <a:rPr lang="de-DE" dirty="0"/>
              <a:t>Stand: 12.1.2021</a:t>
            </a:r>
          </a:p>
        </p:txBody>
      </p:sp>
      <p:sp>
        <p:nvSpPr>
          <p:cNvPr id="3" name="Fußzeilenplatzhalter 2"/>
          <p:cNvSpPr>
            <a:spLocks noGrp="1"/>
          </p:cNvSpPr>
          <p:nvPr>
            <p:ph type="ftr" sz="quarter" idx="11"/>
          </p:nvPr>
        </p:nvSpPr>
        <p:spPr/>
        <p:txBody>
          <a:bodyPr/>
          <a:lstStyle/>
          <a:p>
            <a:endParaRPr lang="de-DE" dirty="0"/>
          </a:p>
        </p:txBody>
      </p:sp>
      <p:pic>
        <p:nvPicPr>
          <p:cNvPr id="1026" name="Picture 2"/>
          <p:cNvPicPr>
            <a:picLocks noChangeAspect="1" noChangeArrowheads="1"/>
          </p:cNvPicPr>
          <p:nvPr/>
        </p:nvPicPr>
        <p:blipFill>
          <a:blip r:embed="rId3"/>
          <a:stretch>
            <a:fillRect/>
          </a:stretch>
        </p:blipFill>
        <p:spPr bwMode="auto">
          <a:xfrm>
            <a:off x="406332" y="1120230"/>
            <a:ext cx="8253723" cy="5502482"/>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6025111" y="3022786"/>
            <a:ext cx="2171699" cy="338554"/>
          </a:xfrm>
          <a:prstGeom prst="rect">
            <a:avLst/>
          </a:prstGeom>
          <a:noFill/>
        </p:spPr>
        <p:txBody>
          <a:bodyPr wrap="square" rtlCol="0">
            <a:spAutoFit/>
          </a:bodyPr>
          <a:lstStyle/>
          <a:p>
            <a:r>
              <a:rPr lang="de-DE" sz="1600" dirty="0"/>
              <a:t>Frühjahr/Sommer 2020</a:t>
            </a:r>
            <a:endParaRPr lang="en-US" sz="1600" dirty="0"/>
          </a:p>
        </p:txBody>
      </p:sp>
      <p:cxnSp>
        <p:nvCxnSpPr>
          <p:cNvPr id="11" name="Gerade Verbindung mit Pfeil 10">
            <a:extLst>
              <a:ext uri="{FF2B5EF4-FFF2-40B4-BE49-F238E27FC236}">
                <a16:creationId xmlns:a16="http://schemas.microsoft.com/office/drawing/2014/main" id="{3232658D-05C7-4822-93BF-D7BA91AA67B5}"/>
              </a:ext>
            </a:extLst>
          </p:cNvPr>
          <p:cNvCxnSpPr>
            <a:cxnSpLocks/>
          </p:cNvCxnSpPr>
          <p:nvPr/>
        </p:nvCxnSpPr>
        <p:spPr>
          <a:xfrm flipH="1">
            <a:off x="4937248" y="3355661"/>
            <a:ext cx="978325" cy="593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15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8</a:t>
            </a:fld>
            <a:endParaRPr lang="de-DE" dirty="0"/>
          </a:p>
        </p:txBody>
      </p:sp>
      <p:sp>
        <p:nvSpPr>
          <p:cNvPr id="8" name="Titel 2"/>
          <p:cNvSpPr txBox="1">
            <a:spLocks/>
          </p:cNvSpPr>
          <p:nvPr/>
        </p:nvSpPr>
        <p:spPr>
          <a:xfrm>
            <a:off x="677118" y="692696"/>
            <a:ext cx="8265713" cy="400219"/>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53. KW </a:t>
            </a:r>
          </a:p>
        </p:txBody>
      </p:sp>
      <p:sp>
        <p:nvSpPr>
          <p:cNvPr id="2" name="Datumsplatzhalter 1"/>
          <p:cNvSpPr>
            <a:spLocks noGrp="1"/>
          </p:cNvSpPr>
          <p:nvPr>
            <p:ph type="dt" sz="half" idx="10"/>
          </p:nvPr>
        </p:nvSpPr>
        <p:spPr/>
        <p:txBody>
          <a:bodyPr/>
          <a:lstStyle/>
          <a:p>
            <a:r>
              <a:rPr lang="de-DE" dirty="0"/>
              <a:t>Stand: 12.1.2021</a:t>
            </a:r>
          </a:p>
        </p:txBody>
      </p:sp>
      <p:sp>
        <p:nvSpPr>
          <p:cNvPr id="3" name="Fußzeilenplatzhalter 2"/>
          <p:cNvSpPr>
            <a:spLocks noGrp="1"/>
          </p:cNvSpPr>
          <p:nvPr>
            <p:ph type="ftr" sz="quarter" idx="11"/>
          </p:nvPr>
        </p:nvSpPr>
        <p:spPr/>
        <p:txBody>
          <a:bodyPr/>
          <a:lstStyle/>
          <a:p>
            <a:endParaRPr lang="de-DE" dirty="0"/>
          </a:p>
        </p:txBody>
      </p:sp>
      <p:pic>
        <p:nvPicPr>
          <p:cNvPr id="1026" name="Picture 2"/>
          <p:cNvPicPr>
            <a:picLocks noChangeAspect="1" noChangeArrowheads="1"/>
          </p:cNvPicPr>
          <p:nvPr/>
        </p:nvPicPr>
        <p:blipFill>
          <a:blip r:embed="rId3"/>
          <a:stretch>
            <a:fillRect/>
          </a:stretch>
        </p:blipFill>
        <p:spPr bwMode="auto">
          <a:xfrm>
            <a:off x="72000" y="1157814"/>
            <a:ext cx="9000000" cy="540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6025111" y="2339304"/>
            <a:ext cx="2171699" cy="338554"/>
          </a:xfrm>
          <a:prstGeom prst="rect">
            <a:avLst/>
          </a:prstGeom>
          <a:noFill/>
        </p:spPr>
        <p:txBody>
          <a:bodyPr wrap="square" rtlCol="0">
            <a:spAutoFit/>
          </a:bodyPr>
          <a:lstStyle/>
          <a:p>
            <a:r>
              <a:rPr lang="de-DE" sz="1600" dirty="0"/>
              <a:t>Frühjahr/Sommer 2020</a:t>
            </a:r>
            <a:endParaRPr lang="en-US" sz="1600" dirty="0"/>
          </a:p>
        </p:txBody>
      </p:sp>
      <p:cxnSp>
        <p:nvCxnSpPr>
          <p:cNvPr id="11" name="Gerade Verbindung mit Pfeil 10">
            <a:extLst>
              <a:ext uri="{FF2B5EF4-FFF2-40B4-BE49-F238E27FC236}">
                <a16:creationId xmlns:a16="http://schemas.microsoft.com/office/drawing/2014/main" id="{3232658D-05C7-4822-93BF-D7BA91AA67B5}"/>
              </a:ext>
            </a:extLst>
          </p:cNvPr>
          <p:cNvCxnSpPr>
            <a:cxnSpLocks/>
          </p:cNvCxnSpPr>
          <p:nvPr/>
        </p:nvCxnSpPr>
        <p:spPr>
          <a:xfrm flipH="1">
            <a:off x="5046786" y="2677858"/>
            <a:ext cx="978326" cy="593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14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9</a:t>
            </a:fld>
            <a:endParaRPr lang="de-DE" dirty="0"/>
          </a:p>
        </p:txBody>
      </p:sp>
      <p:sp>
        <p:nvSpPr>
          <p:cNvPr id="8" name="Titel 2"/>
          <p:cNvSpPr txBox="1">
            <a:spLocks/>
          </p:cNvSpPr>
          <p:nvPr/>
        </p:nvSpPr>
        <p:spPr>
          <a:xfrm>
            <a:off x="677118" y="692696"/>
            <a:ext cx="8265713" cy="400219"/>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53. KW </a:t>
            </a:r>
          </a:p>
        </p:txBody>
      </p:sp>
      <p:sp>
        <p:nvSpPr>
          <p:cNvPr id="2" name="Datumsplatzhalter 1"/>
          <p:cNvSpPr>
            <a:spLocks noGrp="1"/>
          </p:cNvSpPr>
          <p:nvPr>
            <p:ph type="dt" sz="half" idx="10"/>
          </p:nvPr>
        </p:nvSpPr>
        <p:spPr/>
        <p:txBody>
          <a:bodyPr/>
          <a:lstStyle/>
          <a:p>
            <a:r>
              <a:rPr lang="de-DE" dirty="0"/>
              <a:t>Stand: 5.1.2021</a:t>
            </a:r>
          </a:p>
        </p:txBody>
      </p:sp>
      <p:sp>
        <p:nvSpPr>
          <p:cNvPr id="3" name="Fußzeilenplatzhalter 2"/>
          <p:cNvSpPr>
            <a:spLocks noGrp="1"/>
          </p:cNvSpPr>
          <p:nvPr>
            <p:ph type="ftr" sz="quarter" idx="11"/>
          </p:nvPr>
        </p:nvSpPr>
        <p:spPr/>
        <p:txBody>
          <a:bodyPr/>
          <a:lstStyle/>
          <a:p>
            <a:endParaRPr lang="de-DE" dirty="0"/>
          </a:p>
        </p:txBody>
      </p:sp>
      <p:pic>
        <p:nvPicPr>
          <p:cNvPr id="1026" name="Picture 2"/>
          <p:cNvPicPr>
            <a:picLocks noChangeAspect="1" noChangeArrowheads="1"/>
          </p:cNvPicPr>
          <p:nvPr/>
        </p:nvPicPr>
        <p:blipFill>
          <a:blip r:embed="rId3"/>
          <a:stretch>
            <a:fillRect/>
          </a:stretch>
        </p:blipFill>
        <p:spPr bwMode="auto">
          <a:xfrm>
            <a:off x="0" y="1157814"/>
            <a:ext cx="9000000" cy="5400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 Verbindung mit Pfeil 6"/>
          <p:cNvCxnSpPr>
            <a:cxnSpLocks/>
          </p:cNvCxnSpPr>
          <p:nvPr/>
        </p:nvCxnSpPr>
        <p:spPr>
          <a:xfrm flipH="1">
            <a:off x="4929855" y="2749799"/>
            <a:ext cx="953283" cy="9480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feld 8"/>
          <p:cNvSpPr txBox="1"/>
          <p:nvPr/>
        </p:nvSpPr>
        <p:spPr>
          <a:xfrm>
            <a:off x="6000068" y="2415558"/>
            <a:ext cx="2171699" cy="338554"/>
          </a:xfrm>
          <a:prstGeom prst="rect">
            <a:avLst/>
          </a:prstGeom>
          <a:noFill/>
        </p:spPr>
        <p:txBody>
          <a:bodyPr wrap="square" rtlCol="0">
            <a:spAutoFit/>
          </a:bodyPr>
          <a:lstStyle/>
          <a:p>
            <a:r>
              <a:rPr lang="de-DE" sz="1600" dirty="0"/>
              <a:t>Frühjahr/Sommer 2020</a:t>
            </a:r>
            <a:endParaRPr lang="en-US" sz="1600" dirty="0"/>
          </a:p>
        </p:txBody>
      </p:sp>
    </p:spTree>
    <p:extLst>
      <p:ext uri="{BB962C8B-B14F-4D97-AF65-F5344CB8AC3E}">
        <p14:creationId xmlns:p14="http://schemas.microsoft.com/office/powerpoint/2010/main" val="115653346"/>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913</Words>
  <Application>Microsoft Office PowerPoint</Application>
  <PresentationFormat>Bildschirmpräsentation (4:3)</PresentationFormat>
  <Paragraphs>102</Paragraphs>
  <Slides>15</Slides>
  <Notes>14</Notes>
  <HiddenSlides>9</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ＭＳ 明朝</vt:lpstr>
      <vt:lpstr>Wingdings</vt:lpstr>
      <vt:lpstr>Office-Design</vt:lpstr>
      <vt:lpstr>Ergebnisse der  syndromischen Surveillance akuter Atemwegserkrankungen  GrippeWeb,  Arbeitsgemeinschaft Influenza, ICOSARI Datenstand  12.1.2021</vt:lpstr>
      <vt:lpstr>GrippeWeb bis zur 1. KW 2021 </vt:lpstr>
      <vt:lpstr>GrippeWeb bis zur 1. KW 2021 </vt:lpstr>
      <vt:lpstr>Arbeitsgemeinschaft Influenza ARE-Konsultationen bis zur 1. KW 2021</vt:lpstr>
      <vt:lpstr>Arbeitsgemeinschaft Influenza ARE-Konsultationen bis zur 1. KW 2021 nur AG ab 15 Jahre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Budas</cp:lastModifiedBy>
  <cp:revision>1933</cp:revision>
  <cp:lastPrinted>2020-05-13T06:04:10Z</cp:lastPrinted>
  <dcterms:created xsi:type="dcterms:W3CDTF">2015-11-02T12:29:13Z</dcterms:created>
  <dcterms:modified xsi:type="dcterms:W3CDTF">2021-01-13T09:19:48Z</dcterms:modified>
</cp:coreProperties>
</file>