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04" r:id="rId3"/>
  </p:sldMasterIdLst>
  <p:notesMasterIdLst>
    <p:notesMasterId r:id="rId20"/>
  </p:notesMasterIdLst>
  <p:sldIdLst>
    <p:sldId id="1347" r:id="rId4"/>
    <p:sldId id="1348" r:id="rId5"/>
    <p:sldId id="1349" r:id="rId6"/>
    <p:sldId id="1350" r:id="rId7"/>
    <p:sldId id="1351" r:id="rId8"/>
    <p:sldId id="1354" r:id="rId9"/>
    <p:sldId id="1352" r:id="rId10"/>
    <p:sldId id="1353" r:id="rId11"/>
    <p:sldId id="691" r:id="rId12"/>
    <p:sldId id="1355" r:id="rId13"/>
    <p:sldId id="1356" r:id="rId14"/>
    <p:sldId id="1357" r:id="rId15"/>
    <p:sldId id="1358" r:id="rId16"/>
    <p:sldId id="1359" r:id="rId17"/>
    <p:sldId id="1360" r:id="rId18"/>
    <p:sldId id="136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983"/>
    <a:srgbClr val="D31145"/>
    <a:srgbClr val="E7F6EA"/>
    <a:srgbClr val="92D050"/>
    <a:srgbClr val="00CD61"/>
    <a:srgbClr val="F7E7E9"/>
    <a:srgbClr val="F26289"/>
    <a:srgbClr val="FF66FF"/>
    <a:srgbClr val="FF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5501" autoAdjust="0"/>
  </p:normalViewPr>
  <p:slideViewPr>
    <p:cSldViewPr snapToGrid="0">
      <p:cViewPr varScale="1">
        <p:scale>
          <a:sx n="75" d="100"/>
          <a:sy n="75" d="100"/>
        </p:scale>
        <p:origin x="117" y="45"/>
      </p:cViewPr>
      <p:guideLst>
        <p:guide orient="horz" pos="4224"/>
        <p:guide pos="41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51231934911546E-2"/>
          <c:y val="0.13807894736842105"/>
          <c:w val="0.91692139603581668"/>
          <c:h val="0.6577448830409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Denní počet případů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C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Sheet1!$A$14:$A$138</c:f>
              <c:numCache>
                <c:formatCode>m/d/yyyy</c:formatCode>
                <c:ptCount val="125"/>
                <c:pt idx="0">
                  <c:v>44087</c:v>
                </c:pt>
                <c:pt idx="1">
                  <c:v>44088</c:v>
                </c:pt>
                <c:pt idx="2">
                  <c:v>44089</c:v>
                </c:pt>
                <c:pt idx="3">
                  <c:v>44090</c:v>
                </c:pt>
                <c:pt idx="4">
                  <c:v>44091</c:v>
                </c:pt>
                <c:pt idx="5">
                  <c:v>44092</c:v>
                </c:pt>
                <c:pt idx="6">
                  <c:v>44093</c:v>
                </c:pt>
                <c:pt idx="7">
                  <c:v>44094</c:v>
                </c:pt>
                <c:pt idx="8">
                  <c:v>44095</c:v>
                </c:pt>
                <c:pt idx="9">
                  <c:v>44096</c:v>
                </c:pt>
                <c:pt idx="10">
                  <c:v>44097</c:v>
                </c:pt>
                <c:pt idx="11">
                  <c:v>44098</c:v>
                </c:pt>
                <c:pt idx="12">
                  <c:v>44099</c:v>
                </c:pt>
                <c:pt idx="13">
                  <c:v>44100</c:v>
                </c:pt>
                <c:pt idx="14">
                  <c:v>44101</c:v>
                </c:pt>
                <c:pt idx="15">
                  <c:v>44102</c:v>
                </c:pt>
                <c:pt idx="16">
                  <c:v>44103</c:v>
                </c:pt>
                <c:pt idx="17">
                  <c:v>44104</c:v>
                </c:pt>
                <c:pt idx="18">
                  <c:v>44105</c:v>
                </c:pt>
                <c:pt idx="19">
                  <c:v>44106</c:v>
                </c:pt>
                <c:pt idx="20">
                  <c:v>44107</c:v>
                </c:pt>
                <c:pt idx="21">
                  <c:v>44108</c:v>
                </c:pt>
                <c:pt idx="22">
                  <c:v>44109</c:v>
                </c:pt>
                <c:pt idx="23">
                  <c:v>44110</c:v>
                </c:pt>
                <c:pt idx="24">
                  <c:v>44111</c:v>
                </c:pt>
                <c:pt idx="25">
                  <c:v>44112</c:v>
                </c:pt>
                <c:pt idx="26">
                  <c:v>44113</c:v>
                </c:pt>
                <c:pt idx="27">
                  <c:v>44114</c:v>
                </c:pt>
                <c:pt idx="28">
                  <c:v>44115</c:v>
                </c:pt>
                <c:pt idx="29">
                  <c:v>44116</c:v>
                </c:pt>
                <c:pt idx="30">
                  <c:v>44117</c:v>
                </c:pt>
                <c:pt idx="31">
                  <c:v>44118</c:v>
                </c:pt>
                <c:pt idx="32">
                  <c:v>44119</c:v>
                </c:pt>
                <c:pt idx="33">
                  <c:v>44120</c:v>
                </c:pt>
                <c:pt idx="34">
                  <c:v>44121</c:v>
                </c:pt>
                <c:pt idx="35">
                  <c:v>44122</c:v>
                </c:pt>
                <c:pt idx="36">
                  <c:v>44123</c:v>
                </c:pt>
                <c:pt idx="37">
                  <c:v>44124</c:v>
                </c:pt>
                <c:pt idx="38">
                  <c:v>44125</c:v>
                </c:pt>
                <c:pt idx="39">
                  <c:v>44126</c:v>
                </c:pt>
                <c:pt idx="40">
                  <c:v>44127</c:v>
                </c:pt>
                <c:pt idx="41">
                  <c:v>44128</c:v>
                </c:pt>
                <c:pt idx="42">
                  <c:v>44129</c:v>
                </c:pt>
                <c:pt idx="43">
                  <c:v>44130</c:v>
                </c:pt>
                <c:pt idx="44">
                  <c:v>44131</c:v>
                </c:pt>
                <c:pt idx="45">
                  <c:v>44132</c:v>
                </c:pt>
                <c:pt idx="46">
                  <c:v>44133</c:v>
                </c:pt>
                <c:pt idx="47">
                  <c:v>44134</c:v>
                </c:pt>
                <c:pt idx="48">
                  <c:v>44135</c:v>
                </c:pt>
                <c:pt idx="49">
                  <c:v>44136</c:v>
                </c:pt>
                <c:pt idx="50">
                  <c:v>44137</c:v>
                </c:pt>
                <c:pt idx="51">
                  <c:v>44138</c:v>
                </c:pt>
                <c:pt idx="52">
                  <c:v>44139</c:v>
                </c:pt>
                <c:pt idx="53">
                  <c:v>44140</c:v>
                </c:pt>
                <c:pt idx="54">
                  <c:v>44141</c:v>
                </c:pt>
                <c:pt idx="55">
                  <c:v>44142</c:v>
                </c:pt>
                <c:pt idx="56">
                  <c:v>44143</c:v>
                </c:pt>
                <c:pt idx="57">
                  <c:v>44144</c:v>
                </c:pt>
                <c:pt idx="58">
                  <c:v>44145</c:v>
                </c:pt>
                <c:pt idx="59">
                  <c:v>44146</c:v>
                </c:pt>
                <c:pt idx="60">
                  <c:v>44147</c:v>
                </c:pt>
                <c:pt idx="61">
                  <c:v>44148</c:v>
                </c:pt>
                <c:pt idx="62">
                  <c:v>44149</c:v>
                </c:pt>
                <c:pt idx="63">
                  <c:v>44150</c:v>
                </c:pt>
                <c:pt idx="64">
                  <c:v>44151</c:v>
                </c:pt>
                <c:pt idx="65">
                  <c:v>44152</c:v>
                </c:pt>
                <c:pt idx="66">
                  <c:v>44153</c:v>
                </c:pt>
                <c:pt idx="67">
                  <c:v>44154</c:v>
                </c:pt>
                <c:pt idx="68">
                  <c:v>44155</c:v>
                </c:pt>
                <c:pt idx="69">
                  <c:v>44156</c:v>
                </c:pt>
                <c:pt idx="70">
                  <c:v>44157</c:v>
                </c:pt>
                <c:pt idx="71">
                  <c:v>44158</c:v>
                </c:pt>
                <c:pt idx="72">
                  <c:v>44159</c:v>
                </c:pt>
                <c:pt idx="73">
                  <c:v>44160</c:v>
                </c:pt>
                <c:pt idx="74">
                  <c:v>44161</c:v>
                </c:pt>
                <c:pt idx="75">
                  <c:v>44162</c:v>
                </c:pt>
                <c:pt idx="76">
                  <c:v>44163</c:v>
                </c:pt>
                <c:pt idx="77">
                  <c:v>44164</c:v>
                </c:pt>
                <c:pt idx="78">
                  <c:v>44165</c:v>
                </c:pt>
                <c:pt idx="79">
                  <c:v>44166</c:v>
                </c:pt>
                <c:pt idx="80">
                  <c:v>44167</c:v>
                </c:pt>
                <c:pt idx="81">
                  <c:v>44168</c:v>
                </c:pt>
                <c:pt idx="82">
                  <c:v>44169</c:v>
                </c:pt>
                <c:pt idx="83">
                  <c:v>44170</c:v>
                </c:pt>
                <c:pt idx="84">
                  <c:v>44171</c:v>
                </c:pt>
                <c:pt idx="85">
                  <c:v>44172</c:v>
                </c:pt>
                <c:pt idx="86">
                  <c:v>44173</c:v>
                </c:pt>
                <c:pt idx="87">
                  <c:v>44174</c:v>
                </c:pt>
                <c:pt idx="88">
                  <c:v>44175</c:v>
                </c:pt>
                <c:pt idx="89">
                  <c:v>44176</c:v>
                </c:pt>
                <c:pt idx="90">
                  <c:v>44177</c:v>
                </c:pt>
                <c:pt idx="91">
                  <c:v>44178</c:v>
                </c:pt>
                <c:pt idx="92">
                  <c:v>44179</c:v>
                </c:pt>
                <c:pt idx="93">
                  <c:v>44180</c:v>
                </c:pt>
                <c:pt idx="94">
                  <c:v>44181</c:v>
                </c:pt>
                <c:pt idx="95">
                  <c:v>44182</c:v>
                </c:pt>
                <c:pt idx="96">
                  <c:v>44183</c:v>
                </c:pt>
                <c:pt idx="97">
                  <c:v>44184</c:v>
                </c:pt>
                <c:pt idx="98">
                  <c:v>44185</c:v>
                </c:pt>
                <c:pt idx="99">
                  <c:v>44186</c:v>
                </c:pt>
                <c:pt idx="100">
                  <c:v>44187</c:v>
                </c:pt>
                <c:pt idx="101">
                  <c:v>44188</c:v>
                </c:pt>
                <c:pt idx="102">
                  <c:v>44189</c:v>
                </c:pt>
                <c:pt idx="103">
                  <c:v>44190</c:v>
                </c:pt>
                <c:pt idx="104">
                  <c:v>44191</c:v>
                </c:pt>
                <c:pt idx="105">
                  <c:v>44192</c:v>
                </c:pt>
                <c:pt idx="106">
                  <c:v>44193</c:v>
                </c:pt>
                <c:pt idx="107">
                  <c:v>44194</c:v>
                </c:pt>
                <c:pt idx="108">
                  <c:v>44195</c:v>
                </c:pt>
                <c:pt idx="109">
                  <c:v>44196</c:v>
                </c:pt>
                <c:pt idx="110">
                  <c:v>44197</c:v>
                </c:pt>
                <c:pt idx="111">
                  <c:v>44198</c:v>
                </c:pt>
                <c:pt idx="112">
                  <c:v>44199</c:v>
                </c:pt>
                <c:pt idx="113">
                  <c:v>44200</c:v>
                </c:pt>
                <c:pt idx="114">
                  <c:v>44201</c:v>
                </c:pt>
                <c:pt idx="115">
                  <c:v>44202</c:v>
                </c:pt>
                <c:pt idx="116">
                  <c:v>44203</c:v>
                </c:pt>
                <c:pt idx="117">
                  <c:v>44204</c:v>
                </c:pt>
                <c:pt idx="118">
                  <c:v>44205</c:v>
                </c:pt>
                <c:pt idx="119">
                  <c:v>44206</c:v>
                </c:pt>
                <c:pt idx="120">
                  <c:v>44207</c:v>
                </c:pt>
                <c:pt idx="121">
                  <c:v>44208</c:v>
                </c:pt>
                <c:pt idx="122">
                  <c:v>44209</c:v>
                </c:pt>
                <c:pt idx="123">
                  <c:v>44210</c:v>
                </c:pt>
                <c:pt idx="124">
                  <c:v>44211</c:v>
                </c:pt>
              </c:numCache>
            </c:numRef>
          </c:cat>
          <c:val>
            <c:numRef>
              <c:f>Sheet1!$B$14:$B$138</c:f>
              <c:numCache>
                <c:formatCode>General</c:formatCode>
                <c:ptCount val="125"/>
                <c:pt idx="0">
                  <c:v>791</c:v>
                </c:pt>
                <c:pt idx="1">
                  <c:v>1028</c:v>
                </c:pt>
                <c:pt idx="2">
                  <c:v>1675</c:v>
                </c:pt>
                <c:pt idx="3">
                  <c:v>2133</c:v>
                </c:pt>
                <c:pt idx="4">
                  <c:v>3124</c:v>
                </c:pt>
                <c:pt idx="5">
                  <c:v>2108</c:v>
                </c:pt>
                <c:pt idx="6">
                  <c:v>2045</c:v>
                </c:pt>
                <c:pt idx="7">
                  <c:v>984</c:v>
                </c:pt>
                <c:pt idx="8">
                  <c:v>1476</c:v>
                </c:pt>
                <c:pt idx="9">
                  <c:v>2388</c:v>
                </c:pt>
                <c:pt idx="10">
                  <c:v>2307</c:v>
                </c:pt>
                <c:pt idx="11">
                  <c:v>2906</c:v>
                </c:pt>
                <c:pt idx="12">
                  <c:v>2946</c:v>
                </c:pt>
                <c:pt idx="13">
                  <c:v>1981</c:v>
                </c:pt>
                <c:pt idx="14">
                  <c:v>1304</c:v>
                </c:pt>
                <c:pt idx="15">
                  <c:v>1284</c:v>
                </c:pt>
                <c:pt idx="16">
                  <c:v>1963</c:v>
                </c:pt>
                <c:pt idx="17">
                  <c:v>2926</c:v>
                </c:pt>
                <c:pt idx="18">
                  <c:v>3502</c:v>
                </c:pt>
                <c:pt idx="19">
                  <c:v>3795</c:v>
                </c:pt>
                <c:pt idx="20">
                  <c:v>2554</c:v>
                </c:pt>
                <c:pt idx="21">
                  <c:v>1840</c:v>
                </c:pt>
                <c:pt idx="22">
                  <c:v>3119</c:v>
                </c:pt>
                <c:pt idx="23">
                  <c:v>4458</c:v>
                </c:pt>
                <c:pt idx="24">
                  <c:v>5337</c:v>
                </c:pt>
                <c:pt idx="25">
                  <c:v>5394</c:v>
                </c:pt>
                <c:pt idx="26">
                  <c:v>8616</c:v>
                </c:pt>
                <c:pt idx="27">
                  <c:v>4636</c:v>
                </c:pt>
                <c:pt idx="28">
                  <c:v>3104</c:v>
                </c:pt>
                <c:pt idx="29">
                  <c:v>4308</c:v>
                </c:pt>
                <c:pt idx="30">
                  <c:v>8324</c:v>
                </c:pt>
                <c:pt idx="31">
                  <c:v>9545</c:v>
                </c:pt>
                <c:pt idx="32">
                  <c:v>9724</c:v>
                </c:pt>
                <c:pt idx="33">
                  <c:v>11104</c:v>
                </c:pt>
                <c:pt idx="34">
                  <c:v>8713</c:v>
                </c:pt>
                <c:pt idx="35">
                  <c:v>5058</c:v>
                </c:pt>
                <c:pt idx="36">
                  <c:v>8077</c:v>
                </c:pt>
                <c:pt idx="37">
                  <c:v>11985</c:v>
                </c:pt>
                <c:pt idx="38">
                  <c:v>14970</c:v>
                </c:pt>
                <c:pt idx="39">
                  <c:v>14155</c:v>
                </c:pt>
                <c:pt idx="40">
                  <c:v>15248</c:v>
                </c:pt>
                <c:pt idx="41">
                  <c:v>12473</c:v>
                </c:pt>
                <c:pt idx="42">
                  <c:v>7300</c:v>
                </c:pt>
                <c:pt idx="43">
                  <c:v>10272</c:v>
                </c:pt>
                <c:pt idx="44">
                  <c:v>15666</c:v>
                </c:pt>
                <c:pt idx="45">
                  <c:v>12978</c:v>
                </c:pt>
                <c:pt idx="46">
                  <c:v>13051</c:v>
                </c:pt>
                <c:pt idx="47">
                  <c:v>13603</c:v>
                </c:pt>
                <c:pt idx="48">
                  <c:v>11427</c:v>
                </c:pt>
                <c:pt idx="49">
                  <c:v>6551</c:v>
                </c:pt>
                <c:pt idx="50">
                  <c:v>9239</c:v>
                </c:pt>
                <c:pt idx="51">
                  <c:v>12090</c:v>
                </c:pt>
                <c:pt idx="52">
                  <c:v>15725</c:v>
                </c:pt>
                <c:pt idx="53">
                  <c:v>13234</c:v>
                </c:pt>
                <c:pt idx="54">
                  <c:v>11546</c:v>
                </c:pt>
                <c:pt idx="55">
                  <c:v>7720</c:v>
                </c:pt>
                <c:pt idx="56">
                  <c:v>3609</c:v>
                </c:pt>
                <c:pt idx="57">
                  <c:v>6048</c:v>
                </c:pt>
                <c:pt idx="58">
                  <c:v>9055</c:v>
                </c:pt>
                <c:pt idx="59">
                  <c:v>8920</c:v>
                </c:pt>
                <c:pt idx="60">
                  <c:v>7874</c:v>
                </c:pt>
                <c:pt idx="61">
                  <c:v>7358</c:v>
                </c:pt>
                <c:pt idx="62">
                  <c:v>4196</c:v>
                </c:pt>
                <c:pt idx="63">
                  <c:v>1890</c:v>
                </c:pt>
                <c:pt idx="64">
                  <c:v>5412</c:v>
                </c:pt>
                <c:pt idx="65">
                  <c:v>4246</c:v>
                </c:pt>
                <c:pt idx="66">
                  <c:v>5514</c:v>
                </c:pt>
                <c:pt idx="67">
                  <c:v>6470</c:v>
                </c:pt>
                <c:pt idx="68">
                  <c:v>5808</c:v>
                </c:pt>
                <c:pt idx="69">
                  <c:v>3191</c:v>
                </c:pt>
                <c:pt idx="70">
                  <c:v>1509</c:v>
                </c:pt>
                <c:pt idx="71">
                  <c:v>4379</c:v>
                </c:pt>
                <c:pt idx="72">
                  <c:v>5861</c:v>
                </c:pt>
                <c:pt idx="73">
                  <c:v>4929</c:v>
                </c:pt>
                <c:pt idx="74">
                  <c:v>4049</c:v>
                </c:pt>
                <c:pt idx="75">
                  <c:v>4462</c:v>
                </c:pt>
                <c:pt idx="76">
                  <c:v>2667</c:v>
                </c:pt>
                <c:pt idx="77">
                  <c:v>1074</c:v>
                </c:pt>
                <c:pt idx="78">
                  <c:v>3573</c:v>
                </c:pt>
                <c:pt idx="79">
                  <c:v>5180</c:v>
                </c:pt>
                <c:pt idx="80">
                  <c:v>4560</c:v>
                </c:pt>
                <c:pt idx="81">
                  <c:v>4624</c:v>
                </c:pt>
                <c:pt idx="82">
                  <c:v>4747</c:v>
                </c:pt>
                <c:pt idx="83">
                  <c:v>3312</c:v>
                </c:pt>
                <c:pt idx="84">
                  <c:v>1112</c:v>
                </c:pt>
                <c:pt idx="85">
                  <c:v>4251</c:v>
                </c:pt>
                <c:pt idx="86">
                  <c:v>5855</c:v>
                </c:pt>
                <c:pt idx="87">
                  <c:v>6413</c:v>
                </c:pt>
                <c:pt idx="88">
                  <c:v>5869</c:v>
                </c:pt>
                <c:pt idx="89">
                  <c:v>6208</c:v>
                </c:pt>
                <c:pt idx="90">
                  <c:v>3654</c:v>
                </c:pt>
                <c:pt idx="91">
                  <c:v>1998</c:v>
                </c:pt>
                <c:pt idx="92">
                  <c:v>5176</c:v>
                </c:pt>
                <c:pt idx="93">
                  <c:v>7908</c:v>
                </c:pt>
                <c:pt idx="94">
                  <c:v>8255</c:v>
                </c:pt>
                <c:pt idx="95">
                  <c:v>7613</c:v>
                </c:pt>
                <c:pt idx="96">
                  <c:v>8832</c:v>
                </c:pt>
                <c:pt idx="97">
                  <c:v>5322</c:v>
                </c:pt>
                <c:pt idx="98">
                  <c:v>3399</c:v>
                </c:pt>
                <c:pt idx="99">
                  <c:v>7947</c:v>
                </c:pt>
                <c:pt idx="100">
                  <c:v>10905</c:v>
                </c:pt>
                <c:pt idx="101">
                  <c:v>14127</c:v>
                </c:pt>
                <c:pt idx="102">
                  <c:v>4372</c:v>
                </c:pt>
                <c:pt idx="103">
                  <c:v>2671</c:v>
                </c:pt>
                <c:pt idx="104">
                  <c:v>3031</c:v>
                </c:pt>
                <c:pt idx="105">
                  <c:v>3779</c:v>
                </c:pt>
                <c:pt idx="106">
                  <c:v>10925</c:v>
                </c:pt>
                <c:pt idx="107">
                  <c:v>16453</c:v>
                </c:pt>
                <c:pt idx="108">
                  <c:v>17053</c:v>
                </c:pt>
                <c:pt idx="109">
                  <c:v>13305</c:v>
                </c:pt>
                <c:pt idx="110">
                  <c:v>3444</c:v>
                </c:pt>
                <c:pt idx="111">
                  <c:v>4977</c:v>
                </c:pt>
                <c:pt idx="112">
                  <c:v>6255</c:v>
                </c:pt>
                <c:pt idx="113">
                  <c:v>12931</c:v>
                </c:pt>
                <c:pt idx="114">
                  <c:v>17387</c:v>
                </c:pt>
                <c:pt idx="115">
                  <c:v>17742</c:v>
                </c:pt>
                <c:pt idx="116">
                  <c:v>14862</c:v>
                </c:pt>
                <c:pt idx="117">
                  <c:v>13079</c:v>
                </c:pt>
                <c:pt idx="118">
                  <c:v>8421</c:v>
                </c:pt>
                <c:pt idx="119">
                  <c:v>4299</c:v>
                </c:pt>
                <c:pt idx="120">
                  <c:v>9352</c:v>
                </c:pt>
                <c:pt idx="121">
                  <c:v>10789</c:v>
                </c:pt>
                <c:pt idx="122">
                  <c:v>10891</c:v>
                </c:pt>
                <c:pt idx="123">
                  <c:v>8076</c:v>
                </c:pt>
                <c:pt idx="124">
                  <c:v>9230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4-4958-86A2-F5BD17842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4901576"/>
        <c:axId val="524901968"/>
      </c:barChart>
      <c:dateAx>
        <c:axId val="5249015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901968"/>
        <c:crosses val="autoZero"/>
        <c:auto val="1"/>
        <c:lblOffset val="100"/>
        <c:baseTimeUnit val="days"/>
        <c:majorUnit val="1"/>
        <c:majorTimeUnit val="days"/>
      </c:dateAx>
      <c:valAx>
        <c:axId val="52490196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901576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25639816114128E-2"/>
          <c:y val="3.7414076378474583E-2"/>
          <c:w val="0.93069323165507978"/>
          <c:h val="0.827293984100551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pozitivních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FF0000"/>
                </a:solidFill>
                <a:prstDash val="solid"/>
              </a:ln>
              <a:effectLst/>
            </c:spPr>
            <c:trendlineType val="movingAvg"/>
            <c:period val="7"/>
            <c:dispRSqr val="0"/>
            <c:dispEq val="0"/>
          </c:trendline>
          <c:cat>
            <c:numRef>
              <c:f>Sheet1!$A$9:$A$138</c:f>
              <c:numCache>
                <c:formatCode>m/d/yyyy</c:formatCode>
                <c:ptCount val="130"/>
                <c:pt idx="0">
                  <c:v>44082</c:v>
                </c:pt>
                <c:pt idx="1">
                  <c:v>44083</c:v>
                </c:pt>
                <c:pt idx="2">
                  <c:v>44084</c:v>
                </c:pt>
                <c:pt idx="3">
                  <c:v>44085</c:v>
                </c:pt>
                <c:pt idx="4">
                  <c:v>44086</c:v>
                </c:pt>
                <c:pt idx="5">
                  <c:v>44087</c:v>
                </c:pt>
                <c:pt idx="6">
                  <c:v>44088</c:v>
                </c:pt>
                <c:pt idx="7">
                  <c:v>44089</c:v>
                </c:pt>
                <c:pt idx="8">
                  <c:v>44090</c:v>
                </c:pt>
                <c:pt idx="9">
                  <c:v>44091</c:v>
                </c:pt>
                <c:pt idx="10">
                  <c:v>44092</c:v>
                </c:pt>
                <c:pt idx="11">
                  <c:v>44093</c:v>
                </c:pt>
                <c:pt idx="12">
                  <c:v>44094</c:v>
                </c:pt>
                <c:pt idx="13">
                  <c:v>44095</c:v>
                </c:pt>
                <c:pt idx="14">
                  <c:v>44096</c:v>
                </c:pt>
                <c:pt idx="15">
                  <c:v>44097</c:v>
                </c:pt>
                <c:pt idx="16">
                  <c:v>44098</c:v>
                </c:pt>
                <c:pt idx="17">
                  <c:v>44099</c:v>
                </c:pt>
                <c:pt idx="18">
                  <c:v>44100</c:v>
                </c:pt>
                <c:pt idx="19">
                  <c:v>44101</c:v>
                </c:pt>
                <c:pt idx="20">
                  <c:v>44102</c:v>
                </c:pt>
                <c:pt idx="21">
                  <c:v>44103</c:v>
                </c:pt>
                <c:pt idx="22">
                  <c:v>44104</c:v>
                </c:pt>
                <c:pt idx="23">
                  <c:v>44105</c:v>
                </c:pt>
                <c:pt idx="24">
                  <c:v>44106</c:v>
                </c:pt>
                <c:pt idx="25">
                  <c:v>44107</c:v>
                </c:pt>
                <c:pt idx="26">
                  <c:v>44108</c:v>
                </c:pt>
                <c:pt idx="27">
                  <c:v>44109</c:v>
                </c:pt>
                <c:pt idx="28">
                  <c:v>44110</c:v>
                </c:pt>
                <c:pt idx="29">
                  <c:v>44111</c:v>
                </c:pt>
                <c:pt idx="30">
                  <c:v>44112</c:v>
                </c:pt>
                <c:pt idx="31">
                  <c:v>44113</c:v>
                </c:pt>
                <c:pt idx="32">
                  <c:v>44114</c:v>
                </c:pt>
                <c:pt idx="33">
                  <c:v>44115</c:v>
                </c:pt>
                <c:pt idx="34">
                  <c:v>44116</c:v>
                </c:pt>
                <c:pt idx="35">
                  <c:v>44117</c:v>
                </c:pt>
                <c:pt idx="36">
                  <c:v>44118</c:v>
                </c:pt>
                <c:pt idx="37">
                  <c:v>44119</c:v>
                </c:pt>
                <c:pt idx="38">
                  <c:v>44120</c:v>
                </c:pt>
                <c:pt idx="39">
                  <c:v>44121</c:v>
                </c:pt>
                <c:pt idx="40">
                  <c:v>44122</c:v>
                </c:pt>
                <c:pt idx="41">
                  <c:v>44123</c:v>
                </c:pt>
                <c:pt idx="42">
                  <c:v>44124</c:v>
                </c:pt>
                <c:pt idx="43">
                  <c:v>44125</c:v>
                </c:pt>
                <c:pt idx="44">
                  <c:v>44126</c:v>
                </c:pt>
                <c:pt idx="45">
                  <c:v>44127</c:v>
                </c:pt>
                <c:pt idx="46">
                  <c:v>44128</c:v>
                </c:pt>
                <c:pt idx="47">
                  <c:v>44129</c:v>
                </c:pt>
                <c:pt idx="48">
                  <c:v>44130</c:v>
                </c:pt>
                <c:pt idx="49">
                  <c:v>44131</c:v>
                </c:pt>
                <c:pt idx="50">
                  <c:v>44132</c:v>
                </c:pt>
                <c:pt idx="51">
                  <c:v>44133</c:v>
                </c:pt>
                <c:pt idx="52">
                  <c:v>44134</c:v>
                </c:pt>
                <c:pt idx="53">
                  <c:v>44135</c:v>
                </c:pt>
                <c:pt idx="54">
                  <c:v>44136</c:v>
                </c:pt>
                <c:pt idx="55">
                  <c:v>44137</c:v>
                </c:pt>
                <c:pt idx="56">
                  <c:v>44138</c:v>
                </c:pt>
                <c:pt idx="57">
                  <c:v>44139</c:v>
                </c:pt>
                <c:pt idx="58">
                  <c:v>44140</c:v>
                </c:pt>
                <c:pt idx="59">
                  <c:v>44141</c:v>
                </c:pt>
                <c:pt idx="60">
                  <c:v>44142</c:v>
                </c:pt>
                <c:pt idx="61">
                  <c:v>44143</c:v>
                </c:pt>
                <c:pt idx="62">
                  <c:v>44144</c:v>
                </c:pt>
                <c:pt idx="63">
                  <c:v>44145</c:v>
                </c:pt>
                <c:pt idx="64">
                  <c:v>44146</c:v>
                </c:pt>
                <c:pt idx="65">
                  <c:v>44147</c:v>
                </c:pt>
                <c:pt idx="66">
                  <c:v>44148</c:v>
                </c:pt>
                <c:pt idx="67">
                  <c:v>44149</c:v>
                </c:pt>
                <c:pt idx="68">
                  <c:v>44150</c:v>
                </c:pt>
                <c:pt idx="69">
                  <c:v>44151</c:v>
                </c:pt>
                <c:pt idx="70">
                  <c:v>44152</c:v>
                </c:pt>
                <c:pt idx="71">
                  <c:v>44153</c:v>
                </c:pt>
                <c:pt idx="72">
                  <c:v>44154</c:v>
                </c:pt>
                <c:pt idx="73">
                  <c:v>44155</c:v>
                </c:pt>
                <c:pt idx="74">
                  <c:v>44156</c:v>
                </c:pt>
                <c:pt idx="75">
                  <c:v>44157</c:v>
                </c:pt>
                <c:pt idx="76">
                  <c:v>44158</c:v>
                </c:pt>
                <c:pt idx="77">
                  <c:v>44159</c:v>
                </c:pt>
                <c:pt idx="78">
                  <c:v>44160</c:v>
                </c:pt>
                <c:pt idx="79">
                  <c:v>44161</c:v>
                </c:pt>
                <c:pt idx="80">
                  <c:v>44162</c:v>
                </c:pt>
                <c:pt idx="81">
                  <c:v>44163</c:v>
                </c:pt>
                <c:pt idx="82">
                  <c:v>44164</c:v>
                </c:pt>
                <c:pt idx="83">
                  <c:v>44165</c:v>
                </c:pt>
                <c:pt idx="84">
                  <c:v>44166</c:v>
                </c:pt>
                <c:pt idx="85">
                  <c:v>44167</c:v>
                </c:pt>
                <c:pt idx="86">
                  <c:v>44168</c:v>
                </c:pt>
                <c:pt idx="87">
                  <c:v>44169</c:v>
                </c:pt>
                <c:pt idx="88">
                  <c:v>44170</c:v>
                </c:pt>
                <c:pt idx="89">
                  <c:v>44171</c:v>
                </c:pt>
                <c:pt idx="90">
                  <c:v>44172</c:v>
                </c:pt>
                <c:pt idx="91">
                  <c:v>44173</c:v>
                </c:pt>
                <c:pt idx="92">
                  <c:v>44174</c:v>
                </c:pt>
                <c:pt idx="93">
                  <c:v>44175</c:v>
                </c:pt>
                <c:pt idx="94">
                  <c:v>44176</c:v>
                </c:pt>
                <c:pt idx="95">
                  <c:v>44177</c:v>
                </c:pt>
                <c:pt idx="96">
                  <c:v>44178</c:v>
                </c:pt>
                <c:pt idx="97">
                  <c:v>44179</c:v>
                </c:pt>
                <c:pt idx="98">
                  <c:v>44180</c:v>
                </c:pt>
                <c:pt idx="99">
                  <c:v>44181</c:v>
                </c:pt>
                <c:pt idx="100">
                  <c:v>44182</c:v>
                </c:pt>
                <c:pt idx="101">
                  <c:v>44183</c:v>
                </c:pt>
                <c:pt idx="102">
                  <c:v>44184</c:v>
                </c:pt>
                <c:pt idx="103">
                  <c:v>44185</c:v>
                </c:pt>
                <c:pt idx="104">
                  <c:v>44186</c:v>
                </c:pt>
                <c:pt idx="105">
                  <c:v>44187</c:v>
                </c:pt>
                <c:pt idx="106">
                  <c:v>44188</c:v>
                </c:pt>
                <c:pt idx="107">
                  <c:v>44189</c:v>
                </c:pt>
                <c:pt idx="108">
                  <c:v>44190</c:v>
                </c:pt>
                <c:pt idx="109">
                  <c:v>44191</c:v>
                </c:pt>
                <c:pt idx="110">
                  <c:v>44192</c:v>
                </c:pt>
                <c:pt idx="111">
                  <c:v>44193</c:v>
                </c:pt>
                <c:pt idx="112">
                  <c:v>44194</c:v>
                </c:pt>
                <c:pt idx="113">
                  <c:v>44195</c:v>
                </c:pt>
                <c:pt idx="114">
                  <c:v>44196</c:v>
                </c:pt>
                <c:pt idx="115">
                  <c:v>44197</c:v>
                </c:pt>
                <c:pt idx="116">
                  <c:v>44198</c:v>
                </c:pt>
                <c:pt idx="117">
                  <c:v>44199</c:v>
                </c:pt>
                <c:pt idx="118">
                  <c:v>44200</c:v>
                </c:pt>
                <c:pt idx="119">
                  <c:v>44201</c:v>
                </c:pt>
                <c:pt idx="120">
                  <c:v>44202</c:v>
                </c:pt>
                <c:pt idx="121">
                  <c:v>44203</c:v>
                </c:pt>
                <c:pt idx="122">
                  <c:v>44204</c:v>
                </c:pt>
                <c:pt idx="123">
                  <c:v>44205</c:v>
                </c:pt>
                <c:pt idx="124">
                  <c:v>44206</c:v>
                </c:pt>
                <c:pt idx="125">
                  <c:v>44207</c:v>
                </c:pt>
                <c:pt idx="126">
                  <c:v>44208</c:v>
                </c:pt>
                <c:pt idx="127">
                  <c:v>44209</c:v>
                </c:pt>
                <c:pt idx="128">
                  <c:v>44210</c:v>
                </c:pt>
                <c:pt idx="129">
                  <c:v>44211</c:v>
                </c:pt>
              </c:numCache>
            </c:numRef>
          </c:cat>
          <c:val>
            <c:numRef>
              <c:f>Sheet1!$B$9:$B$138</c:f>
              <c:numCache>
                <c:formatCode>0.0%</c:formatCode>
                <c:ptCount val="130"/>
                <c:pt idx="0">
                  <c:v>8.5370699999999994E-2</c:v>
                </c:pt>
                <c:pt idx="1">
                  <c:v>8.7311600000000003E-2</c:v>
                </c:pt>
                <c:pt idx="2">
                  <c:v>0.1027798</c:v>
                </c:pt>
                <c:pt idx="3">
                  <c:v>7.7499999999999999E-2</c:v>
                </c:pt>
                <c:pt idx="4">
                  <c:v>0.14584059999999999</c:v>
                </c:pt>
                <c:pt idx="5">
                  <c:v>0.14774280000000001</c:v>
                </c:pt>
                <c:pt idx="6">
                  <c:v>6.7392599999999997E-2</c:v>
                </c:pt>
                <c:pt idx="7">
                  <c:v>8.1316799999999995E-2</c:v>
                </c:pt>
                <c:pt idx="8">
                  <c:v>0.1184243</c:v>
                </c:pt>
                <c:pt idx="9">
                  <c:v>0.17359260000000001</c:v>
                </c:pt>
                <c:pt idx="10">
                  <c:v>0.13420599999999999</c:v>
                </c:pt>
                <c:pt idx="11">
                  <c:v>0.14098359999999999</c:v>
                </c:pt>
                <c:pt idx="12">
                  <c:v>0.10814459999999999</c:v>
                </c:pt>
                <c:pt idx="13">
                  <c:v>8.7864899999999996E-2</c:v>
                </c:pt>
                <c:pt idx="14">
                  <c:v>0.13046820000000001</c:v>
                </c:pt>
                <c:pt idx="15">
                  <c:v>0.1314622</c:v>
                </c:pt>
                <c:pt idx="16">
                  <c:v>0.14939240000000001</c:v>
                </c:pt>
                <c:pt idx="17">
                  <c:v>0.16333039999999999</c:v>
                </c:pt>
                <c:pt idx="18">
                  <c:v>0.15344060000000001</c:v>
                </c:pt>
                <c:pt idx="19">
                  <c:v>0.14501059999999999</c:v>
                </c:pt>
                <c:pt idx="20">
                  <c:v>0.13432469999999999</c:v>
                </c:pt>
                <c:pt idx="21">
                  <c:v>0.13990520000000001</c:v>
                </c:pt>
                <c:pt idx="22">
                  <c:v>0.17155219999999999</c:v>
                </c:pt>
                <c:pt idx="23">
                  <c:v>0.1993511</c:v>
                </c:pt>
                <c:pt idx="24">
                  <c:v>0.20355400000000001</c:v>
                </c:pt>
                <c:pt idx="25">
                  <c:v>0.21376429999999999</c:v>
                </c:pt>
                <c:pt idx="26">
                  <c:v>0.25369770000000003</c:v>
                </c:pt>
                <c:pt idx="27">
                  <c:v>0.23486190000000001</c:v>
                </c:pt>
                <c:pt idx="28">
                  <c:v>0.2325999</c:v>
                </c:pt>
                <c:pt idx="29">
                  <c:v>0.26706990000000003</c:v>
                </c:pt>
                <c:pt idx="30">
                  <c:v>0.27626879999999998</c:v>
                </c:pt>
                <c:pt idx="31">
                  <c:v>0.38326199999999999</c:v>
                </c:pt>
                <c:pt idx="32">
                  <c:v>0.31661790000000001</c:v>
                </c:pt>
                <c:pt idx="33">
                  <c:v>0.32976149999999999</c:v>
                </c:pt>
                <c:pt idx="34">
                  <c:v>0.25010900000000003</c:v>
                </c:pt>
                <c:pt idx="35">
                  <c:v>0.31773669999999998</c:v>
                </c:pt>
                <c:pt idx="36">
                  <c:v>0.33700600000000003</c:v>
                </c:pt>
                <c:pt idx="37">
                  <c:v>0.34091759999999999</c:v>
                </c:pt>
                <c:pt idx="38">
                  <c:v>0.34459580000000001</c:v>
                </c:pt>
                <c:pt idx="39">
                  <c:v>0.35185080000000002</c:v>
                </c:pt>
                <c:pt idx="40">
                  <c:v>0.36088009999999998</c:v>
                </c:pt>
                <c:pt idx="41">
                  <c:v>0.33825129999999998</c:v>
                </c:pt>
                <c:pt idx="42">
                  <c:v>0.3534118</c:v>
                </c:pt>
                <c:pt idx="43">
                  <c:v>0.39301710000000001</c:v>
                </c:pt>
                <c:pt idx="44">
                  <c:v>0.37731130000000002</c:v>
                </c:pt>
                <c:pt idx="45">
                  <c:v>0.39048149999999998</c:v>
                </c:pt>
                <c:pt idx="46">
                  <c:v>0.37089280000000002</c:v>
                </c:pt>
                <c:pt idx="47">
                  <c:v>0.39876650000000002</c:v>
                </c:pt>
                <c:pt idx="48">
                  <c:v>0.3518849</c:v>
                </c:pt>
                <c:pt idx="49">
                  <c:v>0.37181900000000001</c:v>
                </c:pt>
                <c:pt idx="50">
                  <c:v>0.3824708</c:v>
                </c:pt>
                <c:pt idx="51">
                  <c:v>0.36285329999999999</c:v>
                </c:pt>
                <c:pt idx="52">
                  <c:v>0.3347716</c:v>
                </c:pt>
                <c:pt idx="53">
                  <c:v>0.3711449</c:v>
                </c:pt>
                <c:pt idx="54">
                  <c:v>0.37721559999999998</c:v>
                </c:pt>
                <c:pt idx="55">
                  <c:v>0.36022569999999998</c:v>
                </c:pt>
                <c:pt idx="56">
                  <c:v>0.33616449999999998</c:v>
                </c:pt>
                <c:pt idx="57">
                  <c:v>0.40143210000000001</c:v>
                </c:pt>
                <c:pt idx="58">
                  <c:v>0.36789090000000002</c:v>
                </c:pt>
                <c:pt idx="59">
                  <c:v>0.33269919999999997</c:v>
                </c:pt>
                <c:pt idx="60">
                  <c:v>0.3472616</c:v>
                </c:pt>
                <c:pt idx="61">
                  <c:v>0.31074990000000002</c:v>
                </c:pt>
                <c:pt idx="62">
                  <c:v>0.24549009999999999</c:v>
                </c:pt>
                <c:pt idx="63">
                  <c:v>0.29144179999999997</c:v>
                </c:pt>
                <c:pt idx="64">
                  <c:v>0.3129537</c:v>
                </c:pt>
                <c:pt idx="65">
                  <c:v>0.30443120000000001</c:v>
                </c:pt>
                <c:pt idx="66">
                  <c:v>0.26804119999999998</c:v>
                </c:pt>
                <c:pt idx="67">
                  <c:v>0.31008010000000003</c:v>
                </c:pt>
                <c:pt idx="68">
                  <c:v>0.26028370000000001</c:v>
                </c:pt>
                <c:pt idx="69">
                  <c:v>0.23955570000000001</c:v>
                </c:pt>
                <c:pt idx="70">
                  <c:v>0.29183340000000002</c:v>
                </c:pt>
                <c:pt idx="71">
                  <c:v>0.24191779999999999</c:v>
                </c:pt>
                <c:pt idx="72">
                  <c:v>0.28531909999999999</c:v>
                </c:pt>
                <c:pt idx="73">
                  <c:v>0.25680910000000001</c:v>
                </c:pt>
                <c:pt idx="74">
                  <c:v>0.24203820000000001</c:v>
                </c:pt>
                <c:pt idx="75">
                  <c:v>0.233323</c:v>
                </c:pt>
                <c:pt idx="76">
                  <c:v>0.19527510000000001</c:v>
                </c:pt>
                <c:pt idx="77">
                  <c:v>0.27227370000000001</c:v>
                </c:pt>
                <c:pt idx="78">
                  <c:v>0.25179210000000002</c:v>
                </c:pt>
                <c:pt idx="79">
                  <c:v>0.23304</c:v>
                </c:pt>
                <c:pt idx="80">
                  <c:v>0.23273360000000001</c:v>
                </c:pt>
                <c:pt idx="81">
                  <c:v>0.25033830000000001</c:v>
                </c:pt>
                <c:pt idx="82">
                  <c:v>0.1980422</c:v>
                </c:pt>
                <c:pt idx="83">
                  <c:v>0.18752730000000001</c:v>
                </c:pt>
                <c:pt idx="84">
                  <c:v>0.27048739999999999</c:v>
                </c:pt>
                <c:pt idx="85">
                  <c:v>0.23947769999999999</c:v>
                </c:pt>
                <c:pt idx="86">
                  <c:v>0.26702609999999999</c:v>
                </c:pt>
                <c:pt idx="87">
                  <c:v>0.26478289999999999</c:v>
                </c:pt>
                <c:pt idx="88">
                  <c:v>0.30767240000000001</c:v>
                </c:pt>
                <c:pt idx="89">
                  <c:v>0.20287959999999999</c:v>
                </c:pt>
                <c:pt idx="90">
                  <c:v>0.20920929999999999</c:v>
                </c:pt>
                <c:pt idx="91">
                  <c:v>0.26962520000000001</c:v>
                </c:pt>
                <c:pt idx="92">
                  <c:v>0.2942419</c:v>
                </c:pt>
                <c:pt idx="93">
                  <c:v>0.2711576</c:v>
                </c:pt>
                <c:pt idx="94">
                  <c:v>0.25918140000000001</c:v>
                </c:pt>
                <c:pt idx="95">
                  <c:v>0.27629500000000001</c:v>
                </c:pt>
                <c:pt idx="96">
                  <c:v>0.28260869999999999</c:v>
                </c:pt>
                <c:pt idx="97">
                  <c:v>0.22799430000000001</c:v>
                </c:pt>
                <c:pt idx="98">
                  <c:v>0.29162690000000002</c:v>
                </c:pt>
                <c:pt idx="99">
                  <c:v>0.28841709999999998</c:v>
                </c:pt>
                <c:pt idx="100">
                  <c:v>0.27417639999999999</c:v>
                </c:pt>
                <c:pt idx="101">
                  <c:v>0.28474680000000002</c:v>
                </c:pt>
                <c:pt idx="102">
                  <c:v>0.26833050000000003</c:v>
                </c:pt>
                <c:pt idx="103">
                  <c:v>0.31736350000000002</c:v>
                </c:pt>
                <c:pt idx="104">
                  <c:v>0.24543719999999999</c:v>
                </c:pt>
                <c:pt idx="105">
                  <c:v>0.28086339999999999</c:v>
                </c:pt>
                <c:pt idx="106">
                  <c:v>0.32536690000000001</c:v>
                </c:pt>
                <c:pt idx="107">
                  <c:v>0.36840689999999998</c:v>
                </c:pt>
                <c:pt idx="108">
                  <c:v>0.3198802</c:v>
                </c:pt>
                <c:pt idx="109">
                  <c:v>0.32089889999999999</c:v>
                </c:pt>
                <c:pt idx="110">
                  <c:v>0.31509730000000002</c:v>
                </c:pt>
                <c:pt idx="111">
                  <c:v>0.34200979999999997</c:v>
                </c:pt>
                <c:pt idx="112">
                  <c:v>0.41904469999999999</c:v>
                </c:pt>
                <c:pt idx="113">
                  <c:v>0.42630580000000001</c:v>
                </c:pt>
                <c:pt idx="114">
                  <c:v>0.45784720000000001</c:v>
                </c:pt>
                <c:pt idx="115">
                  <c:v>0.43032049999999999</c:v>
                </c:pt>
                <c:pt idx="116">
                  <c:v>0.33828609999999998</c:v>
                </c:pt>
                <c:pt idx="117">
                  <c:v>0.3815519</c:v>
                </c:pt>
                <c:pt idx="118">
                  <c:v>0.31944640000000002</c:v>
                </c:pt>
                <c:pt idx="119">
                  <c:v>0.37830989999999998</c:v>
                </c:pt>
                <c:pt idx="120">
                  <c:v>0.42709730000000001</c:v>
                </c:pt>
                <c:pt idx="121">
                  <c:v>0.3630565</c:v>
                </c:pt>
                <c:pt idx="122">
                  <c:v>0.3259534</c:v>
                </c:pt>
                <c:pt idx="123">
                  <c:v>0.40126119999999998</c:v>
                </c:pt>
                <c:pt idx="124">
                  <c:v>0.32841369999999998</c:v>
                </c:pt>
                <c:pt idx="125">
                  <c:v>0.24831239999999999</c:v>
                </c:pt>
                <c:pt idx="126">
                  <c:v>0.28547739999999999</c:v>
                </c:pt>
                <c:pt idx="127">
                  <c:v>0.312222</c:v>
                </c:pt>
                <c:pt idx="128">
                  <c:v>0.27351360000000002</c:v>
                </c:pt>
                <c:pt idx="129">
                  <c:v>0.295298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C4-4F8B-BFF0-E6161AC7A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862472"/>
        <c:axId val="414859336"/>
      </c:lineChart>
      <c:dateAx>
        <c:axId val="4148624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859336"/>
        <c:crosses val="autoZero"/>
        <c:auto val="1"/>
        <c:lblOffset val="100"/>
        <c:baseTimeUnit val="days"/>
        <c:majorUnit val="3"/>
      </c:dateAx>
      <c:valAx>
        <c:axId val="414859336"/>
        <c:scaling>
          <c:orientation val="minMax"/>
          <c:max val="0.60000000000000009"/>
        </c:scaling>
        <c:delete val="0"/>
        <c:axPos val="l"/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86247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25639816114128E-2"/>
          <c:y val="3.7414076378474583E-2"/>
          <c:w val="0.93069323165507978"/>
          <c:h val="0.827293984100551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podil_pozit_typologie_test_indik_k2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FF0000"/>
                </a:solidFill>
                <a:prstDash val="solid"/>
              </a:ln>
              <a:effectLst/>
            </c:spPr>
            <c:trendlineType val="movingAvg"/>
            <c:period val="7"/>
            <c:dispRSqr val="0"/>
            <c:dispEq val="0"/>
          </c:trendline>
          <c:cat>
            <c:numRef>
              <c:f>Sheet1!$A$9:$A$138</c:f>
              <c:numCache>
                <c:formatCode>m/d/yyyy</c:formatCode>
                <c:ptCount val="130"/>
                <c:pt idx="0">
                  <c:v>44082</c:v>
                </c:pt>
                <c:pt idx="1">
                  <c:v>44083</c:v>
                </c:pt>
                <c:pt idx="2">
                  <c:v>44084</c:v>
                </c:pt>
                <c:pt idx="3">
                  <c:v>44085</c:v>
                </c:pt>
                <c:pt idx="4">
                  <c:v>44086</c:v>
                </c:pt>
                <c:pt idx="5">
                  <c:v>44087</c:v>
                </c:pt>
                <c:pt idx="6">
                  <c:v>44088</c:v>
                </c:pt>
                <c:pt idx="7">
                  <c:v>44089</c:v>
                </c:pt>
                <c:pt idx="8">
                  <c:v>44090</c:v>
                </c:pt>
                <c:pt idx="9">
                  <c:v>44091</c:v>
                </c:pt>
                <c:pt idx="10">
                  <c:v>44092</c:v>
                </c:pt>
                <c:pt idx="11">
                  <c:v>44093</c:v>
                </c:pt>
                <c:pt idx="12">
                  <c:v>44094</c:v>
                </c:pt>
                <c:pt idx="13">
                  <c:v>44095</c:v>
                </c:pt>
                <c:pt idx="14">
                  <c:v>44096</c:v>
                </c:pt>
                <c:pt idx="15">
                  <c:v>44097</c:v>
                </c:pt>
                <c:pt idx="16">
                  <c:v>44098</c:v>
                </c:pt>
                <c:pt idx="17">
                  <c:v>44099</c:v>
                </c:pt>
                <c:pt idx="18">
                  <c:v>44100</c:v>
                </c:pt>
                <c:pt idx="19">
                  <c:v>44101</c:v>
                </c:pt>
                <c:pt idx="20">
                  <c:v>44102</c:v>
                </c:pt>
                <c:pt idx="21">
                  <c:v>44103</c:v>
                </c:pt>
                <c:pt idx="22">
                  <c:v>44104</c:v>
                </c:pt>
                <c:pt idx="23">
                  <c:v>44105</c:v>
                </c:pt>
                <c:pt idx="24">
                  <c:v>44106</c:v>
                </c:pt>
                <c:pt idx="25">
                  <c:v>44107</c:v>
                </c:pt>
                <c:pt idx="26">
                  <c:v>44108</c:v>
                </c:pt>
                <c:pt idx="27">
                  <c:v>44109</c:v>
                </c:pt>
                <c:pt idx="28">
                  <c:v>44110</c:v>
                </c:pt>
                <c:pt idx="29">
                  <c:v>44111</c:v>
                </c:pt>
                <c:pt idx="30">
                  <c:v>44112</c:v>
                </c:pt>
                <c:pt idx="31">
                  <c:v>44113</c:v>
                </c:pt>
                <c:pt idx="32">
                  <c:v>44114</c:v>
                </c:pt>
                <c:pt idx="33">
                  <c:v>44115</c:v>
                </c:pt>
                <c:pt idx="34">
                  <c:v>44116</c:v>
                </c:pt>
                <c:pt idx="35">
                  <c:v>44117</c:v>
                </c:pt>
                <c:pt idx="36">
                  <c:v>44118</c:v>
                </c:pt>
                <c:pt idx="37">
                  <c:v>44119</c:v>
                </c:pt>
                <c:pt idx="38">
                  <c:v>44120</c:v>
                </c:pt>
                <c:pt idx="39">
                  <c:v>44121</c:v>
                </c:pt>
                <c:pt idx="40">
                  <c:v>44122</c:v>
                </c:pt>
                <c:pt idx="41">
                  <c:v>44123</c:v>
                </c:pt>
                <c:pt idx="42">
                  <c:v>44124</c:v>
                </c:pt>
                <c:pt idx="43">
                  <c:v>44125</c:v>
                </c:pt>
                <c:pt idx="44">
                  <c:v>44126</c:v>
                </c:pt>
                <c:pt idx="45">
                  <c:v>44127</c:v>
                </c:pt>
                <c:pt idx="46">
                  <c:v>44128</c:v>
                </c:pt>
                <c:pt idx="47">
                  <c:v>44129</c:v>
                </c:pt>
                <c:pt idx="48">
                  <c:v>44130</c:v>
                </c:pt>
                <c:pt idx="49">
                  <c:v>44131</c:v>
                </c:pt>
                <c:pt idx="50">
                  <c:v>44132</c:v>
                </c:pt>
                <c:pt idx="51">
                  <c:v>44133</c:v>
                </c:pt>
                <c:pt idx="52">
                  <c:v>44134</c:v>
                </c:pt>
                <c:pt idx="53">
                  <c:v>44135</c:v>
                </c:pt>
                <c:pt idx="54">
                  <c:v>44136</c:v>
                </c:pt>
                <c:pt idx="55">
                  <c:v>44137</c:v>
                </c:pt>
                <c:pt idx="56">
                  <c:v>44138</c:v>
                </c:pt>
                <c:pt idx="57">
                  <c:v>44139</c:v>
                </c:pt>
                <c:pt idx="58">
                  <c:v>44140</c:v>
                </c:pt>
                <c:pt idx="59">
                  <c:v>44141</c:v>
                </c:pt>
                <c:pt idx="60">
                  <c:v>44142</c:v>
                </c:pt>
                <c:pt idx="61">
                  <c:v>44143</c:v>
                </c:pt>
                <c:pt idx="62">
                  <c:v>44144</c:v>
                </c:pt>
                <c:pt idx="63">
                  <c:v>44145</c:v>
                </c:pt>
                <c:pt idx="64">
                  <c:v>44146</c:v>
                </c:pt>
                <c:pt idx="65">
                  <c:v>44147</c:v>
                </c:pt>
                <c:pt idx="66">
                  <c:v>44148</c:v>
                </c:pt>
                <c:pt idx="67">
                  <c:v>44149</c:v>
                </c:pt>
                <c:pt idx="68">
                  <c:v>44150</c:v>
                </c:pt>
                <c:pt idx="69">
                  <c:v>44151</c:v>
                </c:pt>
                <c:pt idx="70">
                  <c:v>44152</c:v>
                </c:pt>
                <c:pt idx="71">
                  <c:v>44153</c:v>
                </c:pt>
                <c:pt idx="72">
                  <c:v>44154</c:v>
                </c:pt>
                <c:pt idx="73">
                  <c:v>44155</c:v>
                </c:pt>
                <c:pt idx="74">
                  <c:v>44156</c:v>
                </c:pt>
                <c:pt idx="75">
                  <c:v>44157</c:v>
                </c:pt>
                <c:pt idx="76">
                  <c:v>44158</c:v>
                </c:pt>
                <c:pt idx="77">
                  <c:v>44159</c:v>
                </c:pt>
                <c:pt idx="78">
                  <c:v>44160</c:v>
                </c:pt>
                <c:pt idx="79">
                  <c:v>44161</c:v>
                </c:pt>
                <c:pt idx="80">
                  <c:v>44162</c:v>
                </c:pt>
                <c:pt idx="81">
                  <c:v>44163</c:v>
                </c:pt>
                <c:pt idx="82">
                  <c:v>44164</c:v>
                </c:pt>
                <c:pt idx="83">
                  <c:v>44165</c:v>
                </c:pt>
                <c:pt idx="84">
                  <c:v>44166</c:v>
                </c:pt>
                <c:pt idx="85">
                  <c:v>44167</c:v>
                </c:pt>
                <c:pt idx="86">
                  <c:v>44168</c:v>
                </c:pt>
                <c:pt idx="87">
                  <c:v>44169</c:v>
                </c:pt>
                <c:pt idx="88">
                  <c:v>44170</c:v>
                </c:pt>
                <c:pt idx="89">
                  <c:v>44171</c:v>
                </c:pt>
                <c:pt idx="90">
                  <c:v>44172</c:v>
                </c:pt>
                <c:pt idx="91">
                  <c:v>44173</c:v>
                </c:pt>
                <c:pt idx="92">
                  <c:v>44174</c:v>
                </c:pt>
                <c:pt idx="93">
                  <c:v>44175</c:v>
                </c:pt>
                <c:pt idx="94">
                  <c:v>44176</c:v>
                </c:pt>
                <c:pt idx="95">
                  <c:v>44177</c:v>
                </c:pt>
                <c:pt idx="96">
                  <c:v>44178</c:v>
                </c:pt>
                <c:pt idx="97">
                  <c:v>44179</c:v>
                </c:pt>
                <c:pt idx="98">
                  <c:v>44180</c:v>
                </c:pt>
                <c:pt idx="99">
                  <c:v>44181</c:v>
                </c:pt>
                <c:pt idx="100">
                  <c:v>44182</c:v>
                </c:pt>
                <c:pt idx="101">
                  <c:v>44183</c:v>
                </c:pt>
                <c:pt idx="102">
                  <c:v>44184</c:v>
                </c:pt>
                <c:pt idx="103">
                  <c:v>44185</c:v>
                </c:pt>
                <c:pt idx="104">
                  <c:v>44186</c:v>
                </c:pt>
                <c:pt idx="105">
                  <c:v>44187</c:v>
                </c:pt>
                <c:pt idx="106">
                  <c:v>44188</c:v>
                </c:pt>
                <c:pt idx="107">
                  <c:v>44189</c:v>
                </c:pt>
                <c:pt idx="108">
                  <c:v>44190</c:v>
                </c:pt>
                <c:pt idx="109">
                  <c:v>44191</c:v>
                </c:pt>
                <c:pt idx="110">
                  <c:v>44192</c:v>
                </c:pt>
                <c:pt idx="111">
                  <c:v>44193</c:v>
                </c:pt>
                <c:pt idx="112">
                  <c:v>44194</c:v>
                </c:pt>
                <c:pt idx="113">
                  <c:v>44195</c:v>
                </c:pt>
                <c:pt idx="114">
                  <c:v>44196</c:v>
                </c:pt>
                <c:pt idx="115">
                  <c:v>44197</c:v>
                </c:pt>
                <c:pt idx="116">
                  <c:v>44198</c:v>
                </c:pt>
                <c:pt idx="117">
                  <c:v>44199</c:v>
                </c:pt>
                <c:pt idx="118">
                  <c:v>44200</c:v>
                </c:pt>
                <c:pt idx="119">
                  <c:v>44201</c:v>
                </c:pt>
                <c:pt idx="120">
                  <c:v>44202</c:v>
                </c:pt>
                <c:pt idx="121">
                  <c:v>44203</c:v>
                </c:pt>
                <c:pt idx="122">
                  <c:v>44204</c:v>
                </c:pt>
                <c:pt idx="123">
                  <c:v>44205</c:v>
                </c:pt>
                <c:pt idx="124">
                  <c:v>44206</c:v>
                </c:pt>
                <c:pt idx="125">
                  <c:v>44207</c:v>
                </c:pt>
                <c:pt idx="126">
                  <c:v>44208</c:v>
                </c:pt>
                <c:pt idx="127">
                  <c:v>44209</c:v>
                </c:pt>
                <c:pt idx="128">
                  <c:v>44210</c:v>
                </c:pt>
                <c:pt idx="129">
                  <c:v>44211</c:v>
                </c:pt>
              </c:numCache>
            </c:numRef>
          </c:cat>
          <c:val>
            <c:numRef>
              <c:f>Sheet1!$B$9:$B$138</c:f>
              <c:numCache>
                <c:formatCode>0.0%</c:formatCode>
                <c:ptCount val="130"/>
                <c:pt idx="0">
                  <c:v>2.3191E-2</c:v>
                </c:pt>
                <c:pt idx="1">
                  <c:v>2.1791999999999999E-2</c:v>
                </c:pt>
                <c:pt idx="2">
                  <c:v>4.7738999999999997E-2</c:v>
                </c:pt>
                <c:pt idx="3">
                  <c:v>4.0201000000000001E-2</c:v>
                </c:pt>
                <c:pt idx="4">
                  <c:v>5.4730000000000001E-2</c:v>
                </c:pt>
                <c:pt idx="5">
                  <c:v>4.7840000000000001E-2</c:v>
                </c:pt>
                <c:pt idx="6">
                  <c:v>2.8091999999999999E-2</c:v>
                </c:pt>
                <c:pt idx="7">
                  <c:v>3.6096000000000003E-2</c:v>
                </c:pt>
                <c:pt idx="8">
                  <c:v>3.5649E-2</c:v>
                </c:pt>
                <c:pt idx="9">
                  <c:v>6.8513000000000004E-2</c:v>
                </c:pt>
                <c:pt idx="10">
                  <c:v>4.1967999999999998E-2</c:v>
                </c:pt>
                <c:pt idx="11">
                  <c:v>0.11279699999999999</c:v>
                </c:pt>
                <c:pt idx="12">
                  <c:v>6.3133999999999996E-2</c:v>
                </c:pt>
                <c:pt idx="13">
                  <c:v>3.2918999999999997E-2</c:v>
                </c:pt>
                <c:pt idx="14">
                  <c:v>3.2372999999999999E-2</c:v>
                </c:pt>
                <c:pt idx="15">
                  <c:v>3.5563999999999998E-2</c:v>
                </c:pt>
                <c:pt idx="16">
                  <c:v>8.7248000000000006E-2</c:v>
                </c:pt>
                <c:pt idx="17">
                  <c:v>6.3885999999999998E-2</c:v>
                </c:pt>
                <c:pt idx="18">
                  <c:v>6.0457999999999998E-2</c:v>
                </c:pt>
                <c:pt idx="19">
                  <c:v>6.7876000000000006E-2</c:v>
                </c:pt>
                <c:pt idx="20">
                  <c:v>4.5887999999999998E-2</c:v>
                </c:pt>
                <c:pt idx="21">
                  <c:v>3.3558999999999999E-2</c:v>
                </c:pt>
                <c:pt idx="22">
                  <c:v>9.1437000000000004E-2</c:v>
                </c:pt>
                <c:pt idx="23">
                  <c:v>6.5684000000000006E-2</c:v>
                </c:pt>
                <c:pt idx="24">
                  <c:v>8.1660999999999997E-2</c:v>
                </c:pt>
                <c:pt idx="25">
                  <c:v>8.9143E-2</c:v>
                </c:pt>
                <c:pt idx="26">
                  <c:v>9.2949000000000004E-2</c:v>
                </c:pt>
                <c:pt idx="27">
                  <c:v>5.8266999999999999E-2</c:v>
                </c:pt>
                <c:pt idx="28">
                  <c:v>0.116493</c:v>
                </c:pt>
                <c:pt idx="29">
                  <c:v>9.7477999999999995E-2</c:v>
                </c:pt>
                <c:pt idx="30">
                  <c:v>6.6684999999999994E-2</c:v>
                </c:pt>
                <c:pt idx="31">
                  <c:v>0.15457799999999999</c:v>
                </c:pt>
                <c:pt idx="32">
                  <c:v>0.11532299999999999</c:v>
                </c:pt>
                <c:pt idx="33">
                  <c:v>0.201713</c:v>
                </c:pt>
                <c:pt idx="34">
                  <c:v>7.5034000000000003E-2</c:v>
                </c:pt>
                <c:pt idx="35">
                  <c:v>0.16073799999999999</c:v>
                </c:pt>
                <c:pt idx="36">
                  <c:v>0.129967</c:v>
                </c:pt>
                <c:pt idx="37">
                  <c:v>0.14243900000000001</c:v>
                </c:pt>
                <c:pt idx="38">
                  <c:v>0.16473599999999999</c:v>
                </c:pt>
                <c:pt idx="39">
                  <c:v>0.17268800000000001</c:v>
                </c:pt>
                <c:pt idx="40">
                  <c:v>0.17930399999999999</c:v>
                </c:pt>
                <c:pt idx="41">
                  <c:v>0.118171</c:v>
                </c:pt>
                <c:pt idx="42">
                  <c:v>0.17979500000000001</c:v>
                </c:pt>
                <c:pt idx="43">
                  <c:v>0.20020099999999999</c:v>
                </c:pt>
                <c:pt idx="44">
                  <c:v>0.13215499999999999</c:v>
                </c:pt>
                <c:pt idx="45">
                  <c:v>0.25013000000000002</c:v>
                </c:pt>
                <c:pt idx="46">
                  <c:v>0.15536700000000001</c:v>
                </c:pt>
                <c:pt idx="47">
                  <c:v>0.17297499999999999</c:v>
                </c:pt>
                <c:pt idx="48">
                  <c:v>0.15842300000000001</c:v>
                </c:pt>
                <c:pt idx="49">
                  <c:v>0.22323200000000001</c:v>
                </c:pt>
                <c:pt idx="50">
                  <c:v>0.158305</c:v>
                </c:pt>
                <c:pt idx="51">
                  <c:v>0.19253400000000001</c:v>
                </c:pt>
                <c:pt idx="52">
                  <c:v>0.150782</c:v>
                </c:pt>
                <c:pt idx="53">
                  <c:v>0.16733700000000001</c:v>
                </c:pt>
                <c:pt idx="54">
                  <c:v>0.17674999999999999</c:v>
                </c:pt>
                <c:pt idx="55">
                  <c:v>9.7636000000000001E-2</c:v>
                </c:pt>
                <c:pt idx="56">
                  <c:v>0.126666</c:v>
                </c:pt>
                <c:pt idx="57">
                  <c:v>0.220941</c:v>
                </c:pt>
                <c:pt idx="58">
                  <c:v>0.135741</c:v>
                </c:pt>
                <c:pt idx="59">
                  <c:v>0.12922</c:v>
                </c:pt>
                <c:pt idx="60">
                  <c:v>0.12535299999999999</c:v>
                </c:pt>
                <c:pt idx="61">
                  <c:v>0.14207700000000001</c:v>
                </c:pt>
                <c:pt idx="62">
                  <c:v>6.9142999999999996E-2</c:v>
                </c:pt>
                <c:pt idx="63">
                  <c:v>5.2288000000000001E-2</c:v>
                </c:pt>
                <c:pt idx="64">
                  <c:v>3.7067000000000003E-2</c:v>
                </c:pt>
                <c:pt idx="65">
                  <c:v>3.4430000000000002E-2</c:v>
                </c:pt>
                <c:pt idx="66">
                  <c:v>3.2207E-2</c:v>
                </c:pt>
                <c:pt idx="67">
                  <c:v>8.0231999999999998E-2</c:v>
                </c:pt>
                <c:pt idx="68">
                  <c:v>3.6256999999999998E-2</c:v>
                </c:pt>
                <c:pt idx="69">
                  <c:v>2.0944999999999998E-2</c:v>
                </c:pt>
                <c:pt idx="70">
                  <c:v>4.8305000000000001E-2</c:v>
                </c:pt>
                <c:pt idx="71">
                  <c:v>1.9705E-2</c:v>
                </c:pt>
                <c:pt idx="72">
                  <c:v>4.0465000000000001E-2</c:v>
                </c:pt>
                <c:pt idx="73">
                  <c:v>3.9889000000000001E-2</c:v>
                </c:pt>
                <c:pt idx="74">
                  <c:v>2.2002000000000001E-2</c:v>
                </c:pt>
                <c:pt idx="75">
                  <c:v>2.4382000000000001E-2</c:v>
                </c:pt>
                <c:pt idx="76">
                  <c:v>7.6569999999999997E-3</c:v>
                </c:pt>
                <c:pt idx="77">
                  <c:v>2.5915000000000001E-2</c:v>
                </c:pt>
                <c:pt idx="78">
                  <c:v>2.5336999999999998E-2</c:v>
                </c:pt>
                <c:pt idx="79">
                  <c:v>2.0632999999999999E-2</c:v>
                </c:pt>
                <c:pt idx="80">
                  <c:v>1.9526999999999999E-2</c:v>
                </c:pt>
                <c:pt idx="81">
                  <c:v>1.9865000000000001E-2</c:v>
                </c:pt>
                <c:pt idx="82">
                  <c:v>2.2286E-2</c:v>
                </c:pt>
                <c:pt idx="83">
                  <c:v>7.084E-3</c:v>
                </c:pt>
                <c:pt idx="84">
                  <c:v>1.9109000000000001E-2</c:v>
                </c:pt>
                <c:pt idx="85">
                  <c:v>1.7739999999999999E-2</c:v>
                </c:pt>
                <c:pt idx="86">
                  <c:v>2.0471E-2</c:v>
                </c:pt>
                <c:pt idx="87">
                  <c:v>2.8114E-2</c:v>
                </c:pt>
                <c:pt idx="88">
                  <c:v>4.3437000000000003E-2</c:v>
                </c:pt>
                <c:pt idx="89">
                  <c:v>2.5350999999999999E-2</c:v>
                </c:pt>
                <c:pt idx="90">
                  <c:v>1.0932000000000001E-2</c:v>
                </c:pt>
                <c:pt idx="91">
                  <c:v>2.9103E-2</c:v>
                </c:pt>
                <c:pt idx="92">
                  <c:v>2.9170000000000001E-2</c:v>
                </c:pt>
                <c:pt idx="93">
                  <c:v>3.1503000000000003E-2</c:v>
                </c:pt>
                <c:pt idx="94">
                  <c:v>2.895E-2</c:v>
                </c:pt>
                <c:pt idx="95">
                  <c:v>4.1548000000000002E-2</c:v>
                </c:pt>
                <c:pt idx="96">
                  <c:v>3.6194999999999998E-2</c:v>
                </c:pt>
                <c:pt idx="97">
                  <c:v>1.4333E-2</c:v>
                </c:pt>
                <c:pt idx="98">
                  <c:v>3.2018999999999999E-2</c:v>
                </c:pt>
                <c:pt idx="99">
                  <c:v>2.6182E-2</c:v>
                </c:pt>
                <c:pt idx="100">
                  <c:v>2.7907999999999999E-2</c:v>
                </c:pt>
                <c:pt idx="101">
                  <c:v>2.3928999999999999E-2</c:v>
                </c:pt>
                <c:pt idx="102">
                  <c:v>3.4199E-2</c:v>
                </c:pt>
                <c:pt idx="103">
                  <c:v>3.5638000000000003E-2</c:v>
                </c:pt>
                <c:pt idx="104">
                  <c:v>1.9806000000000001E-2</c:v>
                </c:pt>
                <c:pt idx="105">
                  <c:v>2.5857000000000002E-2</c:v>
                </c:pt>
                <c:pt idx="106">
                  <c:v>3.0189000000000001E-2</c:v>
                </c:pt>
                <c:pt idx="107">
                  <c:v>5.9602000000000002E-2</c:v>
                </c:pt>
                <c:pt idx="108">
                  <c:v>4.8099999999999997E-2</c:v>
                </c:pt>
                <c:pt idx="109">
                  <c:v>2.8715000000000001E-2</c:v>
                </c:pt>
                <c:pt idx="110">
                  <c:v>4.3230999999999999E-2</c:v>
                </c:pt>
                <c:pt idx="111">
                  <c:v>2.3182000000000001E-2</c:v>
                </c:pt>
                <c:pt idx="112">
                  <c:v>4.6716000000000001E-2</c:v>
                </c:pt>
                <c:pt idx="113">
                  <c:v>4.6018999999999997E-2</c:v>
                </c:pt>
                <c:pt idx="114">
                  <c:v>6.8721000000000004E-2</c:v>
                </c:pt>
                <c:pt idx="115">
                  <c:v>8.7195999999999996E-2</c:v>
                </c:pt>
                <c:pt idx="116">
                  <c:v>2.9520999999999999E-2</c:v>
                </c:pt>
                <c:pt idx="117">
                  <c:v>5.7868999999999997E-2</c:v>
                </c:pt>
                <c:pt idx="118">
                  <c:v>2.5239000000000001E-2</c:v>
                </c:pt>
                <c:pt idx="119">
                  <c:v>4.6335000000000001E-2</c:v>
                </c:pt>
                <c:pt idx="120">
                  <c:v>5.296E-2</c:v>
                </c:pt>
                <c:pt idx="121">
                  <c:v>4.5276999999999998E-2</c:v>
                </c:pt>
                <c:pt idx="122">
                  <c:v>3.2597000000000001E-2</c:v>
                </c:pt>
                <c:pt idx="123">
                  <c:v>4.7448999999999998E-2</c:v>
                </c:pt>
                <c:pt idx="124">
                  <c:v>4.3395999999999997E-2</c:v>
                </c:pt>
                <c:pt idx="125">
                  <c:v>1.9569E-2</c:v>
                </c:pt>
                <c:pt idx="126">
                  <c:v>2.9985999999999999E-2</c:v>
                </c:pt>
                <c:pt idx="127">
                  <c:v>3.5000000000000003E-2</c:v>
                </c:pt>
                <c:pt idx="128">
                  <c:v>2.8136999999999999E-2</c:v>
                </c:pt>
                <c:pt idx="129">
                  <c:v>2.8105000000000002E-2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C4-4F8B-BFF0-E6161AC7A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862472"/>
        <c:axId val="414859336"/>
      </c:lineChart>
      <c:dateAx>
        <c:axId val="4148624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859336"/>
        <c:crosses val="autoZero"/>
        <c:auto val="1"/>
        <c:lblOffset val="100"/>
        <c:baseTimeUnit val="days"/>
        <c:majorUnit val="3"/>
      </c:dateAx>
      <c:valAx>
        <c:axId val="414859336"/>
        <c:scaling>
          <c:orientation val="minMax"/>
          <c:max val="0.35000000000000003"/>
        </c:scaling>
        <c:delete val="0"/>
        <c:axPos val="l"/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862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28575">
                <a:noFill/>
              </a:ln>
              <a:effectLst/>
            </c:spPr>
          </c:marker>
          <c:xVal>
            <c:numRef>
              <c:f>List1!$A$2:$A$63</c:f>
              <c:numCache>
                <c:formatCode>###0.000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11</c:v>
                </c:pt>
                <c:pt idx="24">
                  <c:v>11</c:v>
                </c:pt>
                <c:pt idx="25">
                  <c:v>12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14</c:v>
                </c:pt>
                <c:pt idx="30">
                  <c:v>14</c:v>
                </c:pt>
                <c:pt idx="31">
                  <c:v>15</c:v>
                </c:pt>
                <c:pt idx="32">
                  <c:v>15</c:v>
                </c:pt>
                <c:pt idx="33">
                  <c:v>16</c:v>
                </c:pt>
                <c:pt idx="34">
                  <c:v>16</c:v>
                </c:pt>
                <c:pt idx="35">
                  <c:v>17</c:v>
                </c:pt>
                <c:pt idx="36">
                  <c:v>17</c:v>
                </c:pt>
                <c:pt idx="37">
                  <c:v>18</c:v>
                </c:pt>
                <c:pt idx="38">
                  <c:v>18</c:v>
                </c:pt>
                <c:pt idx="39">
                  <c:v>19</c:v>
                </c:pt>
                <c:pt idx="40">
                  <c:v>19</c:v>
                </c:pt>
                <c:pt idx="41">
                  <c:v>20</c:v>
                </c:pt>
                <c:pt idx="42">
                  <c:v>20</c:v>
                </c:pt>
                <c:pt idx="43">
                  <c:v>21</c:v>
                </c:pt>
                <c:pt idx="44">
                  <c:v>21</c:v>
                </c:pt>
                <c:pt idx="45">
                  <c:v>22</c:v>
                </c:pt>
                <c:pt idx="46">
                  <c:v>22</c:v>
                </c:pt>
                <c:pt idx="47">
                  <c:v>23</c:v>
                </c:pt>
                <c:pt idx="48">
                  <c:v>23</c:v>
                </c:pt>
                <c:pt idx="49">
                  <c:v>24</c:v>
                </c:pt>
                <c:pt idx="50">
                  <c:v>24</c:v>
                </c:pt>
                <c:pt idx="51">
                  <c:v>25</c:v>
                </c:pt>
                <c:pt idx="52">
                  <c:v>25</c:v>
                </c:pt>
                <c:pt idx="53">
                  <c:v>31</c:v>
                </c:pt>
                <c:pt idx="54">
                  <c:v>31</c:v>
                </c:pt>
                <c:pt idx="55">
                  <c:v>33</c:v>
                </c:pt>
                <c:pt idx="56">
                  <c:v>33</c:v>
                </c:pt>
                <c:pt idx="57">
                  <c:v>36</c:v>
                </c:pt>
                <c:pt idx="58">
                  <c:v>36</c:v>
                </c:pt>
                <c:pt idx="59">
                  <c:v>41</c:v>
                </c:pt>
                <c:pt idx="60">
                  <c:v>41</c:v>
                </c:pt>
                <c:pt idx="61">
                  <c:v>72</c:v>
                </c:pt>
              </c:numCache>
            </c:numRef>
          </c:xVal>
          <c:yVal>
            <c:numRef>
              <c:f>List1!$B$2:$B$63</c:f>
              <c:numCache>
                <c:formatCode>###0.00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1.2241958713394174E-2</c:v>
                </c:pt>
                <c:pt idx="3">
                  <c:v>1.2241958713394174E-2</c:v>
                </c:pt>
                <c:pt idx="4">
                  <c:v>1.896957368688601E-2</c:v>
                </c:pt>
                <c:pt idx="5">
                  <c:v>1.896957368688601E-2</c:v>
                </c:pt>
                <c:pt idx="6">
                  <c:v>2.4400967533353746E-2</c:v>
                </c:pt>
                <c:pt idx="7">
                  <c:v>2.4400967533353746E-2</c:v>
                </c:pt>
                <c:pt idx="8">
                  <c:v>2.7912930286771442E-2</c:v>
                </c:pt>
                <c:pt idx="9">
                  <c:v>2.7912930286771442E-2</c:v>
                </c:pt>
                <c:pt idx="10">
                  <c:v>3.1800306721515681E-2</c:v>
                </c:pt>
                <c:pt idx="11">
                  <c:v>3.1800306721515681E-2</c:v>
                </c:pt>
                <c:pt idx="12">
                  <c:v>3.5464953554515288E-2</c:v>
                </c:pt>
                <c:pt idx="13">
                  <c:v>3.5464953554515288E-2</c:v>
                </c:pt>
                <c:pt idx="14">
                  <c:v>3.9155305728136525E-2</c:v>
                </c:pt>
                <c:pt idx="15">
                  <c:v>3.9155305728136525E-2</c:v>
                </c:pt>
                <c:pt idx="16">
                  <c:v>4.2262020337137551E-2</c:v>
                </c:pt>
                <c:pt idx="17">
                  <c:v>4.2262020337137551E-2</c:v>
                </c:pt>
                <c:pt idx="18">
                  <c:v>4.4391161916092492E-2</c:v>
                </c:pt>
                <c:pt idx="19">
                  <c:v>4.4391161916092492E-2</c:v>
                </c:pt>
                <c:pt idx="20">
                  <c:v>4.6159170867219101E-2</c:v>
                </c:pt>
                <c:pt idx="21">
                  <c:v>4.6159170867219101E-2</c:v>
                </c:pt>
                <c:pt idx="22">
                  <c:v>4.7553119202606409E-2</c:v>
                </c:pt>
                <c:pt idx="23">
                  <c:v>4.7553119202606409E-2</c:v>
                </c:pt>
                <c:pt idx="24">
                  <c:v>4.9714592567117855E-2</c:v>
                </c:pt>
                <c:pt idx="25">
                  <c:v>4.9714592567117855E-2</c:v>
                </c:pt>
                <c:pt idx="26">
                  <c:v>5.1887988494248027E-2</c:v>
                </c:pt>
                <c:pt idx="27">
                  <c:v>5.1887988494248027E-2</c:v>
                </c:pt>
                <c:pt idx="28">
                  <c:v>5.2663328833492118E-2</c:v>
                </c:pt>
                <c:pt idx="29">
                  <c:v>5.2663328833492118E-2</c:v>
                </c:pt>
                <c:pt idx="30">
                  <c:v>5.3183129476107482E-2</c:v>
                </c:pt>
                <c:pt idx="31">
                  <c:v>5.3183129476107482E-2</c:v>
                </c:pt>
                <c:pt idx="32">
                  <c:v>5.4492334219641614E-2</c:v>
                </c:pt>
                <c:pt idx="33">
                  <c:v>5.4492334219641614E-2</c:v>
                </c:pt>
                <c:pt idx="34">
                  <c:v>5.4756221371687452E-2</c:v>
                </c:pt>
                <c:pt idx="35">
                  <c:v>5.4756221371687452E-2</c:v>
                </c:pt>
                <c:pt idx="36">
                  <c:v>5.5419550339145918E-2</c:v>
                </c:pt>
                <c:pt idx="37">
                  <c:v>5.5419550339145918E-2</c:v>
                </c:pt>
                <c:pt idx="38">
                  <c:v>5.582110076411162E-2</c:v>
                </c:pt>
                <c:pt idx="39">
                  <c:v>5.582110076411162E-2</c:v>
                </c:pt>
                <c:pt idx="40">
                  <c:v>5.5956914759974108E-2</c:v>
                </c:pt>
                <c:pt idx="41">
                  <c:v>5.5956914759974108E-2</c:v>
                </c:pt>
                <c:pt idx="42">
                  <c:v>5.6370183292838494E-2</c:v>
                </c:pt>
                <c:pt idx="43">
                  <c:v>5.6370183292838494E-2</c:v>
                </c:pt>
                <c:pt idx="44">
                  <c:v>5.6789947446177935E-2</c:v>
                </c:pt>
                <c:pt idx="45">
                  <c:v>5.6789947446177935E-2</c:v>
                </c:pt>
                <c:pt idx="46">
                  <c:v>5.6932447831818389E-2</c:v>
                </c:pt>
                <c:pt idx="47">
                  <c:v>5.6932447831818389E-2</c:v>
                </c:pt>
                <c:pt idx="48">
                  <c:v>5.7076979257438043E-2</c:v>
                </c:pt>
                <c:pt idx="49">
                  <c:v>5.7076979257438043E-2</c:v>
                </c:pt>
                <c:pt idx="50">
                  <c:v>5.7369403825818455E-2</c:v>
                </c:pt>
                <c:pt idx="51">
                  <c:v>5.7369403825818455E-2</c:v>
                </c:pt>
                <c:pt idx="52">
                  <c:v>5.7518554236605457E-2</c:v>
                </c:pt>
                <c:pt idx="53">
                  <c:v>5.7518554236605457E-2</c:v>
                </c:pt>
                <c:pt idx="54">
                  <c:v>5.7848728153495732E-2</c:v>
                </c:pt>
                <c:pt idx="55">
                  <c:v>5.7848728153495732E-2</c:v>
                </c:pt>
                <c:pt idx="56">
                  <c:v>5.8023427072807165E-2</c:v>
                </c:pt>
                <c:pt idx="57">
                  <c:v>5.8023427072807165E-2</c:v>
                </c:pt>
                <c:pt idx="58">
                  <c:v>5.8223337211374071E-2</c:v>
                </c:pt>
                <c:pt idx="59">
                  <c:v>5.8223337211374071E-2</c:v>
                </c:pt>
                <c:pt idx="60">
                  <c:v>5.8488253290920778E-2</c:v>
                </c:pt>
                <c:pt idx="61">
                  <c:v>5.8488253290920778E-2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0D-4C01-B46D-6FACAF58ABF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19050">
                <a:noFill/>
              </a:ln>
              <a:effectLst/>
            </c:spPr>
          </c:marker>
          <c:xVal>
            <c:numRef>
              <c:f>List1!$A$2:$A$63</c:f>
              <c:numCache>
                <c:formatCode>###0.000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11</c:v>
                </c:pt>
                <c:pt idx="24">
                  <c:v>11</c:v>
                </c:pt>
                <c:pt idx="25">
                  <c:v>12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14</c:v>
                </c:pt>
                <c:pt idx="30">
                  <c:v>14</c:v>
                </c:pt>
                <c:pt idx="31">
                  <c:v>15</c:v>
                </c:pt>
                <c:pt idx="32">
                  <c:v>15</c:v>
                </c:pt>
                <c:pt idx="33">
                  <c:v>16</c:v>
                </c:pt>
                <c:pt idx="34">
                  <c:v>16</c:v>
                </c:pt>
                <c:pt idx="35">
                  <c:v>17</c:v>
                </c:pt>
                <c:pt idx="36">
                  <c:v>17</c:v>
                </c:pt>
                <c:pt idx="37">
                  <c:v>18</c:v>
                </c:pt>
                <c:pt idx="38">
                  <c:v>18</c:v>
                </c:pt>
                <c:pt idx="39">
                  <c:v>19</c:v>
                </c:pt>
                <c:pt idx="40">
                  <c:v>19</c:v>
                </c:pt>
                <c:pt idx="41">
                  <c:v>20</c:v>
                </c:pt>
                <c:pt idx="42">
                  <c:v>20</c:v>
                </c:pt>
                <c:pt idx="43">
                  <c:v>21</c:v>
                </c:pt>
                <c:pt idx="44">
                  <c:v>21</c:v>
                </c:pt>
                <c:pt idx="45">
                  <c:v>22</c:v>
                </c:pt>
                <c:pt idx="46">
                  <c:v>22</c:v>
                </c:pt>
                <c:pt idx="47">
                  <c:v>23</c:v>
                </c:pt>
                <c:pt idx="48">
                  <c:v>23</c:v>
                </c:pt>
                <c:pt idx="49">
                  <c:v>24</c:v>
                </c:pt>
                <c:pt idx="50">
                  <c:v>24</c:v>
                </c:pt>
                <c:pt idx="51">
                  <c:v>25</c:v>
                </c:pt>
                <c:pt idx="52">
                  <c:v>25</c:v>
                </c:pt>
                <c:pt idx="53">
                  <c:v>31</c:v>
                </c:pt>
                <c:pt idx="54">
                  <c:v>31</c:v>
                </c:pt>
                <c:pt idx="55">
                  <c:v>33</c:v>
                </c:pt>
                <c:pt idx="56">
                  <c:v>33</c:v>
                </c:pt>
                <c:pt idx="57">
                  <c:v>36</c:v>
                </c:pt>
                <c:pt idx="58">
                  <c:v>36</c:v>
                </c:pt>
                <c:pt idx="59">
                  <c:v>41</c:v>
                </c:pt>
                <c:pt idx="60">
                  <c:v>41</c:v>
                </c:pt>
                <c:pt idx="61">
                  <c:v>72</c:v>
                </c:pt>
              </c:numCache>
            </c:numRef>
          </c:xVal>
          <c:yVal>
            <c:numRef>
              <c:f>List1!$C$2:$C$63</c:f>
              <c:numCache>
                <c:formatCode>###0.00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9.8807619299447931E-3</c:v>
                </c:pt>
                <c:pt idx="3">
                  <c:v>9.8807619299447931E-3</c:v>
                </c:pt>
                <c:pt idx="4">
                  <c:v>1.6039845613089666E-2</c:v>
                </c:pt>
                <c:pt idx="5">
                  <c:v>1.6039845613089666E-2</c:v>
                </c:pt>
                <c:pt idx="6">
                  <c:v>2.1085402592855389E-2</c:v>
                </c:pt>
                <c:pt idx="7">
                  <c:v>2.1085402592855389E-2</c:v>
                </c:pt>
                <c:pt idx="8">
                  <c:v>2.4371469658070317E-2</c:v>
                </c:pt>
                <c:pt idx="9">
                  <c:v>2.4371469658070317E-2</c:v>
                </c:pt>
                <c:pt idx="10">
                  <c:v>2.802555670148691E-2</c:v>
                </c:pt>
                <c:pt idx="11">
                  <c:v>2.802555670148691E-2</c:v>
                </c:pt>
                <c:pt idx="12">
                  <c:v>3.1483210322646345E-2</c:v>
                </c:pt>
                <c:pt idx="13">
                  <c:v>3.1483210322646345E-2</c:v>
                </c:pt>
                <c:pt idx="14">
                  <c:v>3.4975540128676638E-2</c:v>
                </c:pt>
                <c:pt idx="15">
                  <c:v>3.4975540128676638E-2</c:v>
                </c:pt>
                <c:pt idx="16">
                  <c:v>3.7921977952003603E-2</c:v>
                </c:pt>
                <c:pt idx="17">
                  <c:v>3.7921977952003603E-2</c:v>
                </c:pt>
                <c:pt idx="18">
                  <c:v>3.9944315636289807E-2</c:v>
                </c:pt>
                <c:pt idx="19">
                  <c:v>3.9944315636289807E-2</c:v>
                </c:pt>
                <c:pt idx="20">
                  <c:v>4.1625134424480001E-2</c:v>
                </c:pt>
                <c:pt idx="21">
                  <c:v>4.1625134424480001E-2</c:v>
                </c:pt>
                <c:pt idx="22">
                  <c:v>4.2951483473829696E-2</c:v>
                </c:pt>
                <c:pt idx="23">
                  <c:v>4.2951483473829696E-2</c:v>
                </c:pt>
                <c:pt idx="24">
                  <c:v>4.5010083001184475E-2</c:v>
                </c:pt>
                <c:pt idx="25">
                  <c:v>4.5010083001184475E-2</c:v>
                </c:pt>
                <c:pt idx="26">
                  <c:v>4.7082129524419543E-2</c:v>
                </c:pt>
                <c:pt idx="27">
                  <c:v>4.7082129524419543E-2</c:v>
                </c:pt>
                <c:pt idx="28">
                  <c:v>4.7821520896727622E-2</c:v>
                </c:pt>
                <c:pt idx="29">
                  <c:v>4.7821520896727622E-2</c:v>
                </c:pt>
                <c:pt idx="30">
                  <c:v>4.8317254885268571E-2</c:v>
                </c:pt>
                <c:pt idx="31">
                  <c:v>4.8317254885268571E-2</c:v>
                </c:pt>
                <c:pt idx="32">
                  <c:v>4.9565991821617569E-2</c:v>
                </c:pt>
                <c:pt idx="33">
                  <c:v>4.9565991821617569E-2</c:v>
                </c:pt>
                <c:pt idx="34">
                  <c:v>4.9817696797469391E-2</c:v>
                </c:pt>
                <c:pt idx="35">
                  <c:v>4.9817696797469391E-2</c:v>
                </c:pt>
                <c:pt idx="36">
                  <c:v>5.0450381956156476E-2</c:v>
                </c:pt>
                <c:pt idx="37">
                  <c:v>5.0450381956156476E-2</c:v>
                </c:pt>
                <c:pt idx="38">
                  <c:v>5.0833312311192667E-2</c:v>
                </c:pt>
                <c:pt idx="39">
                  <c:v>5.0833312311192667E-2</c:v>
                </c:pt>
                <c:pt idx="40">
                  <c:v>5.0962745470267495E-2</c:v>
                </c:pt>
                <c:pt idx="41">
                  <c:v>5.0962745470267495E-2</c:v>
                </c:pt>
                <c:pt idx="42">
                  <c:v>5.1356352208299337E-2</c:v>
                </c:pt>
                <c:pt idx="43">
                  <c:v>5.1356352208299337E-2</c:v>
                </c:pt>
                <c:pt idx="44">
                  <c:v>5.1755895996673643E-2</c:v>
                </c:pt>
                <c:pt idx="45">
                  <c:v>5.1755895996673643E-2</c:v>
                </c:pt>
                <c:pt idx="46">
                  <c:v>5.1891414758156222E-2</c:v>
                </c:pt>
                <c:pt idx="47">
                  <c:v>5.1891414758156222E-2</c:v>
                </c:pt>
                <c:pt idx="48">
                  <c:v>5.2028765505384114E-2</c:v>
                </c:pt>
                <c:pt idx="49">
                  <c:v>5.2028765505384114E-2</c:v>
                </c:pt>
                <c:pt idx="50">
                  <c:v>5.2306513492578983E-2</c:v>
                </c:pt>
                <c:pt idx="51">
                  <c:v>5.2306513492578983E-2</c:v>
                </c:pt>
                <c:pt idx="52">
                  <c:v>5.244803221019953E-2</c:v>
                </c:pt>
                <c:pt idx="53">
                  <c:v>5.244803221019953E-2</c:v>
                </c:pt>
                <c:pt idx="54">
                  <c:v>5.2759376006279064E-2</c:v>
                </c:pt>
                <c:pt idx="55">
                  <c:v>5.2759376006279064E-2</c:v>
                </c:pt>
                <c:pt idx="56">
                  <c:v>5.2923513019199064E-2</c:v>
                </c:pt>
                <c:pt idx="57">
                  <c:v>5.2923513019199064E-2</c:v>
                </c:pt>
                <c:pt idx="58">
                  <c:v>5.3109475816692356E-2</c:v>
                </c:pt>
                <c:pt idx="59">
                  <c:v>5.3109475816692356E-2</c:v>
                </c:pt>
                <c:pt idx="60">
                  <c:v>5.3349537736017263E-2</c:v>
                </c:pt>
                <c:pt idx="61">
                  <c:v>5.3349537736017263E-2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A0D-4C01-B46D-6FACAF58ABF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19050">
                <a:noFill/>
              </a:ln>
              <a:effectLst/>
            </c:spPr>
          </c:marker>
          <c:xVal>
            <c:numRef>
              <c:f>List1!$A$2:$A$63</c:f>
              <c:numCache>
                <c:formatCode>###0.000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11</c:v>
                </c:pt>
                <c:pt idx="24">
                  <c:v>11</c:v>
                </c:pt>
                <c:pt idx="25">
                  <c:v>12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14</c:v>
                </c:pt>
                <c:pt idx="30">
                  <c:v>14</c:v>
                </c:pt>
                <c:pt idx="31">
                  <c:v>15</c:v>
                </c:pt>
                <c:pt idx="32">
                  <c:v>15</c:v>
                </c:pt>
                <c:pt idx="33">
                  <c:v>16</c:v>
                </c:pt>
                <c:pt idx="34">
                  <c:v>16</c:v>
                </c:pt>
                <c:pt idx="35">
                  <c:v>17</c:v>
                </c:pt>
                <c:pt idx="36">
                  <c:v>17</c:v>
                </c:pt>
                <c:pt idx="37">
                  <c:v>18</c:v>
                </c:pt>
                <c:pt idx="38">
                  <c:v>18</c:v>
                </c:pt>
                <c:pt idx="39">
                  <c:v>19</c:v>
                </c:pt>
                <c:pt idx="40">
                  <c:v>19</c:v>
                </c:pt>
                <c:pt idx="41">
                  <c:v>20</c:v>
                </c:pt>
                <c:pt idx="42">
                  <c:v>20</c:v>
                </c:pt>
                <c:pt idx="43">
                  <c:v>21</c:v>
                </c:pt>
                <c:pt idx="44">
                  <c:v>21</c:v>
                </c:pt>
                <c:pt idx="45">
                  <c:v>22</c:v>
                </c:pt>
                <c:pt idx="46">
                  <c:v>22</c:v>
                </c:pt>
                <c:pt idx="47">
                  <c:v>23</c:v>
                </c:pt>
                <c:pt idx="48">
                  <c:v>23</c:v>
                </c:pt>
                <c:pt idx="49">
                  <c:v>24</c:v>
                </c:pt>
                <c:pt idx="50">
                  <c:v>24</c:v>
                </c:pt>
                <c:pt idx="51">
                  <c:v>25</c:v>
                </c:pt>
                <c:pt idx="52">
                  <c:v>25</c:v>
                </c:pt>
                <c:pt idx="53">
                  <c:v>31</c:v>
                </c:pt>
                <c:pt idx="54">
                  <c:v>31</c:v>
                </c:pt>
                <c:pt idx="55">
                  <c:v>33</c:v>
                </c:pt>
                <c:pt idx="56">
                  <c:v>33</c:v>
                </c:pt>
                <c:pt idx="57">
                  <c:v>36</c:v>
                </c:pt>
                <c:pt idx="58">
                  <c:v>36</c:v>
                </c:pt>
                <c:pt idx="59">
                  <c:v>41</c:v>
                </c:pt>
                <c:pt idx="60">
                  <c:v>41</c:v>
                </c:pt>
                <c:pt idx="61">
                  <c:v>72</c:v>
                </c:pt>
              </c:numCache>
            </c:numRef>
          </c:xVal>
          <c:yVal>
            <c:numRef>
              <c:f>List1!$D$2:$D$63</c:f>
              <c:numCache>
                <c:formatCode>###0.00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1.4603155496843555E-2</c:v>
                </c:pt>
                <c:pt idx="3">
                  <c:v>1.4603155496843555E-2</c:v>
                </c:pt>
                <c:pt idx="4">
                  <c:v>2.1899301760682353E-2</c:v>
                </c:pt>
                <c:pt idx="5">
                  <c:v>2.1899301760682353E-2</c:v>
                </c:pt>
                <c:pt idx="6">
                  <c:v>2.7716532473852102E-2</c:v>
                </c:pt>
                <c:pt idx="7">
                  <c:v>2.7716532473852102E-2</c:v>
                </c:pt>
                <c:pt idx="8">
                  <c:v>3.1454390915472571E-2</c:v>
                </c:pt>
                <c:pt idx="9">
                  <c:v>3.1454390915472571E-2</c:v>
                </c:pt>
                <c:pt idx="10">
                  <c:v>3.5575056741544452E-2</c:v>
                </c:pt>
                <c:pt idx="11">
                  <c:v>3.5575056741544452E-2</c:v>
                </c:pt>
                <c:pt idx="12">
                  <c:v>3.9446696786384232E-2</c:v>
                </c:pt>
                <c:pt idx="13">
                  <c:v>3.9446696786384232E-2</c:v>
                </c:pt>
                <c:pt idx="14">
                  <c:v>4.3335071327596411E-2</c:v>
                </c:pt>
                <c:pt idx="15">
                  <c:v>4.3335071327596411E-2</c:v>
                </c:pt>
                <c:pt idx="16">
                  <c:v>4.6602062722271499E-2</c:v>
                </c:pt>
                <c:pt idx="17">
                  <c:v>4.6602062722271499E-2</c:v>
                </c:pt>
                <c:pt idx="18">
                  <c:v>4.8838008195895177E-2</c:v>
                </c:pt>
                <c:pt idx="19">
                  <c:v>4.8838008195895177E-2</c:v>
                </c:pt>
                <c:pt idx="20">
                  <c:v>5.0693207309958202E-2</c:v>
                </c:pt>
                <c:pt idx="21">
                  <c:v>5.0693207309958202E-2</c:v>
                </c:pt>
                <c:pt idx="22">
                  <c:v>5.2154754931383121E-2</c:v>
                </c:pt>
                <c:pt idx="23">
                  <c:v>5.2154754931383121E-2</c:v>
                </c:pt>
                <c:pt idx="24">
                  <c:v>5.4419102133051234E-2</c:v>
                </c:pt>
                <c:pt idx="25">
                  <c:v>5.4419102133051234E-2</c:v>
                </c:pt>
                <c:pt idx="26">
                  <c:v>5.6693847464076512E-2</c:v>
                </c:pt>
                <c:pt idx="27">
                  <c:v>5.6693847464076512E-2</c:v>
                </c:pt>
                <c:pt idx="28">
                  <c:v>5.7505136770256614E-2</c:v>
                </c:pt>
                <c:pt idx="29">
                  <c:v>5.7505136770256614E-2</c:v>
                </c:pt>
                <c:pt idx="30">
                  <c:v>5.8049004066946394E-2</c:v>
                </c:pt>
                <c:pt idx="31">
                  <c:v>5.8049004066946394E-2</c:v>
                </c:pt>
                <c:pt idx="32">
                  <c:v>5.9418676617665658E-2</c:v>
                </c:pt>
                <c:pt idx="33">
                  <c:v>5.9418676617665658E-2</c:v>
                </c:pt>
                <c:pt idx="34">
                  <c:v>5.9694745945905514E-2</c:v>
                </c:pt>
                <c:pt idx="35">
                  <c:v>5.9694745945905514E-2</c:v>
                </c:pt>
                <c:pt idx="36">
                  <c:v>6.0388718722135359E-2</c:v>
                </c:pt>
                <c:pt idx="37">
                  <c:v>6.0388718722135359E-2</c:v>
                </c:pt>
                <c:pt idx="38">
                  <c:v>6.0808889217030572E-2</c:v>
                </c:pt>
                <c:pt idx="39">
                  <c:v>6.0808889217030572E-2</c:v>
                </c:pt>
                <c:pt idx="40">
                  <c:v>6.095108404968072E-2</c:v>
                </c:pt>
                <c:pt idx="41">
                  <c:v>6.095108404968072E-2</c:v>
                </c:pt>
                <c:pt idx="42">
                  <c:v>6.1384014377377651E-2</c:v>
                </c:pt>
                <c:pt idx="43">
                  <c:v>6.1384014377377651E-2</c:v>
                </c:pt>
                <c:pt idx="44">
                  <c:v>6.1823998895682228E-2</c:v>
                </c:pt>
                <c:pt idx="45">
                  <c:v>6.1823998895682228E-2</c:v>
                </c:pt>
                <c:pt idx="46">
                  <c:v>6.1973480905480556E-2</c:v>
                </c:pt>
                <c:pt idx="47">
                  <c:v>6.1973480905480556E-2</c:v>
                </c:pt>
                <c:pt idx="48">
                  <c:v>6.2125193009491972E-2</c:v>
                </c:pt>
                <c:pt idx="49">
                  <c:v>6.2125193009491972E-2</c:v>
                </c:pt>
                <c:pt idx="50">
                  <c:v>6.2432294159057926E-2</c:v>
                </c:pt>
                <c:pt idx="51">
                  <c:v>6.2432294159057926E-2</c:v>
                </c:pt>
                <c:pt idx="52">
                  <c:v>6.2589076263011384E-2</c:v>
                </c:pt>
                <c:pt idx="53">
                  <c:v>6.2589076263011384E-2</c:v>
                </c:pt>
                <c:pt idx="54">
                  <c:v>6.2938080300712393E-2</c:v>
                </c:pt>
                <c:pt idx="55">
                  <c:v>6.2938080300712393E-2</c:v>
                </c:pt>
                <c:pt idx="56">
                  <c:v>6.3123341126415267E-2</c:v>
                </c:pt>
                <c:pt idx="57">
                  <c:v>6.3123341126415267E-2</c:v>
                </c:pt>
                <c:pt idx="58">
                  <c:v>6.3337198606055786E-2</c:v>
                </c:pt>
                <c:pt idx="59">
                  <c:v>6.3337198606055786E-2</c:v>
                </c:pt>
                <c:pt idx="60">
                  <c:v>6.3626968845824292E-2</c:v>
                </c:pt>
                <c:pt idx="61">
                  <c:v>6.3626968845824292E-2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A0D-4C01-B46D-6FACAF58A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350048"/>
        <c:axId val="1190094464"/>
      </c:scatterChart>
      <c:valAx>
        <c:axId val="1366350048"/>
        <c:scaling>
          <c:orientation val="minMax"/>
          <c:max val="3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90094464"/>
        <c:crosses val="autoZero"/>
        <c:crossBetween val="midCat"/>
      </c:valAx>
      <c:valAx>
        <c:axId val="1190094464"/>
        <c:scaling>
          <c:orientation val="minMax"/>
        </c:scaling>
        <c:delete val="0"/>
        <c:axPos val="l"/>
        <c:numFmt formatCode="0\ 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66350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37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09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82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94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22.png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2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2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2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22.png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svg"/><Relationship Id="rId5" Type="http://schemas.openxmlformats.org/officeDocument/2006/relationships/image" Target="../media/image17.png"/><Relationship Id="rId4" Type="http://schemas.openxmlformats.org/officeDocument/2006/relationships/image" Target="../media/image1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0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3273006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17728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24F7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8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16.01.2021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6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7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17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8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16.01.2021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6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7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09570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026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8708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73868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0257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29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499794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563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5367FD4-1AA0-460C-B73C-7D7567665B93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36D59138-B214-4FC1-9898-96D78BF947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C99D30FB-B17A-485F-8C33-36B649E5FF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2250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4159AF-26F1-42E1-BF83-F89C20A19403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23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1696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8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2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8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315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D684E1FD-5777-48A2-A8CD-9CB87933FD1F}"/>
              </a:ext>
            </a:extLst>
          </p:cNvPr>
          <p:cNvGrpSpPr/>
          <p:nvPr userDrawn="1"/>
        </p:nvGrpSpPr>
        <p:grpSpPr>
          <a:xfrm>
            <a:off x="7205989" y="348969"/>
            <a:ext cx="4824586" cy="432000"/>
            <a:chOff x="3105837" y="920447"/>
            <a:chExt cx="4824586" cy="432000"/>
          </a:xfrm>
        </p:grpSpPr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77127799-193D-45A2-BF60-584CE191A2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5837" y="920447"/>
              <a:ext cx="1523783" cy="432000"/>
            </a:xfrm>
            <a:prstGeom prst="rect">
              <a:avLst/>
            </a:prstGeom>
          </p:spPr>
        </p:pic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9FB9941C-52A6-4070-8012-A395033DF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66425" y="1004555"/>
              <a:ext cx="2963998" cy="252000"/>
            </a:xfrm>
            <a:prstGeom prst="rect">
              <a:avLst/>
            </a:prstGeom>
          </p:spPr>
        </p:pic>
      </p:grpSp>
      <p:sp>
        <p:nvSpPr>
          <p:cNvPr id="7" name="Nadpis 1">
            <a:extLst>
              <a:ext uri="{FF2B5EF4-FFF2-40B4-BE49-F238E27FC236}">
                <a16:creationId xmlns:a16="http://schemas.microsoft.com/office/drawing/2014/main" id="{0FECCB6E-D8FC-4E3F-835E-ACA06E282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6507332" cy="1059255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16280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195036A3-2C0E-4CFE-A711-5BBB07E7B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28" y="1584000"/>
            <a:ext cx="5336537" cy="3060000"/>
          </a:xfrm>
          <a:prstGeom prst="rect">
            <a:avLst/>
          </a:prstGeom>
        </p:spPr>
      </p:pic>
      <p:sp>
        <p:nvSpPr>
          <p:cNvPr id="16" name="Obdélník 15"/>
          <p:cNvSpPr/>
          <p:nvPr userDrawn="1"/>
        </p:nvSpPr>
        <p:spPr>
          <a:xfrm>
            <a:off x="-3" y="-38466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bg1"/>
              </a:gs>
              <a:gs pos="0">
                <a:schemeClr val="accent5">
                  <a:lumMod val="52000"/>
                  <a:lumOff val="48000"/>
                  <a:alpha val="67000"/>
                </a:schemeClr>
              </a:gs>
              <a:gs pos="100000">
                <a:schemeClr val="accent4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274073"/>
              </a:solidFill>
            </a:endParaRPr>
          </a:p>
        </p:txBody>
      </p:sp>
      <p:sp>
        <p:nvSpPr>
          <p:cNvPr id="24" name="Obdélník 23"/>
          <p:cNvSpPr/>
          <p:nvPr userDrawn="1"/>
        </p:nvSpPr>
        <p:spPr>
          <a:xfrm>
            <a:off x="13436" y="5922000"/>
            <a:ext cx="12191997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400" y="2720943"/>
            <a:ext cx="10363200" cy="89153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87218"/>
            <a:ext cx="8534400" cy="6949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-3" y="689910"/>
            <a:ext cx="12192000" cy="108012"/>
          </a:xfrm>
          <a:prstGeom prst="rect">
            <a:avLst/>
          </a:prstGeom>
          <a:solidFill>
            <a:srgbClr val="724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3" name="Obdélník 12"/>
          <p:cNvSpPr/>
          <p:nvPr userDrawn="1"/>
        </p:nvSpPr>
        <p:spPr>
          <a:xfrm>
            <a:off x="-3" y="0"/>
            <a:ext cx="12192000" cy="6899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5" name="Obdélník 24"/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2788357" y="151329"/>
            <a:ext cx="848924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/>
              <a:t>Národní koordinační centrum programů časného záchytu onemocnění I CZ.03.2.63/0.0/0.0/15_039/0006904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Datová základna realizace screeningových programů CZ.03.2.63/0.0/0.0/15_039/0007216 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88470AF-D48F-470D-AEEF-9666AC0B61BB}"/>
              </a:ext>
            </a:extLst>
          </p:cNvPr>
          <p:cNvGrpSpPr/>
          <p:nvPr userDrawn="1"/>
        </p:nvGrpSpPr>
        <p:grpSpPr>
          <a:xfrm>
            <a:off x="972000" y="99405"/>
            <a:ext cx="2394526" cy="521285"/>
            <a:chOff x="-3635511" y="3808741"/>
            <a:chExt cx="2394526" cy="521285"/>
          </a:xfrm>
        </p:grpSpPr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7C156A95-99FD-463F-A7F7-8DFAEC399B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77"/>
            <a:stretch/>
          </p:blipFill>
          <p:spPr>
            <a:xfrm>
              <a:off x="-3635511" y="3808741"/>
              <a:ext cx="754652" cy="505853"/>
            </a:xfrm>
            <a:prstGeom prst="rect">
              <a:avLst/>
            </a:prstGeom>
          </p:spPr>
        </p:pic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4A16176F-E232-43A6-B00C-47517659318E}"/>
                </a:ext>
              </a:extLst>
            </p:cNvPr>
            <p:cNvSpPr txBox="1"/>
            <p:nvPr userDrawn="1"/>
          </p:nvSpPr>
          <p:spPr>
            <a:xfrm>
              <a:off x="-2954432" y="3822195"/>
              <a:ext cx="171344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i="0" dirty="0">
                  <a:solidFill>
                    <a:schemeClr val="bg2">
                      <a:lumMod val="10000"/>
                    </a:schemeClr>
                  </a:solidFill>
                </a:rPr>
                <a:t>Evropská</a:t>
              </a:r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 unie</a:t>
              </a:r>
            </a:p>
            <a:p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Evropský sociální fond</a:t>
              </a:r>
            </a:p>
            <a:p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Operační program Zaměstnanost</a:t>
              </a:r>
              <a:endParaRPr lang="cs-CZ" sz="900" i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58CEEB2-107C-4552-B3EE-55408A9AA3DD}"/>
              </a:ext>
            </a:extLst>
          </p:cNvPr>
          <p:cNvSpPr txBox="1"/>
          <p:nvPr userDrawn="1"/>
        </p:nvSpPr>
        <p:spPr>
          <a:xfrm>
            <a:off x="1636734" y="626916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2"/>
                </a:solidFill>
              </a:rPr>
              <a:t>Ústav zdravotnických informací a statistiky České republiky</a:t>
            </a:r>
          </a:p>
          <a:p>
            <a:r>
              <a:rPr lang="cs-CZ" sz="900" i="1" dirty="0">
                <a:solidFill>
                  <a:schemeClr val="accent2"/>
                </a:solidFill>
              </a:rPr>
              <a:t>Institute </a:t>
            </a:r>
            <a:r>
              <a:rPr lang="cs-CZ" sz="900" i="1" dirty="0" err="1">
                <a:solidFill>
                  <a:schemeClr val="accent2"/>
                </a:solidFill>
              </a:rPr>
              <a:t>of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Health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Information</a:t>
            </a:r>
            <a:r>
              <a:rPr lang="cs-CZ" sz="900" i="1" dirty="0">
                <a:solidFill>
                  <a:schemeClr val="accent2"/>
                </a:solidFill>
              </a:rPr>
              <a:t> and </a:t>
            </a:r>
            <a:r>
              <a:rPr lang="cs-CZ" sz="900" i="1" dirty="0" err="1">
                <a:solidFill>
                  <a:schemeClr val="accent2"/>
                </a:solidFill>
              </a:rPr>
              <a:t>Statistics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of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the</a:t>
            </a:r>
            <a:r>
              <a:rPr lang="cs-CZ" sz="900" i="1" dirty="0">
                <a:solidFill>
                  <a:schemeClr val="accent2"/>
                </a:solidFill>
              </a:rPr>
              <a:t> Czech Republic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9DC5116B-C626-40A9-A244-031AB6F780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195600"/>
            <a:ext cx="654994" cy="432000"/>
          </a:xfrm>
          <a:prstGeom prst="rect">
            <a:avLst/>
          </a:prstGeom>
        </p:spPr>
      </p:pic>
      <p:pic>
        <p:nvPicPr>
          <p:cNvPr id="28" name="Grafický objekt 13">
            <a:extLst>
              <a:ext uri="{FF2B5EF4-FFF2-40B4-BE49-F238E27FC236}">
                <a16:creationId xmlns:a16="http://schemas.microsoft.com/office/drawing/2014/main" id="{C250F949-DEEF-49A4-8BDC-56E499AC99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0842" y="6300157"/>
            <a:ext cx="2859158" cy="2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8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731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980731"/>
            <a:ext cx="109440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196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theme" Target="../theme/theme2.xml"/><Relationship Id="rId10" Type="http://schemas.openxmlformats.org/officeDocument/2006/relationships/image" Target="../media/image14.sv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sv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80" r:id="rId5"/>
    <p:sldLayoutId id="2147483681" r:id="rId6"/>
    <p:sldLayoutId id="214748370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4000" y="764707"/>
            <a:ext cx="10944000" cy="504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8B41E4C-7C53-49D1-A6A7-BADC85A98B77}"/>
              </a:ext>
            </a:extLst>
          </p:cNvPr>
          <p:cNvSpPr/>
          <p:nvPr userDrawn="1"/>
        </p:nvSpPr>
        <p:spPr>
          <a:xfrm>
            <a:off x="0" y="6272892"/>
            <a:ext cx="12192000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0964C23-7502-44A3-900C-38F4C522DDF7}"/>
              </a:ext>
            </a:extLst>
          </p:cNvPr>
          <p:cNvGrpSpPr/>
          <p:nvPr userDrawn="1"/>
        </p:nvGrpSpPr>
        <p:grpSpPr>
          <a:xfrm>
            <a:off x="439358" y="6370574"/>
            <a:ext cx="2266057" cy="421394"/>
            <a:chOff x="-1238301" y="3808742"/>
            <a:chExt cx="2266057" cy="421394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CDBD5828-5EFB-4A41-A797-93B2FC7F04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77"/>
            <a:stretch/>
          </p:blipFill>
          <p:spPr>
            <a:xfrm>
              <a:off x="-1238301" y="3808742"/>
              <a:ext cx="612000" cy="410232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772FED2F-5B03-4031-96D4-0C82449E52B0}"/>
                </a:ext>
              </a:extLst>
            </p:cNvPr>
            <p:cNvSpPr txBox="1"/>
            <p:nvPr userDrawn="1"/>
          </p:nvSpPr>
          <p:spPr>
            <a:xfrm>
              <a:off x="-685691" y="3814638"/>
              <a:ext cx="171344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700" i="0" dirty="0">
                  <a:solidFill>
                    <a:schemeClr val="bg2">
                      <a:lumMod val="10000"/>
                    </a:schemeClr>
                  </a:solidFill>
                </a:rPr>
                <a:t>Evropská</a:t>
              </a:r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 unie</a:t>
              </a:r>
            </a:p>
            <a:p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Evropský sociální fond</a:t>
              </a:r>
            </a:p>
            <a:p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Operační program Zaměstnanost</a:t>
              </a:r>
              <a:endParaRPr lang="cs-CZ" sz="700" i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8" name="Obrázek 17">
            <a:extLst>
              <a:ext uri="{FF2B5EF4-FFF2-40B4-BE49-F238E27FC236}">
                <a16:creationId xmlns:a16="http://schemas.microsoft.com/office/drawing/2014/main" id="{D3A64A3E-5CE1-4373-9488-123DE518BF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68" y="6395690"/>
            <a:ext cx="1563511" cy="3600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13C5B4A-5521-4F74-8DBB-23F3AD5174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32" y="6395690"/>
            <a:ext cx="545828" cy="360000"/>
          </a:xfrm>
          <a:prstGeom prst="rect">
            <a:avLst/>
          </a:prstGeom>
        </p:spPr>
      </p:pic>
      <p:pic>
        <p:nvPicPr>
          <p:cNvPr id="23" name="Grafický objekt 13">
            <a:extLst>
              <a:ext uri="{FF2B5EF4-FFF2-40B4-BE49-F238E27FC236}">
                <a16:creationId xmlns:a16="http://schemas.microsoft.com/office/drawing/2014/main" id="{4CAC0E8A-9294-4088-87D2-D875E5895AD2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25012" y="6472776"/>
            <a:ext cx="2627630" cy="2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8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724F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48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BE882FD9-D878-4FCD-9C72-C60BD3C7D753}"/>
              </a:ext>
            </a:extLst>
          </p:cNvPr>
          <p:cNvSpPr/>
          <p:nvPr userDrawn="1"/>
        </p:nvSpPr>
        <p:spPr>
          <a:xfrm>
            <a:off x="1" y="1"/>
            <a:ext cx="12192000" cy="681036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>
              <a:solidFill>
                <a:schemeClr val="bg1"/>
              </a:solidFill>
              <a:latin typeface="Arial (Základní text)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6" y="1"/>
            <a:ext cx="8808993" cy="68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77A8944-7C67-401C-A076-2F9A4BFDBF1A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85265334-1A97-4E03-A335-0EFFE9BA9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3" name="Obrázek 12" descr="Obsah obrázku kreslení&#10;&#10;Popis byl vytvořen automaticky">
              <a:extLst>
                <a:ext uri="{FF2B5EF4-FFF2-40B4-BE49-F238E27FC236}">
                  <a16:creationId xmlns:a16="http://schemas.microsoft.com/office/drawing/2014/main" id="{F366B753-F05F-414A-91C1-96175A86F1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1E3E26BE-213E-4D1E-96AC-DD921E8250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4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Data and information background for the COVID-19 pandemic management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083635"/>
            <a:ext cx="11344275" cy="1564690"/>
          </a:xfrm>
        </p:spPr>
        <p:txBody>
          <a:bodyPr>
            <a:normAutofit fontScale="85000" lnSpcReduction="10000"/>
          </a:bodyPr>
          <a:lstStyle/>
          <a:p>
            <a:r>
              <a:rPr lang="en-GB" sz="5400" b="1" dirty="0"/>
              <a:t>Management of data background </a:t>
            </a:r>
            <a:endParaRPr lang="cs-CZ" sz="5400" b="1" dirty="0"/>
          </a:p>
          <a:p>
            <a:r>
              <a:rPr lang="en-GB" sz="5400" b="1" dirty="0"/>
              <a:t>for the monitoring of COVID-19 epidemiology</a:t>
            </a:r>
            <a:endParaRPr lang="en-GB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4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73707-12E2-4D1E-AB03-FD25BE48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2"/>
            <a:ext cx="8006053" cy="576000"/>
          </a:xfrm>
        </p:spPr>
        <p:txBody>
          <a:bodyPr/>
          <a:lstStyle/>
          <a:p>
            <a:r>
              <a:rPr lang="cs-CZ" sz="2200" dirty="0">
                <a:latin typeface="+mn-lt"/>
              </a:rPr>
              <a:t>COVID-19 </a:t>
            </a:r>
            <a:r>
              <a:rPr lang="cs-CZ" sz="2200" dirty="0" err="1">
                <a:latin typeface="+mn-lt"/>
              </a:rPr>
              <a:t>detection</a:t>
            </a:r>
            <a:r>
              <a:rPr lang="cs-CZ" sz="2200" dirty="0">
                <a:latin typeface="+mn-lt"/>
              </a:rPr>
              <a:t> </a:t>
            </a:r>
            <a:r>
              <a:rPr lang="cs-CZ" sz="2200" dirty="0" err="1">
                <a:latin typeface="+mn-lt"/>
              </a:rPr>
              <a:t>rate</a:t>
            </a:r>
            <a:r>
              <a:rPr lang="cs-CZ" sz="2200" dirty="0">
                <a:latin typeface="+mn-lt"/>
              </a:rPr>
              <a:t>: </a:t>
            </a:r>
            <a:r>
              <a:rPr lang="cs-CZ" sz="2200" dirty="0" err="1">
                <a:latin typeface="+mn-lt"/>
              </a:rPr>
              <a:t>clinically</a:t>
            </a:r>
            <a:r>
              <a:rPr lang="cs-CZ" sz="2200" dirty="0">
                <a:latin typeface="+mn-lt"/>
              </a:rPr>
              <a:t> </a:t>
            </a:r>
            <a:r>
              <a:rPr lang="cs-CZ" sz="2200" dirty="0" err="1">
                <a:latin typeface="+mn-lt"/>
              </a:rPr>
              <a:t>indicated</a:t>
            </a:r>
            <a:r>
              <a:rPr lang="cs-CZ" sz="2200" dirty="0">
                <a:latin typeface="+mn-lt"/>
              </a:rPr>
              <a:t> (PCR) </a:t>
            </a:r>
            <a:r>
              <a:rPr lang="cs-CZ" sz="2200" dirty="0" err="1">
                <a:latin typeface="+mn-lt"/>
              </a:rPr>
              <a:t>tests</a:t>
            </a:r>
            <a:r>
              <a:rPr lang="cs-CZ" sz="2200" dirty="0">
                <a:latin typeface="+mn-lt"/>
              </a:rPr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C555464-C1F2-4124-821F-660B522ED9C8}"/>
              </a:ext>
            </a:extLst>
          </p:cNvPr>
          <p:cNvSpPr txBox="1"/>
          <p:nvPr/>
        </p:nvSpPr>
        <p:spPr>
          <a:xfrm rot="16200000">
            <a:off x="-959961" y="3621823"/>
            <a:ext cx="2752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Detection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rate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id="{DDCE47EF-31FF-4F5A-A8E9-CB9CFC669B69}"/>
              </a:ext>
            </a:extLst>
          </p:cNvPr>
          <p:cNvGraphicFramePr/>
          <p:nvPr/>
        </p:nvGraphicFramePr>
        <p:xfrm>
          <a:off x="671739" y="1459764"/>
          <a:ext cx="11010187" cy="528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89035A64-0D86-4F2C-896C-E1196488E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658657"/>
              </p:ext>
            </p:extLst>
          </p:nvPr>
        </p:nvGraphicFramePr>
        <p:xfrm>
          <a:off x="1403900" y="921432"/>
          <a:ext cx="3153360" cy="1996572"/>
        </p:xfrm>
        <a:graphic>
          <a:graphicData uri="http://schemas.openxmlformats.org/drawingml/2006/table">
            <a:tbl>
              <a:tblPr/>
              <a:tblGrid>
                <a:gridCol w="1683484">
                  <a:extLst>
                    <a:ext uri="{9D8B030D-6E8A-4147-A177-3AD203B41FA5}">
                      <a16:colId xmlns:a16="http://schemas.microsoft.com/office/drawing/2014/main" val="3546016253"/>
                    </a:ext>
                  </a:extLst>
                </a:gridCol>
                <a:gridCol w="1469876">
                  <a:extLst>
                    <a:ext uri="{9D8B030D-6E8A-4147-A177-3AD203B41FA5}">
                      <a16:colId xmlns:a16="http://schemas.microsoft.com/office/drawing/2014/main" val="1748583085"/>
                    </a:ext>
                  </a:extLst>
                </a:gridCol>
              </a:tblGrid>
              <a:tr h="262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Detection</a:t>
                      </a:r>
                      <a:r>
                        <a:rPr kumimoji="0" lang="cs-CZ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795841"/>
                  </a:ext>
                </a:extLst>
              </a:tr>
              <a:tr h="2168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809829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72434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266616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60033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693542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93932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735245"/>
                  </a:ext>
                </a:extLst>
              </a:tr>
              <a:tr h="264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7day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49966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777871" y="1488831"/>
            <a:ext cx="4574116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solidFill>
                  <a:schemeClr val="bg1"/>
                </a:solidFill>
              </a:rPr>
              <a:t>COVID-19 </a:t>
            </a:r>
            <a:r>
              <a:rPr lang="cs-CZ" sz="2200" b="1" dirty="0" err="1">
                <a:solidFill>
                  <a:schemeClr val="bg1"/>
                </a:solidFill>
              </a:rPr>
              <a:t>detection</a:t>
            </a:r>
            <a:r>
              <a:rPr lang="cs-CZ" sz="2200" b="1" dirty="0">
                <a:solidFill>
                  <a:schemeClr val="bg1"/>
                </a:solidFill>
              </a:rPr>
              <a:t> </a:t>
            </a:r>
            <a:r>
              <a:rPr lang="cs-CZ" sz="2200" b="1" dirty="0" err="1">
                <a:solidFill>
                  <a:schemeClr val="bg1"/>
                </a:solidFill>
              </a:rPr>
              <a:t>rate</a:t>
            </a:r>
            <a:r>
              <a:rPr lang="cs-CZ" sz="2200" b="1" dirty="0">
                <a:solidFill>
                  <a:schemeClr val="bg1"/>
                </a:solidFill>
              </a:rPr>
              <a:t> </a:t>
            </a:r>
            <a:r>
              <a:rPr lang="cs-CZ" sz="2200" b="1" dirty="0" err="1">
                <a:solidFill>
                  <a:schemeClr val="bg1"/>
                </a:solidFill>
              </a:rPr>
              <a:t>is</a:t>
            </a:r>
            <a:r>
              <a:rPr lang="cs-CZ" sz="2200" b="1" dirty="0">
                <a:solidFill>
                  <a:schemeClr val="bg1"/>
                </a:solidFill>
              </a:rPr>
              <a:t> </a:t>
            </a:r>
            <a:r>
              <a:rPr lang="cs-CZ" sz="2200" b="1" dirty="0" err="1">
                <a:solidFill>
                  <a:schemeClr val="bg1"/>
                </a:solidFill>
              </a:rPr>
              <a:t>decreasing</a:t>
            </a:r>
            <a:r>
              <a:rPr lang="cs-CZ" sz="2200" b="1" dirty="0">
                <a:solidFill>
                  <a:schemeClr val="bg1"/>
                </a:solidFill>
              </a:rPr>
              <a:t> 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9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73707-12E2-4D1E-AB03-FD25BE48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2"/>
            <a:ext cx="8006053" cy="576000"/>
          </a:xfrm>
        </p:spPr>
        <p:txBody>
          <a:bodyPr/>
          <a:lstStyle/>
          <a:p>
            <a:r>
              <a:rPr lang="cs-CZ" dirty="0"/>
              <a:t>COVID-19 </a:t>
            </a:r>
            <a:r>
              <a:rPr lang="cs-CZ" dirty="0" err="1"/>
              <a:t>detection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: </a:t>
            </a:r>
            <a:r>
              <a:rPr lang="cs-CZ" dirty="0" err="1"/>
              <a:t>prevention</a:t>
            </a:r>
            <a:r>
              <a:rPr lang="cs-CZ" dirty="0"/>
              <a:t>, </a:t>
            </a:r>
            <a:r>
              <a:rPr lang="cs-CZ" dirty="0" err="1"/>
              <a:t>screening</a:t>
            </a:r>
            <a:r>
              <a:rPr lang="cs-CZ" dirty="0"/>
              <a:t> (AG) </a:t>
            </a:r>
            <a:r>
              <a:rPr lang="cs-CZ" dirty="0" err="1"/>
              <a:t>tests</a:t>
            </a:r>
            <a:r>
              <a:rPr lang="cs-CZ" dirty="0"/>
              <a:t> </a:t>
            </a:r>
            <a:endParaRPr lang="cs-CZ" dirty="0">
              <a:latin typeface="+mj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C555464-C1F2-4124-821F-660B522ED9C8}"/>
              </a:ext>
            </a:extLst>
          </p:cNvPr>
          <p:cNvSpPr txBox="1"/>
          <p:nvPr/>
        </p:nvSpPr>
        <p:spPr>
          <a:xfrm rot="16200000">
            <a:off x="-941109" y="3650101"/>
            <a:ext cx="2752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cs-CZ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cs-CZ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id="{DDCE47EF-31FF-4F5A-A8E9-CB9CFC669B69}"/>
              </a:ext>
            </a:extLst>
          </p:cNvPr>
          <p:cNvGraphicFramePr/>
          <p:nvPr/>
        </p:nvGraphicFramePr>
        <p:xfrm>
          <a:off x="671739" y="1459764"/>
          <a:ext cx="11010187" cy="528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89035A64-0D86-4F2C-896C-E1196488E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0697"/>
              </p:ext>
            </p:extLst>
          </p:nvPr>
        </p:nvGraphicFramePr>
        <p:xfrm>
          <a:off x="1403900" y="921432"/>
          <a:ext cx="3153360" cy="1996572"/>
        </p:xfrm>
        <a:graphic>
          <a:graphicData uri="http://schemas.openxmlformats.org/drawingml/2006/table">
            <a:tbl>
              <a:tblPr/>
              <a:tblGrid>
                <a:gridCol w="1683484">
                  <a:extLst>
                    <a:ext uri="{9D8B030D-6E8A-4147-A177-3AD203B41FA5}">
                      <a16:colId xmlns:a16="http://schemas.microsoft.com/office/drawing/2014/main" val="3546016253"/>
                    </a:ext>
                  </a:extLst>
                </a:gridCol>
                <a:gridCol w="1469876">
                  <a:extLst>
                    <a:ext uri="{9D8B030D-6E8A-4147-A177-3AD203B41FA5}">
                      <a16:colId xmlns:a16="http://schemas.microsoft.com/office/drawing/2014/main" val="1748583085"/>
                    </a:ext>
                  </a:extLst>
                </a:gridCol>
              </a:tblGrid>
              <a:tr h="262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Detection</a:t>
                      </a:r>
                      <a:r>
                        <a:rPr kumimoji="0" lang="cs-CZ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795841"/>
                  </a:ext>
                </a:extLst>
              </a:tr>
              <a:tr h="2168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809829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72434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266616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60033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693542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93932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735245"/>
                  </a:ext>
                </a:extLst>
              </a:tr>
              <a:tr h="264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7day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49966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777871" y="1488831"/>
            <a:ext cx="4574116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solidFill>
                  <a:schemeClr val="bg1"/>
                </a:solidFill>
              </a:rPr>
              <a:t>COVID-19 </a:t>
            </a:r>
            <a:r>
              <a:rPr lang="cs-CZ" sz="2200" b="1" dirty="0" err="1">
                <a:solidFill>
                  <a:schemeClr val="bg1"/>
                </a:solidFill>
              </a:rPr>
              <a:t>detection</a:t>
            </a:r>
            <a:r>
              <a:rPr lang="cs-CZ" sz="2200" b="1" dirty="0">
                <a:solidFill>
                  <a:schemeClr val="bg1"/>
                </a:solidFill>
              </a:rPr>
              <a:t> </a:t>
            </a:r>
            <a:r>
              <a:rPr lang="cs-CZ" sz="2200" b="1" dirty="0" err="1">
                <a:solidFill>
                  <a:schemeClr val="bg1"/>
                </a:solidFill>
              </a:rPr>
              <a:t>rate</a:t>
            </a:r>
            <a:r>
              <a:rPr lang="cs-CZ" sz="2200" b="1" dirty="0">
                <a:solidFill>
                  <a:schemeClr val="bg1"/>
                </a:solidFill>
              </a:rPr>
              <a:t> </a:t>
            </a:r>
            <a:r>
              <a:rPr lang="cs-CZ" sz="2200" b="1" dirty="0" err="1">
                <a:solidFill>
                  <a:schemeClr val="bg1"/>
                </a:solidFill>
              </a:rPr>
              <a:t>is</a:t>
            </a:r>
            <a:r>
              <a:rPr lang="cs-CZ" sz="2200" b="1" dirty="0">
                <a:solidFill>
                  <a:schemeClr val="bg1"/>
                </a:solidFill>
              </a:rPr>
              <a:t> </a:t>
            </a:r>
            <a:r>
              <a:rPr lang="cs-CZ" sz="2200" b="1" dirty="0" err="1">
                <a:solidFill>
                  <a:schemeClr val="bg1"/>
                </a:solidFill>
              </a:rPr>
              <a:t>decreasing</a:t>
            </a:r>
            <a:r>
              <a:rPr lang="cs-CZ" sz="2200" b="1" dirty="0">
                <a:solidFill>
                  <a:schemeClr val="bg1"/>
                </a:solidFill>
              </a:rPr>
              <a:t> 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3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7805253C-2EEE-4318-9184-434C7984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7464683" cy="67194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+mj-lt"/>
              </a:rPr>
              <a:t>No</a:t>
            </a:r>
            <a:r>
              <a:rPr lang="en-US" sz="2000" dirty="0">
                <a:latin typeface="+mj-lt"/>
              </a:rPr>
              <a:t>. of realized tests in international comparison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8577" y="1790770"/>
            <a:ext cx="301252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5983"/>
                </a:solidFill>
                <a:effectLst/>
                <a:uLnTx/>
                <a:uFillTx/>
                <a:latin typeface="Arial" panose="020B0604020202020204"/>
              </a:rPr>
              <a:t>Czech Republic: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5983"/>
                </a:solidFill>
                <a:effectLst/>
                <a:uLnTx/>
                <a:uFillTx/>
                <a:latin typeface="Arial" panose="020B0604020202020204"/>
              </a:rPr>
              <a:t>current volume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305983"/>
                </a:solidFill>
                <a:effectLst/>
                <a:uLnTx/>
                <a:uFillTx/>
                <a:latin typeface="Arial" panose="020B0604020202020204"/>
              </a:rPr>
              <a:t> of tests (week sum):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baseline="0" dirty="0">
                <a:solidFill>
                  <a:srgbClr val="305983"/>
                </a:solidFill>
                <a:latin typeface="Arial" panose="020B0604020202020204"/>
              </a:rPr>
              <a:t>1</a:t>
            </a:r>
            <a:r>
              <a:rPr lang="en-US" sz="2000" b="1" dirty="0">
                <a:solidFill>
                  <a:srgbClr val="305983"/>
                </a:solidFill>
                <a:latin typeface="Arial" panose="020B0604020202020204"/>
              </a:rPr>
              <a:t>4 986 / 100 000 </a:t>
            </a:r>
            <a:r>
              <a:rPr lang="en-US" sz="2000" b="1" dirty="0" err="1">
                <a:solidFill>
                  <a:srgbClr val="305983"/>
                </a:solidFill>
                <a:latin typeface="Arial" panose="020B0604020202020204"/>
              </a:rPr>
              <a:t>inhab</a:t>
            </a:r>
            <a:r>
              <a:rPr lang="en-US" sz="2000" b="1" dirty="0">
                <a:solidFill>
                  <a:srgbClr val="305983"/>
                </a:solidFill>
                <a:latin typeface="Arial" panose="020B0604020202020204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05983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91" y="699171"/>
            <a:ext cx="8627340" cy="60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0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11601840" cy="742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Management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epidem</a:t>
            </a:r>
            <a:r>
              <a:rPr lang="cs-CZ" sz="2400" b="1" dirty="0" err="1">
                <a:solidFill>
                  <a:srgbClr val="44546A"/>
                </a:solidFill>
                <a:latin typeface="Calibri" panose="020F0502020204030204"/>
              </a:rPr>
              <a:t>ic</a:t>
            </a:r>
            <a:r>
              <a:rPr lang="en-US" sz="2400" b="1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cs-CZ" sz="2400" b="1" dirty="0" err="1">
                <a:solidFill>
                  <a:srgbClr val="44546A"/>
                </a:solidFill>
                <a:latin typeface="Calibri" panose="020F0502020204030204"/>
              </a:rPr>
              <a:t>situaion</a:t>
            </a:r>
            <a:r>
              <a:rPr lang="cs-CZ" sz="2400" b="1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is supported by several predictive models: population SIR, SEIR stochastic modelling and probability models of future health impact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668873" y="1072446"/>
            <a:ext cx="5241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Kiesha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et al. The effect of control strategies to reduce social mixing on outcomes of the COVID-19 epidemic in Wuhan, China: a modelling study.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Lancet Public Health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2020.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8969" y="1101990"/>
            <a:ext cx="2132479" cy="49244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SEIR model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8F5AD53-E332-480E-BF08-62E747459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67" y="1169995"/>
            <a:ext cx="5486398" cy="2564223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2006804" y="4445433"/>
            <a:ext cx="37605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Long-term risk prediction was confirmed in the</a:t>
            </a:r>
            <a:r>
              <a:rPr kumimoji="0" lang="en-US" sz="2600" b="1" i="1" u="none" strike="noStrike" kern="1200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1st half of January – current the trend is reversed </a:t>
            </a:r>
            <a:endParaRPr kumimoji="0" lang="en-US" sz="2600" b="1" i="1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494" y="3734218"/>
            <a:ext cx="5606315" cy="3115202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5959060" y="4712069"/>
            <a:ext cx="441740" cy="1159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308970" y="144795"/>
            <a:ext cx="11561606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Monitoring of intensive care requirements and capacities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603504" y="1298448"/>
            <a:ext cx="1956816" cy="22128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941832" y="1161288"/>
            <a:ext cx="7104888" cy="2176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123659" y="1997613"/>
            <a:ext cx="2916506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System capacities available in real time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395390" y="1997613"/>
            <a:ext cx="4909898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Prediction of requirements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Parameters of hospitalisation of patients with COVID-19</a:t>
            </a:r>
          </a:p>
        </p:txBody>
      </p:sp>
      <p:sp>
        <p:nvSpPr>
          <p:cNvPr id="37" name="Nadpis 5">
            <a:extLst>
              <a:ext uri="{FF2B5EF4-FFF2-40B4-BE49-F238E27FC236}">
                <a16:creationId xmlns:a16="http://schemas.microsoft.com/office/drawing/2014/main" id="{8181A883-E687-47DC-A882-8FB561F92926}"/>
              </a:ext>
            </a:extLst>
          </p:cNvPr>
          <p:cNvSpPr txBox="1">
            <a:spLocks/>
          </p:cNvSpPr>
          <p:nvPr/>
        </p:nvSpPr>
        <p:spPr>
          <a:xfrm>
            <a:off x="749808" y="3570381"/>
            <a:ext cx="5147941" cy="75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b="1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Online controlling of intensive care</a:t>
            </a:r>
            <a:br>
              <a:rPr lang="cs-CZ" sz="1600" b="1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</a:br>
            <a:r>
              <a:rPr lang="en-GB" sz="1600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Reporting system for hospitals and regional authorities</a:t>
            </a:r>
            <a:endParaRPr lang="cs-CZ" sz="1600" dirty="0">
              <a:solidFill>
                <a:srgbClr val="2E598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8" name="Nadpis 5">
            <a:extLst>
              <a:ext uri="{FF2B5EF4-FFF2-40B4-BE49-F238E27FC236}">
                <a16:creationId xmlns:a16="http://schemas.microsoft.com/office/drawing/2014/main" id="{8181A883-E687-47DC-A882-8FB561F92926}"/>
              </a:ext>
            </a:extLst>
          </p:cNvPr>
          <p:cNvSpPr txBox="1">
            <a:spLocks/>
          </p:cNvSpPr>
          <p:nvPr/>
        </p:nvSpPr>
        <p:spPr>
          <a:xfrm>
            <a:off x="7044059" y="3511296"/>
            <a:ext cx="4909899" cy="2314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Total duration of hospitalisation</a:t>
            </a:r>
            <a:r>
              <a:rPr lang="cs-CZ" sz="1600" b="1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Duration of intensive care</a:t>
            </a:r>
            <a:endParaRPr lang="cs-CZ" sz="1600" b="1" dirty="0">
              <a:solidFill>
                <a:srgbClr val="2E5982"/>
              </a:solidFill>
              <a:latin typeface="Roboto" pitchFamily="2" charset="0"/>
              <a:ea typeface="Roboto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Hospitalisation course</a:t>
            </a:r>
            <a:r>
              <a:rPr lang="cs-CZ" sz="1600" b="1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 – </a:t>
            </a:r>
            <a:r>
              <a:rPr lang="en-GB" sz="1600" b="1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treatment</a:t>
            </a:r>
            <a:endParaRPr lang="cs-CZ" sz="1600" b="1" dirty="0">
              <a:solidFill>
                <a:srgbClr val="2E5982"/>
              </a:solidFill>
              <a:latin typeface="Roboto" pitchFamily="2" charset="0"/>
              <a:ea typeface="Roboto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Probability of severe form</a:t>
            </a:r>
            <a:endParaRPr lang="cs-CZ" sz="1600" b="1" dirty="0">
              <a:solidFill>
                <a:srgbClr val="2E5982"/>
              </a:solidFill>
              <a:latin typeface="Roboto" pitchFamily="2" charset="0"/>
              <a:ea typeface="Roboto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Transfers and follow-up care</a:t>
            </a:r>
            <a:r>
              <a:rPr lang="cs-CZ" sz="1600" b="1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Inpatient mortality</a:t>
            </a:r>
            <a:endParaRPr lang="cs-CZ" sz="1600" b="1" dirty="0">
              <a:solidFill>
                <a:srgbClr val="2E5982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5CDF7EC-4CE2-4610-BE5D-2852B25E5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32" y="4448026"/>
            <a:ext cx="4758582" cy="21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11172877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Real </a:t>
            </a:r>
            <a:r>
              <a:rPr lang="cs-CZ" sz="2400" b="1" dirty="0" err="1">
                <a:solidFill>
                  <a:schemeClr val="tx2"/>
                </a:solidFill>
              </a:rPr>
              <a:t>national</a:t>
            </a:r>
            <a:r>
              <a:rPr lang="cs-CZ" sz="2400" b="1" dirty="0">
                <a:solidFill>
                  <a:schemeClr val="tx2"/>
                </a:solidFill>
              </a:rPr>
              <a:t> data: p</a:t>
            </a:r>
            <a:r>
              <a:rPr lang="en-GB" sz="2400" b="1" dirty="0" err="1">
                <a:solidFill>
                  <a:schemeClr val="tx2"/>
                </a:solidFill>
              </a:rPr>
              <a:t>robability</a:t>
            </a:r>
            <a:r>
              <a:rPr lang="en-GB" sz="2400" b="1" dirty="0">
                <a:solidFill>
                  <a:schemeClr val="tx2"/>
                </a:solidFill>
              </a:rPr>
              <a:t> of progress to severe form of the disease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11F49910-0D5D-478C-8189-30DFF14189A8}"/>
              </a:ext>
            </a:extLst>
          </p:cNvPr>
          <p:cNvSpPr txBox="1"/>
          <p:nvPr/>
        </p:nvSpPr>
        <p:spPr>
          <a:xfrm>
            <a:off x="1152524" y="5733623"/>
            <a:ext cx="462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Days from the first positive test</a:t>
            </a:r>
            <a:endParaRPr lang="cs-CZ" sz="1400" dirty="0"/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59521000-0EE8-47DA-AC5D-E03CBF595836}"/>
              </a:ext>
            </a:extLst>
          </p:cNvPr>
          <p:cNvSpPr txBox="1"/>
          <p:nvPr/>
        </p:nvSpPr>
        <p:spPr>
          <a:xfrm rot="16200000">
            <a:off x="-775224" y="3644495"/>
            <a:ext cx="266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Severe form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disease</a:t>
            </a:r>
            <a:endParaRPr lang="cs-CZ" sz="1400" dirty="0"/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6C7F67F5-7464-4E41-BC3C-D954C0799238}"/>
              </a:ext>
            </a:extLst>
          </p:cNvPr>
          <p:cNvSpPr txBox="1"/>
          <p:nvPr/>
        </p:nvSpPr>
        <p:spPr>
          <a:xfrm>
            <a:off x="308970" y="959664"/>
            <a:ext cx="10989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Patients with positive test</a:t>
            </a:r>
            <a:r>
              <a:rPr lang="cs-CZ" sz="1600" b="1" dirty="0"/>
              <a:t> – </a:t>
            </a:r>
            <a:r>
              <a:rPr lang="en-GB" sz="1600" b="1" dirty="0"/>
              <a:t>time from the first positive test to the progress to severe form</a:t>
            </a:r>
            <a:endParaRPr lang="cs-CZ" sz="1600" dirty="0"/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FB7DE2FB-0069-4B5D-BFC8-0EE5855801F2}"/>
              </a:ext>
            </a:extLst>
          </p:cNvPr>
          <p:cNvGraphicFramePr/>
          <p:nvPr/>
        </p:nvGraphicFramePr>
        <p:xfrm>
          <a:off x="704895" y="2074626"/>
          <a:ext cx="5314901" cy="368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Skupina 13">
            <a:extLst>
              <a:ext uri="{FF2B5EF4-FFF2-40B4-BE49-F238E27FC236}">
                <a16:creationId xmlns:a16="http://schemas.microsoft.com/office/drawing/2014/main" id="{C77B0F62-44CF-4C38-B66F-6B9307361C76}"/>
              </a:ext>
            </a:extLst>
          </p:cNvPr>
          <p:cNvGrpSpPr/>
          <p:nvPr/>
        </p:nvGrpSpPr>
        <p:grpSpPr>
          <a:xfrm>
            <a:off x="2762315" y="4176810"/>
            <a:ext cx="3257480" cy="523220"/>
            <a:chOff x="7273635" y="1755584"/>
            <a:chExt cx="4067365" cy="523220"/>
          </a:xfrm>
        </p:grpSpPr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42E5894C-8B51-4C53-A3EE-34BDF2C35A2A}"/>
                </a:ext>
              </a:extLst>
            </p:cNvPr>
            <p:cNvCxnSpPr/>
            <p:nvPr/>
          </p:nvCxnSpPr>
          <p:spPr>
            <a:xfrm>
              <a:off x="7273635" y="2123888"/>
              <a:ext cx="3075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EF750E2F-E618-40F7-B861-1801248F54A8}"/>
                </a:ext>
              </a:extLst>
            </p:cNvPr>
            <p:cNvCxnSpPr/>
            <p:nvPr/>
          </p:nvCxnSpPr>
          <p:spPr>
            <a:xfrm>
              <a:off x="7273635" y="2230581"/>
              <a:ext cx="30757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A6C418D3-3CFB-4885-B2B2-19A773360C7F}"/>
                </a:ext>
              </a:extLst>
            </p:cNvPr>
            <p:cNvCxnSpPr/>
            <p:nvPr/>
          </p:nvCxnSpPr>
          <p:spPr>
            <a:xfrm>
              <a:off x="7273635" y="2017194"/>
              <a:ext cx="30757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A49A3CB8-E405-44F4-8E94-ED8A3D489FAF}"/>
                </a:ext>
              </a:extLst>
            </p:cNvPr>
            <p:cNvSpPr txBox="1"/>
            <p:nvPr/>
          </p:nvSpPr>
          <p:spPr>
            <a:xfrm>
              <a:off x="7581205" y="1755584"/>
              <a:ext cx="3759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cs typeface="Times New Roman" panose="02020603050405020304" pitchFamily="18" charset="0"/>
                </a:rPr>
                <a:t>Probability of severe form</a:t>
              </a:r>
              <a:br>
                <a:rPr lang="cs-CZ" sz="1400" dirty="0">
                  <a:cs typeface="Times New Roman" panose="02020603050405020304" pitchFamily="18" charset="0"/>
                </a:rPr>
              </a:br>
              <a:r>
                <a:rPr lang="cs-CZ" sz="1400" dirty="0">
                  <a:cs typeface="Times New Roman" panose="02020603050405020304" pitchFamily="18" charset="0"/>
                </a:rPr>
                <a:t>(95% </a:t>
              </a:r>
              <a:r>
                <a:rPr lang="en-GB" sz="1400" dirty="0">
                  <a:cs typeface="Times New Roman" panose="02020603050405020304" pitchFamily="18" charset="0"/>
                </a:rPr>
                <a:t>confidence interval</a:t>
              </a:r>
              <a:r>
                <a:rPr lang="cs-CZ" sz="1400" dirty="0"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A2CE034C-75C0-424B-903D-97CD43F858FF}"/>
              </a:ext>
            </a:extLst>
          </p:cNvPr>
          <p:cNvSpPr/>
          <p:nvPr/>
        </p:nvSpPr>
        <p:spPr>
          <a:xfrm>
            <a:off x="6837967" y="4371676"/>
            <a:ext cx="42573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cs typeface="Times New Roman" panose="02020603050405020304" pitchFamily="18" charset="0"/>
              </a:rPr>
              <a:t>The Kaplan–Meier estimate method was used</a:t>
            </a:r>
            <a:r>
              <a:rPr lang="cs-CZ" sz="1400" i="1" dirty="0">
                <a:cs typeface="Times New Roman" panose="02020603050405020304" pitchFamily="18" charset="0"/>
              </a:rPr>
              <a:t>.</a:t>
            </a:r>
            <a:r>
              <a:rPr lang="en-GB" sz="1400" i="1" dirty="0">
                <a:cs typeface="Times New Roman" panose="02020603050405020304" pitchFamily="18" charset="0"/>
              </a:rPr>
              <a:t> Apart from occurrence of the monitored event, the method also reflects duration of follow-up and may therefore provide slightly different results from cumulative proportion of patients with the event.</a:t>
            </a:r>
            <a:endParaRPr lang="cs-CZ" sz="1400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78A72EC-FFA5-4E37-B307-434D53306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66695"/>
              </p:ext>
            </p:extLst>
          </p:nvPr>
        </p:nvGraphicFramePr>
        <p:xfrm>
          <a:off x="6883352" y="2189895"/>
          <a:ext cx="4212000" cy="17735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120928444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22378261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Days from the first positive test</a:t>
                      </a:r>
                      <a:endParaRPr lang="cs-CZ" sz="1400" b="1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Probability of severe form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(95% confidence interval</a:t>
                      </a:r>
                      <a:r>
                        <a:rPr lang="cs-CZ" sz="1400" b="1" dirty="0"/>
                        <a:t>)</a:t>
                      </a:r>
                      <a:endParaRPr lang="cs-CZ" sz="1400" b="1" dirty="0"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2925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Day </a:t>
                      </a:r>
                      <a:r>
                        <a:rPr lang="cs-CZ" sz="1400" u="none" strike="noStrike" dirty="0">
                          <a:effectLst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1,22 % (0,99 %; 1,46 %)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9591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Day </a:t>
                      </a:r>
                      <a:r>
                        <a:rPr lang="cs-CZ" sz="1400" u="none" strike="noStrike" dirty="0">
                          <a:effectLst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3,18 % (2,80 %; 3,56 %)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253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Day </a:t>
                      </a:r>
                      <a:r>
                        <a:rPr lang="cs-CZ" sz="1400" u="none" strike="noStrike" dirty="0">
                          <a:effectLst/>
                        </a:rPr>
                        <a:t>10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4,62 % (4,16 %; 5,07 %)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2328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Day </a:t>
                      </a:r>
                      <a:r>
                        <a:rPr lang="cs-CZ" sz="1400" u="none" strike="noStrike" dirty="0">
                          <a:effectLst/>
                        </a:rPr>
                        <a:t>15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5,32 % (4,83 %; 5,80 %)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04047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Day </a:t>
                      </a:r>
                      <a:r>
                        <a:rPr lang="cs-CZ" sz="1400" u="none" strike="noStrike" dirty="0">
                          <a:effectLst/>
                        </a:rPr>
                        <a:t>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5,60 % (5,10 %; 6,10 %)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4782729"/>
                  </a:ext>
                </a:extLst>
              </a:tr>
              <a:tr h="7739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Day </a:t>
                      </a:r>
                      <a:r>
                        <a:rPr lang="cs-CZ" sz="1400" u="none" strike="noStrike" dirty="0">
                          <a:effectLst/>
                        </a:rPr>
                        <a:t>30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5,75 % (5,24 %; 6,26 %)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71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58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2">
            <a:extLst>
              <a:ext uri="{FF2B5EF4-FFF2-40B4-BE49-F238E27FC236}">
                <a16:creationId xmlns:a16="http://schemas.microsoft.com/office/drawing/2014/main" id="{7805253C-2EEE-4318-9184-434C7984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7464683" cy="673200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+mj-lt"/>
              </a:rPr>
              <a:t>Patients</a:t>
            </a:r>
            <a:r>
              <a:rPr lang="cs-CZ" sz="2000" dirty="0">
                <a:latin typeface="+mj-lt"/>
              </a:rPr>
              <a:t> in </a:t>
            </a:r>
            <a:r>
              <a:rPr lang="cs-CZ" sz="2000" dirty="0" err="1">
                <a:latin typeface="+mj-lt"/>
              </a:rPr>
              <a:t>hospitals</a:t>
            </a:r>
            <a:r>
              <a:rPr lang="cs-CZ" sz="2000" dirty="0">
                <a:latin typeface="+mj-lt"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691" t="14953" r="46548" b="26952"/>
          <a:stretch/>
        </p:blipFill>
        <p:spPr>
          <a:xfrm>
            <a:off x="4114080" y="844652"/>
            <a:ext cx="7962900" cy="581025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91239" y="1155770"/>
            <a:ext cx="320241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5983"/>
                </a:solidFill>
                <a:effectLst/>
                <a:uLnTx/>
                <a:uFillTx/>
                <a:latin typeface="Arial" panose="020B0604020202020204"/>
              </a:rPr>
              <a:t>No. </a:t>
            </a:r>
            <a:r>
              <a:rPr lang="en-US" sz="2000" b="1" dirty="0">
                <a:solidFill>
                  <a:srgbClr val="305983"/>
                </a:solidFill>
                <a:latin typeface="Arial" panose="020B0604020202020204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5983"/>
                </a:solidFill>
                <a:effectLst/>
                <a:uLnTx/>
                <a:uFillTx/>
                <a:latin typeface="Arial" panose="020B0604020202020204"/>
              </a:rPr>
              <a:t>f cases in hospitals has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305983"/>
                </a:solidFill>
                <a:effectLst/>
                <a:uLnTx/>
                <a:uFillTx/>
                <a:latin typeface="Arial" panose="020B0604020202020204"/>
              </a:rPr>
              <a:t> increased significantly</a:t>
            </a:r>
            <a:r>
              <a:rPr lang="en-US" sz="2000" b="1" dirty="0">
                <a:solidFill>
                  <a:srgbClr val="305983"/>
                </a:solidFill>
                <a:latin typeface="Arial" panose="020B0604020202020204"/>
              </a:rPr>
              <a:t> since Xmas time, currently it is decreasing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05983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05983"/>
                </a:solidFill>
                <a:latin typeface="Arial" panose="020B0604020202020204"/>
              </a:rPr>
              <a:t>The country still keeps reserves (approx. 20%) in I</a:t>
            </a:r>
            <a:r>
              <a:rPr lang="cs-CZ" sz="2000" b="1">
                <a:solidFill>
                  <a:srgbClr val="305983"/>
                </a:solidFill>
                <a:latin typeface="Arial" panose="020B0604020202020204"/>
              </a:rPr>
              <a:t>C</a:t>
            </a:r>
            <a:r>
              <a:rPr lang="en-US" sz="2000" b="1">
                <a:solidFill>
                  <a:srgbClr val="305983"/>
                </a:solidFill>
                <a:latin typeface="Arial" panose="020B0604020202020204"/>
              </a:rPr>
              <a:t>U </a:t>
            </a:r>
            <a:r>
              <a:rPr lang="en-US" sz="2000" b="1" dirty="0">
                <a:solidFill>
                  <a:srgbClr val="305983"/>
                </a:solidFill>
                <a:latin typeface="Arial" panose="020B0604020202020204"/>
              </a:rPr>
              <a:t>beds and other infrastructure components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05983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332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11354939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Components of the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 ISIN-COVID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-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19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syst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e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m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TESTING </a:t>
            </a:r>
            <a:r>
              <a:rPr lang="en-US" sz="2600" b="1" dirty="0">
                <a:solidFill>
                  <a:srgbClr val="44546A"/>
                </a:solidFill>
                <a:latin typeface="Calibri" panose="020F0502020204030204"/>
              </a:rPr>
              <a:t>&amp;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EPIDEMIOLOGY</a:t>
            </a:r>
            <a:r>
              <a:rPr kumimoji="0" lang="cs-CZ" sz="26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lang="cs-CZ" sz="2600" dirty="0">
              <a:solidFill>
                <a:srgbClr val="44546A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334" y="5198366"/>
            <a:ext cx="1405844" cy="400110"/>
          </a:xfrm>
          <a:prstGeom prst="rect">
            <a:avLst/>
          </a:prstGeom>
          <a:solidFill>
            <a:srgbClr val="2740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Labs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525623" y="3138582"/>
            <a:ext cx="6373856" cy="3101129"/>
          </a:xfrm>
          <a:prstGeom prst="rect">
            <a:avLst/>
          </a:prstGeom>
          <a:solidFill>
            <a:srgbClr val="D8E0F2"/>
          </a:solidFill>
          <a:ln w="25400" cap="flat" cmpd="sng" algn="ctr">
            <a:solidFill>
              <a:srgbClr val="2D2B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680146" y="4724157"/>
            <a:ext cx="6089904" cy="1348529"/>
          </a:xfrm>
          <a:prstGeom prst="rect">
            <a:avLst/>
          </a:prstGeom>
          <a:solidFill>
            <a:srgbClr val="2D2B49"/>
          </a:solidFill>
          <a:ln w="25400" cap="flat" cmpd="sng" algn="ctr">
            <a:solidFill>
              <a:srgbClr val="2D2B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943251" y="4960049"/>
            <a:ext cx="5563695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0" cap="none" spc="0" normalizeH="0" baseline="0" noProof="0" dirty="0">
                <a:ln>
                  <a:noFill/>
                </a:ln>
                <a:solidFill>
                  <a:srgbClr val="3C3A62"/>
                </a:solidFill>
                <a:effectLst/>
                <a:uLnTx/>
                <a:uFillTx/>
                <a:latin typeface="Arial"/>
              </a:rPr>
              <a:t>COVID-19: </a:t>
            </a:r>
            <a:r>
              <a:rPr lang="en-GB" b="1" i="1" kern="0" dirty="0">
                <a:solidFill>
                  <a:srgbClr val="3C3A62"/>
                </a:solidFill>
                <a:latin typeface="Arial"/>
              </a:rPr>
              <a:t>laboratory</a:t>
            </a:r>
            <a:r>
              <a:rPr kumimoji="0" lang="cs-CZ" sz="1800" b="1" i="1" u="none" strike="noStrike" kern="0" cap="none" spc="0" normalizeH="0" baseline="0" noProof="0" dirty="0">
                <a:ln>
                  <a:noFill/>
                </a:ln>
                <a:solidFill>
                  <a:srgbClr val="3C3A62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3C3A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08405" y="5557248"/>
            <a:ext cx="206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Arial"/>
              </a:rPr>
              <a:t>Sample</a:t>
            </a:r>
            <a:endParaRPr lang="cs-CZ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670015" y="5540143"/>
            <a:ext cx="218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Arial"/>
              </a:rPr>
              <a:t>Result</a:t>
            </a:r>
            <a:r>
              <a:rPr lang="cs-CZ" b="1" dirty="0">
                <a:solidFill>
                  <a:schemeClr val="bg1"/>
                </a:solidFill>
                <a:latin typeface="Arial"/>
              </a:rPr>
              <a:t>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829346" y="5533628"/>
            <a:ext cx="171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Arial"/>
              </a:rPr>
              <a:t>Source</a:t>
            </a:r>
            <a:endParaRPr lang="cs-CZ" b="1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3659991" y="5743247"/>
            <a:ext cx="47548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5307435" y="5740199"/>
            <a:ext cx="47548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627534" y="3655070"/>
            <a:ext cx="4838700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0" cap="none" spc="0" normalizeH="0" baseline="0" noProof="0" dirty="0">
                <a:ln>
                  <a:noFill/>
                </a:ln>
                <a:solidFill>
                  <a:srgbClr val="3C3A62"/>
                </a:solidFill>
                <a:effectLst/>
                <a:uLnTx/>
                <a:uFillTx/>
                <a:latin typeface="Arial"/>
              </a:rPr>
              <a:t>COVID-19: 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3C3A62"/>
                </a:solidFill>
                <a:effectLst/>
                <a:uLnTx/>
                <a:uFillTx/>
                <a:latin typeface="Arial"/>
              </a:rPr>
              <a:t>Public Health Authority (PHA)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3C3A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594176" y="4090344"/>
            <a:ext cx="20690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latin typeface="Arial"/>
              </a:rPr>
              <a:t>Patient</a:t>
            </a:r>
            <a:r>
              <a:rPr lang="cs-CZ" b="1" dirty="0">
                <a:latin typeface="Arial"/>
              </a:rPr>
              <a:t> / </a:t>
            </a:r>
            <a:r>
              <a:rPr lang="en-GB" b="1" dirty="0">
                <a:latin typeface="Arial"/>
              </a:rPr>
              <a:t>sample</a:t>
            </a:r>
            <a:endParaRPr lang="cs-CZ" b="1" dirty="0">
              <a:latin typeface="Arial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655786" y="4073239"/>
            <a:ext cx="2189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latin typeface="Arial"/>
              </a:rPr>
              <a:t>Epidemic</a:t>
            </a:r>
            <a:endParaRPr lang="cs-CZ" b="1" dirty="0">
              <a:latin typeface="Arial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053242" y="4066724"/>
            <a:ext cx="17123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latin typeface="Arial"/>
              </a:rPr>
              <a:t>Med. history</a:t>
            </a:r>
            <a:endParaRPr lang="cs-CZ" b="1" dirty="0">
              <a:latin typeface="Arial"/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3645762" y="4276343"/>
            <a:ext cx="4754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5550381" y="4273295"/>
            <a:ext cx="4754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Šipka dolů 20"/>
          <p:cNvSpPr/>
          <p:nvPr/>
        </p:nvSpPr>
        <p:spPr>
          <a:xfrm rot="10800000">
            <a:off x="2419139" y="4424450"/>
            <a:ext cx="447543" cy="110917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2124799" y="3191250"/>
            <a:ext cx="5175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latin typeface="Arial"/>
              </a:rPr>
              <a:t>Daily reporting</a:t>
            </a:r>
            <a:endParaRPr lang="cs-CZ" sz="2000" b="1" i="1" dirty="0">
              <a:latin typeface="Arial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065226" y="5991185"/>
            <a:ext cx="1319744" cy="492443"/>
          </a:xfrm>
          <a:prstGeom prst="rect">
            <a:avLst/>
          </a:prstGeom>
          <a:solidFill>
            <a:srgbClr val="274073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600" b="1" i="1" dirty="0">
                <a:solidFill>
                  <a:schemeClr val="bg1"/>
                </a:solidFill>
                <a:latin typeface="Arial"/>
              </a:rPr>
              <a:t>ISI</a:t>
            </a:r>
            <a:r>
              <a:rPr lang="en-GB" sz="2600" b="1" i="1" dirty="0">
                <a:solidFill>
                  <a:schemeClr val="bg1"/>
                </a:solidFill>
                <a:latin typeface="Arial"/>
              </a:rPr>
              <a:t>D</a:t>
            </a:r>
            <a:endParaRPr lang="cs-CZ" sz="2600" b="1" i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8100" y="3690234"/>
            <a:ext cx="140584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Public Health Authorities</a:t>
            </a:r>
            <a:endParaRPr lang="cs-CZ" sz="2000" b="1" dirty="0"/>
          </a:p>
        </p:txBody>
      </p:sp>
      <p:sp>
        <p:nvSpPr>
          <p:cNvPr id="25" name="Obdélník 24"/>
          <p:cNvSpPr/>
          <p:nvPr/>
        </p:nvSpPr>
        <p:spPr>
          <a:xfrm>
            <a:off x="1525623" y="1364502"/>
            <a:ext cx="6373856" cy="1496117"/>
          </a:xfrm>
          <a:prstGeom prst="rect">
            <a:avLst/>
          </a:prstGeom>
          <a:solidFill>
            <a:srgbClr val="CCFFCC"/>
          </a:solidFill>
          <a:ln w="25400" cap="flat" cmpd="sng" algn="ctr">
            <a:solidFill>
              <a:srgbClr val="2D2B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263077" y="1790163"/>
            <a:ext cx="4838700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0" cap="none" spc="0" normalizeH="0" baseline="0" noProof="0" dirty="0">
                <a:ln>
                  <a:noFill/>
                </a:ln>
                <a:solidFill>
                  <a:srgbClr val="3C3A62"/>
                </a:solidFill>
                <a:effectLst/>
                <a:uLnTx/>
                <a:uFillTx/>
                <a:latin typeface="Arial"/>
              </a:rPr>
              <a:t>COVID-19: 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3C3A62"/>
                </a:solidFill>
                <a:effectLst/>
                <a:uLnTx/>
                <a:uFillTx/>
                <a:latin typeface="Arial"/>
              </a:rPr>
              <a:t>hospital-based care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3C3A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020139" y="1364502"/>
            <a:ext cx="5175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latin typeface="Arial"/>
              </a:rPr>
              <a:t>Daily and running reporting</a:t>
            </a:r>
            <a:endParaRPr lang="cs-CZ" sz="2000" b="1" i="1" dirty="0">
              <a:latin typeface="Arial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619674" y="2337818"/>
            <a:ext cx="20690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latin typeface="Arial"/>
              </a:rPr>
              <a:t>Patient</a:t>
            </a:r>
            <a:endParaRPr lang="cs-CZ" b="1" dirty="0">
              <a:latin typeface="Arial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681284" y="2320713"/>
            <a:ext cx="2189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latin typeface="Arial"/>
              </a:rPr>
              <a:t>Progress</a:t>
            </a:r>
            <a:r>
              <a:rPr lang="cs-CZ" b="1" dirty="0">
                <a:latin typeface="Arial"/>
              </a:rPr>
              <a:t>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888240" y="2314198"/>
            <a:ext cx="18305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latin typeface="Arial"/>
              </a:rPr>
              <a:t>Hospitalisation</a:t>
            </a:r>
            <a:endParaRPr lang="cs-CZ" b="1" dirty="0">
              <a:latin typeface="Arial"/>
            </a:endParaRPr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3404560" y="2523817"/>
            <a:ext cx="4754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5718754" y="2520769"/>
            <a:ext cx="4754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103316" y="2714285"/>
            <a:ext cx="1319744" cy="492443"/>
          </a:xfrm>
          <a:prstGeom prst="rect">
            <a:avLst/>
          </a:prstGeom>
          <a:solidFill>
            <a:srgbClr val="274073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600" b="1" i="1" dirty="0">
                <a:solidFill>
                  <a:schemeClr val="bg1"/>
                </a:solidFill>
                <a:latin typeface="Arial"/>
              </a:rPr>
              <a:t>ISI</a:t>
            </a:r>
            <a:r>
              <a:rPr lang="en-GB" sz="2600" b="1" i="1" dirty="0">
                <a:solidFill>
                  <a:schemeClr val="bg1"/>
                </a:solidFill>
                <a:latin typeface="Arial"/>
              </a:rPr>
              <a:t>D</a:t>
            </a:r>
            <a:endParaRPr lang="cs-CZ" sz="2600" b="1" i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6603" y="1764612"/>
            <a:ext cx="1405844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Hospitals</a:t>
            </a:r>
            <a:endParaRPr lang="cs-CZ" sz="2000" b="1" dirty="0"/>
          </a:p>
        </p:txBody>
      </p:sp>
      <p:sp>
        <p:nvSpPr>
          <p:cNvPr id="35" name="Šipka dolů 34"/>
          <p:cNvSpPr/>
          <p:nvPr/>
        </p:nvSpPr>
        <p:spPr>
          <a:xfrm>
            <a:off x="2419139" y="2666407"/>
            <a:ext cx="447543" cy="115666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29"/>
          <p:cNvSpPr txBox="1"/>
          <p:nvPr/>
        </p:nvSpPr>
        <p:spPr>
          <a:xfrm>
            <a:off x="7937867" y="1451644"/>
            <a:ext cx="43810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No. of examinations and persons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No. of positive tests/persons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Demography of positive persons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2000" dirty="0"/>
              <a:t>Age, sex, region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Employment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Place of infection origin – country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Contact, perm./current residence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Place of stay of positive persons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2000" dirty="0"/>
              <a:t>Home, quarantine, hospital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No. of persons in quarantine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Tracking of positive persons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Tracking of discharged/cured persons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Follow-up</a:t>
            </a:r>
            <a:r>
              <a:rPr lang="cs-CZ" sz="2000" dirty="0"/>
              <a:t> sledování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…….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b="1" dirty="0"/>
              <a:t>Hospitalised COVID-19 patients</a:t>
            </a:r>
          </a:p>
        </p:txBody>
      </p:sp>
      <p:sp>
        <p:nvSpPr>
          <p:cNvPr id="37" name="Šipka doprava 36"/>
          <p:cNvSpPr/>
          <p:nvPr/>
        </p:nvSpPr>
        <p:spPr>
          <a:xfrm>
            <a:off x="9996339" y="6382022"/>
            <a:ext cx="1762125" cy="172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91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11354939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Components of the National Health Information System (NHIS)</a:t>
            </a:r>
            <a:endParaRPr lang="cs-CZ" sz="2600" dirty="0">
              <a:solidFill>
                <a:srgbClr val="44546A"/>
              </a:solidFill>
            </a:endParaRPr>
          </a:p>
        </p:txBody>
      </p:sp>
      <p:sp>
        <p:nvSpPr>
          <p:cNvPr id="10" name="Šipka doprava 26">
            <a:extLst>
              <a:ext uri="{FF2B5EF4-FFF2-40B4-BE49-F238E27FC236}">
                <a16:creationId xmlns:a16="http://schemas.microsoft.com/office/drawing/2014/main" id="{3D9C585A-3653-42B3-9FC1-0E1BAF896EF0}"/>
              </a:ext>
            </a:extLst>
          </p:cNvPr>
          <p:cNvSpPr/>
          <p:nvPr/>
        </p:nvSpPr>
        <p:spPr>
          <a:xfrm>
            <a:off x="5867521" y="1569718"/>
            <a:ext cx="40046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9C9E587-BF4F-4E6D-8C04-9AC48C88096A}"/>
              </a:ext>
            </a:extLst>
          </p:cNvPr>
          <p:cNvSpPr txBox="1"/>
          <p:nvPr/>
        </p:nvSpPr>
        <p:spPr>
          <a:xfrm>
            <a:off x="6361353" y="1634647"/>
            <a:ext cx="262072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C00000"/>
                </a:solidFill>
                <a:latin typeface="Arial"/>
              </a:rPr>
              <a:t>Providers</a:t>
            </a:r>
            <a:endParaRPr lang="cs-CZ" b="1" dirty="0">
              <a:solidFill>
                <a:srgbClr val="C00000"/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b="1" dirty="0">
                <a:latin typeface="Arial"/>
              </a:rPr>
              <a:t>Availability</a:t>
            </a:r>
            <a:endParaRPr lang="cs-CZ" b="1" dirty="0"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b="1" dirty="0">
                <a:latin typeface="Arial"/>
              </a:rPr>
              <a:t>Bed resources</a:t>
            </a:r>
            <a:endParaRPr lang="cs-CZ" b="1" dirty="0"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b="1" dirty="0">
                <a:latin typeface="Arial"/>
              </a:rPr>
              <a:t>Equipment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b="1" dirty="0">
                <a:latin typeface="Arial"/>
              </a:rPr>
              <a:t>Capacity</a:t>
            </a:r>
            <a:r>
              <a:rPr lang="cs-CZ" b="1" dirty="0">
                <a:latin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b="1" dirty="0">
              <a:latin typeface="Arial"/>
            </a:endParaRPr>
          </a:p>
        </p:txBody>
      </p:sp>
      <p:sp>
        <p:nvSpPr>
          <p:cNvPr id="12" name="Šipka doprava 28">
            <a:extLst>
              <a:ext uri="{FF2B5EF4-FFF2-40B4-BE49-F238E27FC236}">
                <a16:creationId xmlns:a16="http://schemas.microsoft.com/office/drawing/2014/main" id="{2FFF3C9B-8E75-4DC4-92E0-9105843DEC80}"/>
              </a:ext>
            </a:extLst>
          </p:cNvPr>
          <p:cNvSpPr/>
          <p:nvPr/>
        </p:nvSpPr>
        <p:spPr>
          <a:xfrm>
            <a:off x="7179969" y="3320300"/>
            <a:ext cx="40046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075E627-C90A-44BB-9E4C-DC4723500E38}"/>
              </a:ext>
            </a:extLst>
          </p:cNvPr>
          <p:cNvSpPr txBox="1"/>
          <p:nvPr/>
        </p:nvSpPr>
        <p:spPr>
          <a:xfrm>
            <a:off x="7673800" y="3385229"/>
            <a:ext cx="322279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C00000"/>
                </a:solidFill>
                <a:latin typeface="Arial"/>
              </a:rPr>
              <a:t>Personnel</a:t>
            </a:r>
            <a:endParaRPr lang="cs-CZ" b="1" dirty="0">
              <a:solidFill>
                <a:srgbClr val="C00000"/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b="1" dirty="0">
                <a:latin typeface="Arial"/>
              </a:rPr>
              <a:t>Capacity</a:t>
            </a:r>
            <a:endParaRPr lang="cs-CZ" b="1" dirty="0"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b="1" dirty="0">
                <a:latin typeface="Arial"/>
              </a:rPr>
              <a:t>Competency</a:t>
            </a:r>
            <a:endParaRPr lang="cs-CZ" b="1" dirty="0"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b="1" dirty="0">
                <a:latin typeface="Arial"/>
              </a:rPr>
              <a:t>Substitution capability</a:t>
            </a:r>
            <a:endParaRPr lang="cs-CZ" b="1" dirty="0"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b="1" dirty="0">
                <a:latin typeface="Arial"/>
              </a:rPr>
              <a:t>Availability</a:t>
            </a:r>
            <a:r>
              <a:rPr lang="cs-CZ" b="1" dirty="0">
                <a:latin typeface="Arial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b="1" dirty="0">
              <a:latin typeface="Arial"/>
            </a:endParaRPr>
          </a:p>
        </p:txBody>
      </p:sp>
      <p:sp>
        <p:nvSpPr>
          <p:cNvPr id="14" name="Šipka doprava 30">
            <a:extLst>
              <a:ext uri="{FF2B5EF4-FFF2-40B4-BE49-F238E27FC236}">
                <a16:creationId xmlns:a16="http://schemas.microsoft.com/office/drawing/2014/main" id="{F9EB0CF4-E35F-4832-914E-BF824573D5BC}"/>
              </a:ext>
            </a:extLst>
          </p:cNvPr>
          <p:cNvSpPr/>
          <p:nvPr/>
        </p:nvSpPr>
        <p:spPr>
          <a:xfrm>
            <a:off x="8761119" y="5180012"/>
            <a:ext cx="40046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CA55C8C-6700-4B9E-883D-D99EDF2A9849}"/>
              </a:ext>
            </a:extLst>
          </p:cNvPr>
          <p:cNvSpPr txBox="1"/>
          <p:nvPr/>
        </p:nvSpPr>
        <p:spPr>
          <a:xfrm>
            <a:off x="9302576" y="5244941"/>
            <a:ext cx="302514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C00000"/>
                </a:solidFill>
                <a:latin typeface="Arial"/>
              </a:rPr>
              <a:t>Health services</a:t>
            </a:r>
            <a:endParaRPr lang="cs-CZ" b="1" dirty="0">
              <a:solidFill>
                <a:srgbClr val="C00000"/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b="1" dirty="0">
                <a:latin typeface="Arial"/>
              </a:rPr>
              <a:t>Patient pathway</a:t>
            </a:r>
            <a:endParaRPr lang="cs-CZ" b="1" dirty="0"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b="1" dirty="0">
                <a:latin typeface="Arial"/>
              </a:rPr>
              <a:t>Case progress</a:t>
            </a:r>
            <a:endParaRPr lang="cs-CZ" b="1" dirty="0"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b="1" dirty="0">
                <a:latin typeface="Arial"/>
              </a:rPr>
              <a:t>Outcomes</a:t>
            </a:r>
            <a:r>
              <a:rPr lang="cs-CZ" b="1" dirty="0">
                <a:latin typeface="Arial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b="1" dirty="0">
                <a:latin typeface="Arial"/>
              </a:rPr>
              <a:t>Risks</a:t>
            </a:r>
            <a:endParaRPr lang="cs-CZ" b="1" dirty="0"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b="1" dirty="0">
              <a:latin typeface="Arial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25F8A38-E1C3-4BE3-B5C3-F9356AC8D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21" y="1494311"/>
            <a:ext cx="5424133" cy="5235845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0EE1263B-5F66-4F23-A48D-7C2AB59DEC0A}"/>
              </a:ext>
            </a:extLst>
          </p:cNvPr>
          <p:cNvSpPr/>
          <p:nvPr/>
        </p:nvSpPr>
        <p:spPr>
          <a:xfrm>
            <a:off x="381739" y="2084068"/>
            <a:ext cx="1872001" cy="317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REFERENCE DATA</a:t>
            </a:r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F2CA92E9-B040-45B3-9B4F-23B88FC3FA98}"/>
              </a:ext>
            </a:extLst>
          </p:cNvPr>
          <p:cNvSpPr/>
          <p:nvPr/>
        </p:nvSpPr>
        <p:spPr>
          <a:xfrm>
            <a:off x="371107" y="2543806"/>
            <a:ext cx="1879847" cy="292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National </a:t>
            </a:r>
            <a:r>
              <a:rPr lang="en-US" sz="1600" dirty="0" err="1"/>
              <a:t>Regist</a:t>
            </a:r>
            <a:r>
              <a:rPr lang="cs-CZ" sz="1600" dirty="0" err="1"/>
              <a:t>ry</a:t>
            </a:r>
            <a:r>
              <a:rPr lang="en-US" sz="1600" dirty="0"/>
              <a:t> of Healthcare Providers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National </a:t>
            </a:r>
            <a:r>
              <a:rPr lang="en-US" sz="1600" dirty="0" err="1"/>
              <a:t>Regist</a:t>
            </a:r>
            <a:r>
              <a:rPr lang="cs-CZ" sz="1600" dirty="0" err="1"/>
              <a:t>ry</a:t>
            </a:r>
            <a:r>
              <a:rPr lang="en-US" sz="1600" dirty="0"/>
              <a:t> of Health Professionals</a:t>
            </a:r>
            <a:endParaRPr lang="cs-CZ" sz="1600" dirty="0"/>
          </a:p>
          <a:p>
            <a:pPr algn="ctr"/>
            <a:endParaRPr lang="en-GB" sz="1600" dirty="0"/>
          </a:p>
          <a:p>
            <a:pPr algn="ctr"/>
            <a:r>
              <a:rPr lang="en-US" sz="1600" dirty="0"/>
              <a:t>National </a:t>
            </a:r>
            <a:r>
              <a:rPr lang="en-US" sz="1600" dirty="0" err="1"/>
              <a:t>Regist</a:t>
            </a:r>
            <a:r>
              <a:rPr lang="cs-CZ" sz="1600" dirty="0" err="1"/>
              <a:t>ry</a:t>
            </a:r>
            <a:r>
              <a:rPr lang="en-US" sz="1600" dirty="0"/>
              <a:t> of Reimbursed Health Services</a:t>
            </a:r>
            <a:endParaRPr lang="cs-CZ" sz="1600" dirty="0"/>
          </a:p>
          <a:p>
            <a:pPr algn="ctr"/>
            <a:endParaRPr lang="cs-CZ" sz="16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DDAB54B-F200-4444-8947-C5D617767E2B}"/>
              </a:ext>
            </a:extLst>
          </p:cNvPr>
          <p:cNvSpPr/>
          <p:nvPr/>
        </p:nvSpPr>
        <p:spPr>
          <a:xfrm rot="17063857">
            <a:off x="1187620" y="3988841"/>
            <a:ext cx="3296507" cy="317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POPULATION-BASED MODELLING</a:t>
            </a:r>
            <a:endParaRPr lang="cs-CZ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2D658DCA-2C9E-4BE8-947C-8E17B9DEB4BF}"/>
              </a:ext>
            </a:extLst>
          </p:cNvPr>
          <p:cNvSpPr/>
          <p:nvPr/>
        </p:nvSpPr>
        <p:spPr>
          <a:xfrm>
            <a:off x="3331546" y="5904215"/>
            <a:ext cx="1872000" cy="592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Health insurance companies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582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D32A6-BAD7-487A-80DC-AC741788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Online </a:t>
            </a:r>
            <a:r>
              <a:rPr lang="en-GB" sz="2800" dirty="0"/>
              <a:t>controlling of intensive care (CIC)</a:t>
            </a:r>
            <a:endParaRPr lang="cs-CZ" sz="2800" dirty="0"/>
          </a:p>
        </p:txBody>
      </p:sp>
      <p:pic>
        <p:nvPicPr>
          <p:cNvPr id="9" name="Obrázek 8" descr="Obsah obrázku fotka, mnoho, počítač, přenosný počítač&#10;&#10;Popis byl vytvořen automaticky">
            <a:extLst>
              <a:ext uri="{FF2B5EF4-FFF2-40B4-BE49-F238E27FC236}">
                <a16:creationId xmlns:a16="http://schemas.microsoft.com/office/drawing/2014/main" id="{7F4FFA43-69D2-4345-A251-11FFBD8EB8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927" y="1712053"/>
            <a:ext cx="3590145" cy="2550662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87458958-E4BC-4A65-A743-72C9C1A538BD}"/>
              </a:ext>
            </a:extLst>
          </p:cNvPr>
          <p:cNvSpPr txBox="1"/>
          <p:nvPr/>
        </p:nvSpPr>
        <p:spPr>
          <a:xfrm>
            <a:off x="267875" y="5130308"/>
            <a:ext cx="2092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15A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 coordinators in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15A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15A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healthcare facilities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315A8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9" name="Skupina 108">
            <a:extLst>
              <a:ext uri="{FF2B5EF4-FFF2-40B4-BE49-F238E27FC236}">
                <a16:creationId xmlns:a16="http://schemas.microsoft.com/office/drawing/2014/main" id="{3A5F234C-C06C-4FFF-952B-8327142F34D6}"/>
              </a:ext>
            </a:extLst>
          </p:cNvPr>
          <p:cNvGrpSpPr/>
          <p:nvPr/>
        </p:nvGrpSpPr>
        <p:grpSpPr>
          <a:xfrm>
            <a:off x="332819" y="2606465"/>
            <a:ext cx="1933920" cy="2412172"/>
            <a:chOff x="332819" y="2606465"/>
            <a:chExt cx="1933920" cy="2412172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75348ECA-84F7-473D-87B1-7113FAE7189B}"/>
                </a:ext>
              </a:extLst>
            </p:cNvPr>
            <p:cNvGrpSpPr/>
            <p:nvPr/>
          </p:nvGrpSpPr>
          <p:grpSpPr>
            <a:xfrm>
              <a:off x="332819" y="3639310"/>
              <a:ext cx="520614" cy="515394"/>
              <a:chOff x="475129" y="2178424"/>
              <a:chExt cx="1541929" cy="1568824"/>
            </a:xfrm>
          </p:grpSpPr>
          <p:pic>
            <p:nvPicPr>
              <p:cNvPr id="6" name="Obrázek 5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0EE61D92-E938-4C35-ACC5-24398B1A63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F51292E7-B6CA-4B43-A9B2-2FF2B9CC1799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20415F19-05A1-451A-95BA-C93285E6D15B}"/>
                </a:ext>
              </a:extLst>
            </p:cNvPr>
            <p:cNvGrpSpPr/>
            <p:nvPr/>
          </p:nvGrpSpPr>
          <p:grpSpPr>
            <a:xfrm>
              <a:off x="793387" y="3988978"/>
              <a:ext cx="520614" cy="515394"/>
              <a:chOff x="475129" y="2178424"/>
              <a:chExt cx="1541929" cy="1568824"/>
            </a:xfrm>
          </p:grpSpPr>
          <p:pic>
            <p:nvPicPr>
              <p:cNvPr id="13" name="Obrázek 12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03CED46D-D772-4377-9EA4-1D11313071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ED350E57-9861-46E0-82AB-0C90A471CCDA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E2EF7ABA-AE5E-4C8E-B49B-9AEEDEAC9A5A}"/>
                </a:ext>
              </a:extLst>
            </p:cNvPr>
            <p:cNvGrpSpPr/>
            <p:nvPr/>
          </p:nvGrpSpPr>
          <p:grpSpPr>
            <a:xfrm>
              <a:off x="338427" y="4154704"/>
              <a:ext cx="520614" cy="515394"/>
              <a:chOff x="475129" y="2178424"/>
              <a:chExt cx="1541929" cy="1568824"/>
            </a:xfrm>
          </p:grpSpPr>
          <p:pic>
            <p:nvPicPr>
              <p:cNvPr id="16" name="Obrázek 15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A5E0FDD9-9617-40AF-8A47-44A655138B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E0FE5565-9BF4-46F6-B849-08FF56FEC5ED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48EFE41B-FD1D-4736-B56B-230628D1101A}"/>
                </a:ext>
              </a:extLst>
            </p:cNvPr>
            <p:cNvGrpSpPr/>
            <p:nvPr/>
          </p:nvGrpSpPr>
          <p:grpSpPr>
            <a:xfrm>
              <a:off x="793387" y="4498282"/>
              <a:ext cx="520614" cy="515394"/>
              <a:chOff x="475129" y="2178424"/>
              <a:chExt cx="1541929" cy="1568824"/>
            </a:xfrm>
          </p:grpSpPr>
          <p:pic>
            <p:nvPicPr>
              <p:cNvPr id="19" name="Obrázek 18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CD6F8AC2-D3EC-4E2B-8E80-89DF2AC86B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201711ED-7203-4674-951B-85769F48BD39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440D3C22-0666-4178-9974-BF2EBAD29D5F}"/>
                </a:ext>
              </a:extLst>
            </p:cNvPr>
            <p:cNvGrpSpPr/>
            <p:nvPr/>
          </p:nvGrpSpPr>
          <p:grpSpPr>
            <a:xfrm>
              <a:off x="335345" y="2606465"/>
              <a:ext cx="520614" cy="515394"/>
              <a:chOff x="475129" y="2178424"/>
              <a:chExt cx="1541929" cy="1568824"/>
            </a:xfrm>
          </p:grpSpPr>
          <p:pic>
            <p:nvPicPr>
              <p:cNvPr id="23" name="Obrázek 22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B526EE25-3829-407C-A5F8-4D13635EFC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C305501B-D954-404A-BF33-E0945E90C0C5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D0090B25-9293-49AA-AB41-448AB7A4C62F}"/>
                </a:ext>
              </a:extLst>
            </p:cNvPr>
            <p:cNvGrpSpPr/>
            <p:nvPr/>
          </p:nvGrpSpPr>
          <p:grpSpPr>
            <a:xfrm>
              <a:off x="340953" y="3121859"/>
              <a:ext cx="520614" cy="515394"/>
              <a:chOff x="475129" y="2178424"/>
              <a:chExt cx="1541929" cy="1568824"/>
            </a:xfrm>
          </p:grpSpPr>
          <p:pic>
            <p:nvPicPr>
              <p:cNvPr id="26" name="Obrázek 25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B7AAE04B-0193-47D6-9EC1-A3AD906016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27" name="Obdélník 26">
                <a:extLst>
                  <a:ext uri="{FF2B5EF4-FFF2-40B4-BE49-F238E27FC236}">
                    <a16:creationId xmlns:a16="http://schemas.microsoft.com/office/drawing/2014/main" id="{112D94AE-0778-4727-9767-AC951FD3481C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3B6FF4EA-3FF5-4F93-90F6-224534A5CD57}"/>
                </a:ext>
              </a:extLst>
            </p:cNvPr>
            <p:cNvGrpSpPr/>
            <p:nvPr/>
          </p:nvGrpSpPr>
          <p:grpSpPr>
            <a:xfrm>
              <a:off x="809188" y="2989329"/>
              <a:ext cx="520614" cy="515394"/>
              <a:chOff x="475129" y="2178424"/>
              <a:chExt cx="1541929" cy="1568824"/>
            </a:xfrm>
          </p:grpSpPr>
          <p:pic>
            <p:nvPicPr>
              <p:cNvPr id="29" name="Obrázek 28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1FF4FAE2-6BAB-4F1B-AC60-16E1E16CF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3648071C-F31A-4370-952A-FA3051DAFA65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62D9376E-EA10-4259-86C2-6C898BBEDBBA}"/>
                </a:ext>
              </a:extLst>
            </p:cNvPr>
            <p:cNvGrpSpPr/>
            <p:nvPr/>
          </p:nvGrpSpPr>
          <p:grpSpPr>
            <a:xfrm>
              <a:off x="809188" y="3498633"/>
              <a:ext cx="520614" cy="515394"/>
              <a:chOff x="475129" y="2178424"/>
              <a:chExt cx="1541929" cy="1568824"/>
            </a:xfrm>
          </p:grpSpPr>
          <p:pic>
            <p:nvPicPr>
              <p:cNvPr id="32" name="Obrázek 31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474B13C4-8CD1-4D0B-9819-AC27CEACD4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FB5DD6D5-D76D-4FB3-B925-9430B3B4CA6F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3D69C5F9-C6BA-4C6D-BA47-850BC3846D11}"/>
                </a:ext>
              </a:extLst>
            </p:cNvPr>
            <p:cNvGrpSpPr/>
            <p:nvPr/>
          </p:nvGrpSpPr>
          <p:grpSpPr>
            <a:xfrm>
              <a:off x="1269756" y="3644271"/>
              <a:ext cx="520614" cy="515394"/>
              <a:chOff x="475129" y="2178424"/>
              <a:chExt cx="1541929" cy="1568824"/>
            </a:xfrm>
          </p:grpSpPr>
          <p:pic>
            <p:nvPicPr>
              <p:cNvPr id="41" name="Obrázek 40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43692A98-5BB5-4CF0-BD35-44A1D0A366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2A19903B-9591-44B3-8CA3-E16062197333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Skupina 42">
              <a:extLst>
                <a:ext uri="{FF2B5EF4-FFF2-40B4-BE49-F238E27FC236}">
                  <a16:creationId xmlns:a16="http://schemas.microsoft.com/office/drawing/2014/main" id="{43FFE84E-407D-43E9-A3F4-BBE1ACF88D05}"/>
                </a:ext>
              </a:extLst>
            </p:cNvPr>
            <p:cNvGrpSpPr/>
            <p:nvPr/>
          </p:nvGrpSpPr>
          <p:grpSpPr>
            <a:xfrm>
              <a:off x="1730324" y="3993939"/>
              <a:ext cx="520614" cy="515394"/>
              <a:chOff x="475129" y="2178424"/>
              <a:chExt cx="1541929" cy="1568824"/>
            </a:xfrm>
          </p:grpSpPr>
          <p:pic>
            <p:nvPicPr>
              <p:cNvPr id="44" name="Obrázek 43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5E0A1224-0A06-43F2-B52C-AD0C185579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5556B927-CEFB-4109-B238-633DD4308B50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Skupina 45">
              <a:extLst>
                <a:ext uri="{FF2B5EF4-FFF2-40B4-BE49-F238E27FC236}">
                  <a16:creationId xmlns:a16="http://schemas.microsoft.com/office/drawing/2014/main" id="{4E28330B-E481-4363-85B8-F48291AFABBE}"/>
                </a:ext>
              </a:extLst>
            </p:cNvPr>
            <p:cNvGrpSpPr/>
            <p:nvPr/>
          </p:nvGrpSpPr>
          <p:grpSpPr>
            <a:xfrm>
              <a:off x="1275364" y="4159665"/>
              <a:ext cx="520614" cy="515394"/>
              <a:chOff x="475129" y="2178424"/>
              <a:chExt cx="1541929" cy="1568824"/>
            </a:xfrm>
          </p:grpSpPr>
          <p:pic>
            <p:nvPicPr>
              <p:cNvPr id="47" name="Obrázek 46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5C3AF04A-BDEE-44C6-9652-72AA3E98B3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EC62EAE5-E2D7-4C43-9EB1-54188E671CED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Skupina 48">
              <a:extLst>
                <a:ext uri="{FF2B5EF4-FFF2-40B4-BE49-F238E27FC236}">
                  <a16:creationId xmlns:a16="http://schemas.microsoft.com/office/drawing/2014/main" id="{A2A3CC36-94F4-46C8-9B90-EF53CABB14F9}"/>
                </a:ext>
              </a:extLst>
            </p:cNvPr>
            <p:cNvGrpSpPr/>
            <p:nvPr/>
          </p:nvGrpSpPr>
          <p:grpSpPr>
            <a:xfrm>
              <a:off x="1730324" y="4503243"/>
              <a:ext cx="520614" cy="515394"/>
              <a:chOff x="475129" y="2178424"/>
              <a:chExt cx="1541929" cy="1568824"/>
            </a:xfrm>
          </p:grpSpPr>
          <p:pic>
            <p:nvPicPr>
              <p:cNvPr id="50" name="Obrázek 49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DBAA9985-D5D3-40CF-A887-5D66429050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3ED2CA7C-24FF-4525-B37F-0306EE21DA1B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Skupina 51">
              <a:extLst>
                <a:ext uri="{FF2B5EF4-FFF2-40B4-BE49-F238E27FC236}">
                  <a16:creationId xmlns:a16="http://schemas.microsoft.com/office/drawing/2014/main" id="{556EAF29-130D-4817-A589-C33B3996A95A}"/>
                </a:ext>
              </a:extLst>
            </p:cNvPr>
            <p:cNvGrpSpPr/>
            <p:nvPr/>
          </p:nvGrpSpPr>
          <p:grpSpPr>
            <a:xfrm>
              <a:off x="1272282" y="2611426"/>
              <a:ext cx="520614" cy="515394"/>
              <a:chOff x="475129" y="2178424"/>
              <a:chExt cx="1541929" cy="1568824"/>
            </a:xfrm>
          </p:grpSpPr>
          <p:pic>
            <p:nvPicPr>
              <p:cNvPr id="53" name="Obrázek 52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F7878691-F2DE-4BE1-B6DB-7D8CFD4CD7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C45E3996-0888-41DC-9D75-6AEED048CFA1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749584AA-E7AC-4586-86BC-C185EC9852B9}"/>
                </a:ext>
              </a:extLst>
            </p:cNvPr>
            <p:cNvGrpSpPr/>
            <p:nvPr/>
          </p:nvGrpSpPr>
          <p:grpSpPr>
            <a:xfrm>
              <a:off x="1277890" y="3126820"/>
              <a:ext cx="520614" cy="515394"/>
              <a:chOff x="475129" y="2178424"/>
              <a:chExt cx="1541929" cy="1568824"/>
            </a:xfrm>
          </p:grpSpPr>
          <p:pic>
            <p:nvPicPr>
              <p:cNvPr id="56" name="Obrázek 55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F9CFD252-D072-437A-9865-7374DFAA91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3D0E88FD-0833-46B7-8DAB-A13CFD83FC50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B5595B93-3C79-44D3-873B-81CE1B4B454E}"/>
                </a:ext>
              </a:extLst>
            </p:cNvPr>
            <p:cNvGrpSpPr/>
            <p:nvPr/>
          </p:nvGrpSpPr>
          <p:grpSpPr>
            <a:xfrm>
              <a:off x="1746125" y="2994290"/>
              <a:ext cx="520614" cy="515394"/>
              <a:chOff x="475129" y="2178424"/>
              <a:chExt cx="1541929" cy="1568824"/>
            </a:xfrm>
          </p:grpSpPr>
          <p:pic>
            <p:nvPicPr>
              <p:cNvPr id="59" name="Obrázek 58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680AC52F-D7D9-4D14-88EF-3B3BD02B39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1AF13A4C-388C-446B-A67C-3768F43732F7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Skupina 60">
              <a:extLst>
                <a:ext uri="{FF2B5EF4-FFF2-40B4-BE49-F238E27FC236}">
                  <a16:creationId xmlns:a16="http://schemas.microsoft.com/office/drawing/2014/main" id="{29EEFB0B-54EB-43C0-9348-43D7E338DC36}"/>
                </a:ext>
              </a:extLst>
            </p:cNvPr>
            <p:cNvGrpSpPr/>
            <p:nvPr/>
          </p:nvGrpSpPr>
          <p:grpSpPr>
            <a:xfrm>
              <a:off x="1746125" y="3503594"/>
              <a:ext cx="520614" cy="515394"/>
              <a:chOff x="475129" y="2178424"/>
              <a:chExt cx="1541929" cy="1568824"/>
            </a:xfrm>
          </p:grpSpPr>
          <p:pic>
            <p:nvPicPr>
              <p:cNvPr id="62" name="Obrázek 61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8C4125DE-1A53-4C69-AA03-BDD635887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129" y="2178424"/>
                <a:ext cx="1541929" cy="1568824"/>
              </a:xfrm>
              <a:prstGeom prst="rect">
                <a:avLst/>
              </a:prstGeom>
            </p:spPr>
          </p:pic>
          <p:sp>
            <p:nvSpPr>
              <p:cNvPr id="63" name="Obdélník 62">
                <a:extLst>
                  <a:ext uri="{FF2B5EF4-FFF2-40B4-BE49-F238E27FC236}">
                    <a16:creationId xmlns:a16="http://schemas.microsoft.com/office/drawing/2014/main" id="{CE2B576A-2800-4D19-BC84-4A52782F3899}"/>
                  </a:ext>
                </a:extLst>
              </p:cNvPr>
              <p:cNvSpPr/>
              <p:nvPr/>
            </p:nvSpPr>
            <p:spPr>
              <a:xfrm>
                <a:off x="1246094" y="3343835"/>
                <a:ext cx="448235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E95C5E4D-31F9-4692-8D88-6FDEBFBB516D}"/>
              </a:ext>
            </a:extLst>
          </p:cNvPr>
          <p:cNvSpPr txBox="1"/>
          <p:nvPr/>
        </p:nvSpPr>
        <p:spPr>
          <a:xfrm>
            <a:off x="10315603" y="5254773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15A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Regional IC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15A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15A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coordinators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315A8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6" name="Obrázek 85" descr="Obsah obrázku fotka, mnoho, počítač, přenosný počítač&#10;&#10;Popis byl vytvořen automaticky">
            <a:extLst>
              <a:ext uri="{FF2B5EF4-FFF2-40B4-BE49-F238E27FC236}">
                <a16:creationId xmlns:a16="http://schemas.microsoft.com/office/drawing/2014/main" id="{EA76D29E-991E-4D8D-A168-FDFF9D9404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934" y="4985511"/>
            <a:ext cx="1407458" cy="1430252"/>
          </a:xfrm>
          <a:prstGeom prst="rect">
            <a:avLst/>
          </a:prstGeom>
        </p:spPr>
      </p:pic>
      <p:sp>
        <p:nvSpPr>
          <p:cNvPr id="87" name="TextovéPole 86">
            <a:extLst>
              <a:ext uri="{FF2B5EF4-FFF2-40B4-BE49-F238E27FC236}">
                <a16:creationId xmlns:a16="http://schemas.microsoft.com/office/drawing/2014/main" id="{246F75A7-09E5-45F6-A454-D085C438EF18}"/>
              </a:ext>
            </a:extLst>
          </p:cNvPr>
          <p:cNvSpPr txBox="1"/>
          <p:nvPr/>
        </p:nvSpPr>
        <p:spPr>
          <a:xfrm>
            <a:off x="4930075" y="6511723"/>
            <a:ext cx="245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61F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National IC coordinator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B61F3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" name="Šipka: doprava 87">
            <a:extLst>
              <a:ext uri="{FF2B5EF4-FFF2-40B4-BE49-F238E27FC236}">
                <a16:creationId xmlns:a16="http://schemas.microsoft.com/office/drawing/2014/main" id="{644559AD-CD97-4788-A441-86499BB3ED09}"/>
              </a:ext>
            </a:extLst>
          </p:cNvPr>
          <p:cNvSpPr/>
          <p:nvPr/>
        </p:nvSpPr>
        <p:spPr>
          <a:xfrm>
            <a:off x="2858324" y="2788927"/>
            <a:ext cx="1345973" cy="389063"/>
          </a:xfrm>
          <a:prstGeom prst="rightArrow">
            <a:avLst/>
          </a:prstGeom>
          <a:solidFill>
            <a:srgbClr val="315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Šipka: doprava 88">
            <a:extLst>
              <a:ext uri="{FF2B5EF4-FFF2-40B4-BE49-F238E27FC236}">
                <a16:creationId xmlns:a16="http://schemas.microsoft.com/office/drawing/2014/main" id="{F2D5D740-D758-4352-BCD8-389EA284BFB2}"/>
              </a:ext>
            </a:extLst>
          </p:cNvPr>
          <p:cNvSpPr/>
          <p:nvPr/>
        </p:nvSpPr>
        <p:spPr>
          <a:xfrm flipH="1" flipV="1">
            <a:off x="8063782" y="2789523"/>
            <a:ext cx="1345973" cy="389063"/>
          </a:xfrm>
          <a:prstGeom prst="rightArrow">
            <a:avLst/>
          </a:prstGeom>
          <a:solidFill>
            <a:srgbClr val="315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0" name="Skupina 109">
            <a:extLst>
              <a:ext uri="{FF2B5EF4-FFF2-40B4-BE49-F238E27FC236}">
                <a16:creationId xmlns:a16="http://schemas.microsoft.com/office/drawing/2014/main" id="{0B5EE805-FC1E-48FC-9ED3-F9422BAEAFED}"/>
              </a:ext>
            </a:extLst>
          </p:cNvPr>
          <p:cNvGrpSpPr/>
          <p:nvPr/>
        </p:nvGrpSpPr>
        <p:grpSpPr>
          <a:xfrm>
            <a:off x="10002749" y="2803690"/>
            <a:ext cx="1968088" cy="2209906"/>
            <a:chOff x="10002749" y="2606465"/>
            <a:chExt cx="1968088" cy="2209906"/>
          </a:xfrm>
        </p:grpSpPr>
        <p:grpSp>
          <p:nvGrpSpPr>
            <p:cNvPr id="69" name="Skupina 68">
              <a:extLst>
                <a:ext uri="{FF2B5EF4-FFF2-40B4-BE49-F238E27FC236}">
                  <a16:creationId xmlns:a16="http://schemas.microsoft.com/office/drawing/2014/main" id="{89149373-2DCC-4179-BEB0-5CBE678931CC}"/>
                </a:ext>
              </a:extLst>
            </p:cNvPr>
            <p:cNvGrpSpPr/>
            <p:nvPr/>
          </p:nvGrpSpPr>
          <p:grpSpPr>
            <a:xfrm>
              <a:off x="11233782" y="2859743"/>
              <a:ext cx="737055" cy="676836"/>
              <a:chOff x="2157772" y="2871620"/>
              <a:chExt cx="2893293" cy="2676097"/>
            </a:xfrm>
          </p:grpSpPr>
          <p:pic>
            <p:nvPicPr>
              <p:cNvPr id="67" name="Obrázek 66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AFD9B935-1EEE-44A0-8679-1660DDBABE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57772" y="2871620"/>
                <a:ext cx="2893293" cy="2676097"/>
              </a:xfrm>
              <a:prstGeom prst="rect">
                <a:avLst/>
              </a:prstGeom>
            </p:spPr>
          </p:pic>
          <p:sp>
            <p:nvSpPr>
              <p:cNvPr id="68" name="Obdélník 67">
                <a:extLst>
                  <a:ext uri="{FF2B5EF4-FFF2-40B4-BE49-F238E27FC236}">
                    <a16:creationId xmlns:a16="http://schemas.microsoft.com/office/drawing/2014/main" id="{DC3FDA87-1338-4656-BDDD-B402FE494429}"/>
                  </a:ext>
                </a:extLst>
              </p:cNvPr>
              <p:cNvSpPr/>
              <p:nvPr/>
            </p:nvSpPr>
            <p:spPr>
              <a:xfrm>
                <a:off x="3339224" y="4894339"/>
                <a:ext cx="900000" cy="2782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Skupina 69">
              <a:extLst>
                <a:ext uri="{FF2B5EF4-FFF2-40B4-BE49-F238E27FC236}">
                  <a16:creationId xmlns:a16="http://schemas.microsoft.com/office/drawing/2014/main" id="{6B71913C-CE3B-4C25-BF90-D9095A6240E9}"/>
                </a:ext>
              </a:extLst>
            </p:cNvPr>
            <p:cNvGrpSpPr/>
            <p:nvPr/>
          </p:nvGrpSpPr>
          <p:grpSpPr>
            <a:xfrm>
              <a:off x="11223749" y="3615702"/>
              <a:ext cx="737055" cy="676836"/>
              <a:chOff x="2157772" y="2871620"/>
              <a:chExt cx="2893293" cy="2676097"/>
            </a:xfrm>
          </p:grpSpPr>
          <p:pic>
            <p:nvPicPr>
              <p:cNvPr id="71" name="Obrázek 70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D606EEE0-BD64-40EE-BFB1-BE7D2CBBA9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57772" y="2871620"/>
                <a:ext cx="2893293" cy="2676097"/>
              </a:xfrm>
              <a:prstGeom prst="rect">
                <a:avLst/>
              </a:prstGeom>
            </p:spPr>
          </p:pic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827828FD-BF42-4DD3-B6A7-AC40275BEDDE}"/>
                  </a:ext>
                </a:extLst>
              </p:cNvPr>
              <p:cNvSpPr/>
              <p:nvPr/>
            </p:nvSpPr>
            <p:spPr>
              <a:xfrm>
                <a:off x="3339224" y="4894339"/>
                <a:ext cx="900000" cy="2782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Skupina 72">
              <a:extLst>
                <a:ext uri="{FF2B5EF4-FFF2-40B4-BE49-F238E27FC236}">
                  <a16:creationId xmlns:a16="http://schemas.microsoft.com/office/drawing/2014/main" id="{F31F4CCC-A684-438B-8BE7-2D25D2B1A09E}"/>
                </a:ext>
              </a:extLst>
            </p:cNvPr>
            <p:cNvGrpSpPr/>
            <p:nvPr/>
          </p:nvGrpSpPr>
          <p:grpSpPr>
            <a:xfrm>
              <a:off x="10619355" y="2606465"/>
              <a:ext cx="737055" cy="676836"/>
              <a:chOff x="2157772" y="2871620"/>
              <a:chExt cx="2893293" cy="2676097"/>
            </a:xfrm>
          </p:grpSpPr>
          <p:pic>
            <p:nvPicPr>
              <p:cNvPr id="74" name="Obrázek 73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B4EBF5D4-AA29-4319-9A44-2FCE01DF7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57772" y="2871620"/>
                <a:ext cx="2893293" cy="2676097"/>
              </a:xfrm>
              <a:prstGeom prst="rect">
                <a:avLst/>
              </a:prstGeom>
            </p:spPr>
          </p:pic>
          <p:sp>
            <p:nvSpPr>
              <p:cNvPr id="75" name="Obdélník 74">
                <a:extLst>
                  <a:ext uri="{FF2B5EF4-FFF2-40B4-BE49-F238E27FC236}">
                    <a16:creationId xmlns:a16="http://schemas.microsoft.com/office/drawing/2014/main" id="{96AD2FC0-8578-49B0-8DBC-A5112553B46A}"/>
                  </a:ext>
                </a:extLst>
              </p:cNvPr>
              <p:cNvSpPr/>
              <p:nvPr/>
            </p:nvSpPr>
            <p:spPr>
              <a:xfrm>
                <a:off x="3339224" y="4894339"/>
                <a:ext cx="900000" cy="2782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Skupina 75">
              <a:extLst>
                <a:ext uri="{FF2B5EF4-FFF2-40B4-BE49-F238E27FC236}">
                  <a16:creationId xmlns:a16="http://schemas.microsoft.com/office/drawing/2014/main" id="{C370FC6F-D0A2-45A5-B5C1-439140F0619F}"/>
                </a:ext>
              </a:extLst>
            </p:cNvPr>
            <p:cNvGrpSpPr/>
            <p:nvPr/>
          </p:nvGrpSpPr>
          <p:grpSpPr>
            <a:xfrm>
              <a:off x="10619355" y="3373316"/>
              <a:ext cx="737055" cy="676836"/>
              <a:chOff x="2157772" y="2871620"/>
              <a:chExt cx="2893293" cy="2676097"/>
            </a:xfrm>
          </p:grpSpPr>
          <p:pic>
            <p:nvPicPr>
              <p:cNvPr id="77" name="Obrázek 76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6A957E26-33E9-43AA-8486-34224076EB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57772" y="2871620"/>
                <a:ext cx="2893293" cy="2676097"/>
              </a:xfrm>
              <a:prstGeom prst="rect">
                <a:avLst/>
              </a:prstGeom>
            </p:spPr>
          </p:pic>
          <p:sp>
            <p:nvSpPr>
              <p:cNvPr id="78" name="Obdélník 77">
                <a:extLst>
                  <a:ext uri="{FF2B5EF4-FFF2-40B4-BE49-F238E27FC236}">
                    <a16:creationId xmlns:a16="http://schemas.microsoft.com/office/drawing/2014/main" id="{95AFD0D3-EF96-4C43-9A33-4C9A2E315AEC}"/>
                  </a:ext>
                </a:extLst>
              </p:cNvPr>
              <p:cNvSpPr/>
              <p:nvPr/>
            </p:nvSpPr>
            <p:spPr>
              <a:xfrm>
                <a:off x="3339224" y="4894339"/>
                <a:ext cx="900000" cy="2782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Skupina 78">
              <a:extLst>
                <a:ext uri="{FF2B5EF4-FFF2-40B4-BE49-F238E27FC236}">
                  <a16:creationId xmlns:a16="http://schemas.microsoft.com/office/drawing/2014/main" id="{8984AFA4-B928-481D-AECB-5799377E301B}"/>
                </a:ext>
              </a:extLst>
            </p:cNvPr>
            <p:cNvGrpSpPr/>
            <p:nvPr/>
          </p:nvGrpSpPr>
          <p:grpSpPr>
            <a:xfrm>
              <a:off x="10002749" y="2859743"/>
              <a:ext cx="737055" cy="676836"/>
              <a:chOff x="2157772" y="2871620"/>
              <a:chExt cx="2893293" cy="2676097"/>
            </a:xfrm>
          </p:grpSpPr>
          <p:pic>
            <p:nvPicPr>
              <p:cNvPr id="80" name="Obrázek 79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77E94E70-395D-431B-9A02-CFE5FE4B1B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57772" y="2871620"/>
                <a:ext cx="2893293" cy="2676097"/>
              </a:xfrm>
              <a:prstGeom prst="rect">
                <a:avLst/>
              </a:prstGeom>
            </p:spPr>
          </p:pic>
          <p:sp>
            <p:nvSpPr>
              <p:cNvPr id="81" name="Obdélník 80">
                <a:extLst>
                  <a:ext uri="{FF2B5EF4-FFF2-40B4-BE49-F238E27FC236}">
                    <a16:creationId xmlns:a16="http://schemas.microsoft.com/office/drawing/2014/main" id="{1DCB5DAF-FC9F-471A-896D-8BB2D02E3666}"/>
                  </a:ext>
                </a:extLst>
              </p:cNvPr>
              <p:cNvSpPr/>
              <p:nvPr/>
            </p:nvSpPr>
            <p:spPr>
              <a:xfrm>
                <a:off x="3339224" y="4894339"/>
                <a:ext cx="900000" cy="2782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2" name="Skupina 81">
              <a:extLst>
                <a:ext uri="{FF2B5EF4-FFF2-40B4-BE49-F238E27FC236}">
                  <a16:creationId xmlns:a16="http://schemas.microsoft.com/office/drawing/2014/main" id="{712B0D2D-7BC5-4D64-88A7-7312C42E76C9}"/>
                </a:ext>
              </a:extLst>
            </p:cNvPr>
            <p:cNvGrpSpPr/>
            <p:nvPr/>
          </p:nvGrpSpPr>
          <p:grpSpPr>
            <a:xfrm>
              <a:off x="10002749" y="3614879"/>
              <a:ext cx="737055" cy="676836"/>
              <a:chOff x="2157772" y="2871620"/>
              <a:chExt cx="2893293" cy="2676097"/>
            </a:xfrm>
          </p:grpSpPr>
          <p:pic>
            <p:nvPicPr>
              <p:cNvPr id="83" name="Obrázek 82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99F021AA-D876-430D-879E-E22DA77A76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57772" y="2871620"/>
                <a:ext cx="2893293" cy="2676097"/>
              </a:xfrm>
              <a:prstGeom prst="rect">
                <a:avLst/>
              </a:prstGeom>
            </p:spPr>
          </p:pic>
          <p:sp>
            <p:nvSpPr>
              <p:cNvPr id="84" name="Obdélník 83">
                <a:extLst>
                  <a:ext uri="{FF2B5EF4-FFF2-40B4-BE49-F238E27FC236}">
                    <a16:creationId xmlns:a16="http://schemas.microsoft.com/office/drawing/2014/main" id="{D9175C3B-7AAC-48C0-B219-8A3B1E984551}"/>
                  </a:ext>
                </a:extLst>
              </p:cNvPr>
              <p:cNvSpPr/>
              <p:nvPr/>
            </p:nvSpPr>
            <p:spPr>
              <a:xfrm>
                <a:off x="3339224" y="4894339"/>
                <a:ext cx="900000" cy="2782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Skupina 89">
              <a:extLst>
                <a:ext uri="{FF2B5EF4-FFF2-40B4-BE49-F238E27FC236}">
                  <a16:creationId xmlns:a16="http://schemas.microsoft.com/office/drawing/2014/main" id="{D5B82EAF-3A2F-4AD0-AE88-4B1C90DA0740}"/>
                </a:ext>
              </a:extLst>
            </p:cNvPr>
            <p:cNvGrpSpPr/>
            <p:nvPr/>
          </p:nvGrpSpPr>
          <p:grpSpPr>
            <a:xfrm>
              <a:off x="10619355" y="4139535"/>
              <a:ext cx="737055" cy="676836"/>
              <a:chOff x="2157772" y="2871620"/>
              <a:chExt cx="2893293" cy="2676097"/>
            </a:xfrm>
          </p:grpSpPr>
          <p:pic>
            <p:nvPicPr>
              <p:cNvPr id="91" name="Obrázek 90" descr="Obsah obrázku fotka, mnoho, počítač, přenosný počítač&#10;&#10;Popis byl vytvořen automaticky">
                <a:extLst>
                  <a:ext uri="{FF2B5EF4-FFF2-40B4-BE49-F238E27FC236}">
                    <a16:creationId xmlns:a16="http://schemas.microsoft.com/office/drawing/2014/main" id="{C0852837-009C-4698-A35E-266C193196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57772" y="2871620"/>
                <a:ext cx="2893293" cy="2676097"/>
              </a:xfrm>
              <a:prstGeom prst="rect">
                <a:avLst/>
              </a:prstGeom>
            </p:spPr>
          </p:pic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8530E8FB-8874-4C67-8945-1CE8DBC5DC68}"/>
                  </a:ext>
                </a:extLst>
              </p:cNvPr>
              <p:cNvSpPr/>
              <p:nvPr/>
            </p:nvSpPr>
            <p:spPr>
              <a:xfrm>
                <a:off x="3339224" y="4894339"/>
                <a:ext cx="900000" cy="2782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61777C62-AFF5-41EE-97CD-D70D25D2A0CB}"/>
              </a:ext>
            </a:extLst>
          </p:cNvPr>
          <p:cNvSpPr txBox="1"/>
          <p:nvPr/>
        </p:nvSpPr>
        <p:spPr>
          <a:xfrm>
            <a:off x="2457524" y="3172901"/>
            <a:ext cx="20217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15A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 capacity of equipment,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15A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beds, and personnel</a:t>
            </a:r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srgbClr val="315A8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TextovéPole 93">
            <a:extLst>
              <a:ext uri="{FF2B5EF4-FFF2-40B4-BE49-F238E27FC236}">
                <a16:creationId xmlns:a16="http://schemas.microsoft.com/office/drawing/2014/main" id="{70987F9F-E0D2-47A9-8716-246E3B04AF1C}"/>
              </a:ext>
            </a:extLst>
          </p:cNvPr>
          <p:cNvSpPr txBox="1"/>
          <p:nvPr/>
        </p:nvSpPr>
        <p:spPr>
          <a:xfrm>
            <a:off x="7650099" y="3172901"/>
            <a:ext cx="23070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15A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Overview of capacities according to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15A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15A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region and healthcare facilities</a:t>
            </a:r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srgbClr val="315A8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6" name="Přímá spojnice 95">
            <a:extLst>
              <a:ext uri="{FF2B5EF4-FFF2-40B4-BE49-F238E27FC236}">
                <a16:creationId xmlns:a16="http://schemas.microsoft.com/office/drawing/2014/main" id="{EDDE2CF9-E6FB-48C1-A7B7-C6047E94F5B9}"/>
              </a:ext>
            </a:extLst>
          </p:cNvPr>
          <p:cNvCxnSpPr>
            <a:endCxn id="86" idx="1"/>
          </p:cNvCxnSpPr>
          <p:nvPr/>
        </p:nvCxnSpPr>
        <p:spPr>
          <a:xfrm>
            <a:off x="2737011" y="4539936"/>
            <a:ext cx="2949923" cy="116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33A2621D-1F75-444E-8A32-7E378555596D}"/>
              </a:ext>
            </a:extLst>
          </p:cNvPr>
          <p:cNvCxnSpPr>
            <a:stCxn id="86" idx="3"/>
          </p:cNvCxnSpPr>
          <p:nvPr/>
        </p:nvCxnSpPr>
        <p:spPr>
          <a:xfrm flipV="1">
            <a:off x="7094392" y="4488940"/>
            <a:ext cx="2854934" cy="1211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>
            <a:extLst>
              <a:ext uri="{FF2B5EF4-FFF2-40B4-BE49-F238E27FC236}">
                <a16:creationId xmlns:a16="http://schemas.microsoft.com/office/drawing/2014/main" id="{CD6779CC-34BA-47F4-B5B3-3781A588D591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6096000" y="4262715"/>
            <a:ext cx="0" cy="71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117">
            <a:extLst>
              <a:ext uri="{FF2B5EF4-FFF2-40B4-BE49-F238E27FC236}">
                <a16:creationId xmlns:a16="http://schemas.microsoft.com/office/drawing/2014/main" id="{7CAFF6E8-4CDD-47C4-AB67-6048438B001F}"/>
              </a:ext>
            </a:extLst>
          </p:cNvPr>
          <p:cNvCxnSpPr/>
          <p:nvPr/>
        </p:nvCxnSpPr>
        <p:spPr>
          <a:xfrm flipV="1">
            <a:off x="1277890" y="1568824"/>
            <a:ext cx="0" cy="905435"/>
          </a:xfrm>
          <a:prstGeom prst="line">
            <a:avLst/>
          </a:prstGeom>
          <a:ln>
            <a:solidFill>
              <a:srgbClr val="315A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118">
            <a:extLst>
              <a:ext uri="{FF2B5EF4-FFF2-40B4-BE49-F238E27FC236}">
                <a16:creationId xmlns:a16="http://schemas.microsoft.com/office/drawing/2014/main" id="{03DABD7E-BC03-4731-8CB5-DD585E3AE7FA}"/>
              </a:ext>
            </a:extLst>
          </p:cNvPr>
          <p:cNvCxnSpPr/>
          <p:nvPr/>
        </p:nvCxnSpPr>
        <p:spPr>
          <a:xfrm flipV="1">
            <a:off x="11028643" y="1591029"/>
            <a:ext cx="0" cy="905435"/>
          </a:xfrm>
          <a:prstGeom prst="line">
            <a:avLst/>
          </a:prstGeom>
          <a:ln>
            <a:solidFill>
              <a:srgbClr val="315A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120">
            <a:extLst>
              <a:ext uri="{FF2B5EF4-FFF2-40B4-BE49-F238E27FC236}">
                <a16:creationId xmlns:a16="http://schemas.microsoft.com/office/drawing/2014/main" id="{2072F31A-4678-429A-9A3F-1FFFB67C7C6B}"/>
              </a:ext>
            </a:extLst>
          </p:cNvPr>
          <p:cNvCxnSpPr/>
          <p:nvPr/>
        </p:nvCxnSpPr>
        <p:spPr>
          <a:xfrm>
            <a:off x="1269756" y="1568824"/>
            <a:ext cx="9758887" cy="22205"/>
          </a:xfrm>
          <a:prstGeom prst="line">
            <a:avLst/>
          </a:prstGeom>
          <a:ln>
            <a:solidFill>
              <a:srgbClr val="315A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72B302EE-6F00-4FB4-8B45-FB77C61C406D}"/>
              </a:ext>
            </a:extLst>
          </p:cNvPr>
          <p:cNvSpPr txBox="1"/>
          <p:nvPr/>
        </p:nvSpPr>
        <p:spPr>
          <a:xfrm>
            <a:off x="1277890" y="1274686"/>
            <a:ext cx="97588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315A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Reliable communication among regional IC coordinators and coordinators in healthcare facilities</a:t>
            </a:r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315A8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5" name="Obrázek 94">
            <a:extLst>
              <a:ext uri="{FF2B5EF4-FFF2-40B4-BE49-F238E27FC236}">
                <a16:creationId xmlns:a16="http://schemas.microsoft.com/office/drawing/2014/main" id="{436221A3-DF5A-40F1-BCDE-EC1DC407BD7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33" y="1681867"/>
            <a:ext cx="1851478" cy="1041385"/>
          </a:xfrm>
          <a:prstGeom prst="rect">
            <a:avLst/>
          </a:prstGeom>
        </p:spPr>
      </p:pic>
      <p:pic>
        <p:nvPicPr>
          <p:cNvPr id="97" name="Obrázek 96"/>
          <p:cNvPicPr>
            <a:picLocks noChangeAspect="1"/>
          </p:cNvPicPr>
          <p:nvPr/>
        </p:nvPicPr>
        <p:blipFill rotWithShape="1">
          <a:blip r:embed="rId7"/>
          <a:srcRect l="18917" t="14889" r="18417" b="16815"/>
          <a:stretch/>
        </p:blipFill>
        <p:spPr>
          <a:xfrm>
            <a:off x="5173112" y="2207251"/>
            <a:ext cx="1858591" cy="101371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1385" y="1844907"/>
            <a:ext cx="1764786" cy="84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0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255" y="0"/>
            <a:ext cx="6714745" cy="26120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72" y="4663440"/>
            <a:ext cx="5559480" cy="209959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950" y="2795464"/>
            <a:ext cx="6201162" cy="1538212"/>
          </a:xfrm>
          <a:prstGeom prst="rect">
            <a:avLst/>
          </a:prstGeom>
        </p:spPr>
      </p:pic>
      <p:sp>
        <p:nvSpPr>
          <p:cNvPr id="10" name="Šipka nahoru, doprava i doleva 9"/>
          <p:cNvSpPr/>
          <p:nvPr/>
        </p:nvSpPr>
        <p:spPr>
          <a:xfrm rot="16200000">
            <a:off x="-2074261" y="3286039"/>
            <a:ext cx="6194017" cy="467360"/>
          </a:xfrm>
          <a:prstGeom prst="leftRightUp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5">
            <a:extLst>
              <a:ext uri="{FF2B5EF4-FFF2-40B4-BE49-F238E27FC236}">
                <a16:creationId xmlns:a16="http://schemas.microsoft.com/office/drawing/2014/main" id="{8181A883-E687-47DC-A882-8FB561F92926}"/>
              </a:ext>
            </a:extLst>
          </p:cNvPr>
          <p:cNvSpPr txBox="1">
            <a:spLocks/>
          </p:cNvSpPr>
          <p:nvPr/>
        </p:nvSpPr>
        <p:spPr>
          <a:xfrm rot="16200000">
            <a:off x="-2793676" y="3095426"/>
            <a:ext cx="6346123" cy="75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800" b="1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COVID-19: </a:t>
            </a:r>
            <a:r>
              <a:rPr lang="en-US" sz="1800" b="1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Online controlling of intensive care </a:t>
            </a:r>
            <a:br>
              <a:rPr lang="cs-CZ" sz="1800" b="1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</a:br>
            <a:r>
              <a:rPr lang="en-GB" sz="1800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Reporting system for hospitals and regional authorities</a:t>
            </a:r>
            <a:endParaRPr lang="cs-CZ" sz="1800" dirty="0">
              <a:solidFill>
                <a:srgbClr val="2E5982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08DC72-50BF-4CD3-A939-EEC95D3FE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201" y="3651850"/>
            <a:ext cx="3674736" cy="304128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936F821-D983-4382-8AD0-341460190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3881" y="1005383"/>
            <a:ext cx="3425921" cy="2413893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B69E608C-1A4C-444A-98E0-57F49C35DF74}"/>
              </a:ext>
            </a:extLst>
          </p:cNvPr>
          <p:cNvSpPr/>
          <p:nvPr/>
        </p:nvSpPr>
        <p:spPr>
          <a:xfrm>
            <a:off x="1436966" y="614820"/>
            <a:ext cx="1432219" cy="25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NR HC PROV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AC7F3C5-CD2E-4A02-8C05-CA10ADD84F78}"/>
              </a:ext>
            </a:extLst>
          </p:cNvPr>
          <p:cNvSpPr/>
          <p:nvPr/>
        </p:nvSpPr>
        <p:spPr>
          <a:xfrm>
            <a:off x="2607459" y="225829"/>
            <a:ext cx="1432219" cy="25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NR H PROF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1FAAFEE-10BC-46D6-AABA-B4B98560EA22}"/>
              </a:ext>
            </a:extLst>
          </p:cNvPr>
          <p:cNvSpPr/>
          <p:nvPr/>
        </p:nvSpPr>
        <p:spPr>
          <a:xfrm>
            <a:off x="3647583" y="639090"/>
            <a:ext cx="1432219" cy="25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NR HOSP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05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36399" y="2458183"/>
            <a:ext cx="3717229" cy="2408502"/>
            <a:chOff x="3708367" y="2838450"/>
            <a:chExt cx="5549933" cy="3203358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2"/>
            <a:srcRect t="32606" r="40647"/>
            <a:stretch/>
          </p:blipFill>
          <p:spPr>
            <a:xfrm>
              <a:off x="3708367" y="3028950"/>
              <a:ext cx="5388008" cy="3012858"/>
            </a:xfrm>
            <a:prstGeom prst="rect">
              <a:avLst/>
            </a:prstGeom>
          </p:spPr>
        </p:pic>
        <p:sp>
          <p:nvSpPr>
            <p:cNvPr id="3" name="Obdélník 2"/>
            <p:cNvSpPr/>
            <p:nvPr/>
          </p:nvSpPr>
          <p:spPr>
            <a:xfrm>
              <a:off x="7610475" y="2838450"/>
              <a:ext cx="1647825" cy="781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570786" y="42034"/>
            <a:ext cx="10584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for the early detection of risk trends</a:t>
            </a:r>
            <a:endParaRPr lang="cs-CZ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786385" y="3489191"/>
            <a:ext cx="2405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Risk of disease spread on (inter)regional level</a:t>
            </a:r>
            <a:endParaRPr lang="cs-CZ" sz="1600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950643" y="6062845"/>
            <a:ext cx="291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Monitoring of intensive care requirements and capacities</a:t>
            </a:r>
            <a:endParaRPr lang="cs-CZ" sz="1600" i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182167" y="5047778"/>
            <a:ext cx="269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Monitoring of vulnerable cohorts, risk of severe form of the disease</a:t>
            </a:r>
            <a:endParaRPr lang="cs-CZ" sz="1600" i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098334" y="1136685"/>
            <a:ext cx="32265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i="1" dirty="0"/>
              <a:t>Identification of infection</a:t>
            </a:r>
            <a:r>
              <a:rPr lang="cs-CZ" sz="1600" i="1" dirty="0"/>
              <a:t> </a:t>
            </a:r>
            <a:r>
              <a:rPr lang="cs-CZ" sz="1600" i="1" dirty="0" err="1"/>
              <a:t>clusters</a:t>
            </a:r>
            <a:r>
              <a:rPr lang="cs-CZ" sz="1600" i="1" dirty="0"/>
              <a:t> and risk </a:t>
            </a:r>
            <a:r>
              <a:rPr lang="cs-CZ" sz="1600" i="1" dirty="0" err="1"/>
              <a:t>trends</a:t>
            </a:r>
            <a:endParaRPr lang="cs-CZ" sz="1600" i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8113165" y="2115066"/>
            <a:ext cx="304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Monitoring of risk professions, facilities, activities</a:t>
            </a:r>
            <a:endParaRPr lang="cs-CZ" sz="1600" i="1" dirty="0"/>
          </a:p>
        </p:txBody>
      </p:sp>
      <p:cxnSp>
        <p:nvCxnSpPr>
          <p:cNvPr id="26" name="Přímá spojnice se šipkou 25"/>
          <p:cNvCxnSpPr/>
          <p:nvPr/>
        </p:nvCxnSpPr>
        <p:spPr>
          <a:xfrm flipV="1">
            <a:off x="3381815" y="1930229"/>
            <a:ext cx="1773352" cy="12801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V="1">
            <a:off x="3513973" y="2566651"/>
            <a:ext cx="3373015" cy="9225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V="1">
            <a:off x="3577336" y="3733128"/>
            <a:ext cx="4962979" cy="570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3586199" y="4042116"/>
            <a:ext cx="3589861" cy="11335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3461586" y="4207019"/>
            <a:ext cx="1556631" cy="15758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502" y="1158098"/>
            <a:ext cx="775459" cy="772131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060" y="2072118"/>
            <a:ext cx="775459" cy="772131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149" y="3385834"/>
            <a:ext cx="775459" cy="772131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635" y="4853987"/>
            <a:ext cx="823975" cy="820439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10" y="5667254"/>
            <a:ext cx="775459" cy="772131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240729" y="2412834"/>
            <a:ext cx="3162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0" dirty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006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Data and information background for the COVID-19 pandemic management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083635"/>
            <a:ext cx="11344275" cy="1564690"/>
          </a:xfrm>
        </p:spPr>
        <p:txBody>
          <a:bodyPr>
            <a:normAutofit lnSpcReduction="10000"/>
          </a:bodyPr>
          <a:lstStyle/>
          <a:p>
            <a:r>
              <a:rPr lang="cs-CZ" sz="5400" b="1" dirty="0" err="1"/>
              <a:t>Current</a:t>
            </a:r>
            <a:r>
              <a:rPr lang="cs-CZ" sz="5400" b="1" dirty="0"/>
              <a:t> </a:t>
            </a:r>
            <a:r>
              <a:rPr lang="cs-CZ" sz="5400" b="1" dirty="0" err="1"/>
              <a:t>situation</a:t>
            </a:r>
            <a:r>
              <a:rPr lang="cs-CZ" sz="5400" b="1" dirty="0"/>
              <a:t> in data-</a:t>
            </a:r>
            <a:r>
              <a:rPr lang="cs-CZ" sz="5400" b="1" dirty="0" err="1"/>
              <a:t>based</a:t>
            </a:r>
            <a:r>
              <a:rPr lang="cs-CZ" sz="5400" b="1" dirty="0"/>
              <a:t> </a:t>
            </a:r>
            <a:r>
              <a:rPr lang="cs-CZ" sz="5400" b="1" dirty="0" err="1"/>
              <a:t>summary</a:t>
            </a:r>
            <a:endParaRPr lang="en-GB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4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26363" y="226321"/>
            <a:ext cx="1180093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Dynamics od COVID-19 spreading in the Czech Republic started to slow</a:t>
            </a:r>
            <a:r>
              <a:rPr lang="cs-CZ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200" b="1" dirty="0" err="1">
                <a:solidFill>
                  <a:prstClr val="black"/>
                </a:solidFill>
                <a:latin typeface="Calibri" panose="020F0502020204030204"/>
              </a:rPr>
              <a:t>down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all key population measure</a:t>
            </a:r>
            <a:r>
              <a:rPr lang="cs-CZ" sz="3200" b="1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are decreasing in values: reproduction number, no. of newly diagnosed cases, positive detection rate based on performed tests, …  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Principal 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anti-epidemic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strategies are based on two elementary points: vaccination and effective testing.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Testing strategy of COVID-19 has been recently </a:t>
            </a:r>
            <a:r>
              <a:rPr lang="en-US" sz="2800" b="1" dirty="0">
                <a:solidFill>
                  <a:srgbClr val="C00000"/>
                </a:solidFill>
              </a:rPr>
              <a:t>changed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significantly.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Besides PCR testing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/>
              </a:rPr>
              <a:t> (</a:t>
            </a:r>
            <a:r>
              <a:rPr lang="cs-CZ" sz="2800" b="1" dirty="0" err="1">
                <a:solidFill>
                  <a:srgbClr val="C00000"/>
                </a:solidFill>
                <a:latin typeface="Calibri" panose="020F0502020204030204"/>
              </a:rPr>
              <a:t>diagnosis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cs-CZ" sz="2800" b="1" dirty="0" err="1">
                <a:solidFill>
                  <a:srgbClr val="C00000"/>
                </a:solidFill>
                <a:latin typeface="Calibri" panose="020F0502020204030204"/>
              </a:rPr>
              <a:t>confirmation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/>
              </a:rPr>
              <a:t>)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, we have adopted </a:t>
            </a:r>
            <a:r>
              <a:rPr lang="cs-CZ" sz="2800" b="1" dirty="0" err="1">
                <a:solidFill>
                  <a:srgbClr val="C00000"/>
                </a:solidFill>
                <a:latin typeface="Calibri" panose="020F0502020204030204"/>
              </a:rPr>
              <a:t>repeated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antigen test</a:t>
            </a:r>
            <a:r>
              <a:rPr lang="cs-CZ" sz="2800" b="1" dirty="0" err="1">
                <a:solidFill>
                  <a:srgbClr val="C00000"/>
                </a:solidFill>
                <a:latin typeface="Calibri" panose="020F0502020204030204"/>
              </a:rPr>
              <a:t>ings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 for diagnostics in 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/>
              </a:rPr>
              <a:t>„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closed communities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/>
              </a:rPr>
              <a:t>“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 (</a:t>
            </a:r>
            <a:r>
              <a:rPr lang="cs-CZ" sz="2800" b="1" dirty="0" err="1">
                <a:solidFill>
                  <a:srgbClr val="C00000"/>
                </a:solidFill>
                <a:latin typeface="Calibri" panose="020F0502020204030204"/>
              </a:rPr>
              <a:t>i.e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/>
              </a:rPr>
              <a:t>.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employees in companies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/>
              </a:rPr>
              <a:t>, </a:t>
            </a:r>
            <a:r>
              <a:rPr lang="cs-CZ" sz="2800" b="1" dirty="0" err="1">
                <a:solidFill>
                  <a:srgbClr val="C00000"/>
                </a:solidFill>
                <a:latin typeface="Calibri" panose="020F0502020204030204"/>
              </a:rPr>
              <a:t>clients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/>
              </a:rPr>
              <a:t> in senior </a:t>
            </a:r>
            <a:r>
              <a:rPr lang="cs-CZ" sz="2800" b="1" dirty="0" err="1">
                <a:solidFill>
                  <a:srgbClr val="C00000"/>
                </a:solidFill>
                <a:latin typeface="Calibri" panose="020F0502020204030204"/>
              </a:rPr>
              <a:t>homes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) and in „</a:t>
            </a:r>
            <a:r>
              <a:rPr lang="cs-CZ" sz="2800" b="1" dirty="0" err="1">
                <a:solidFill>
                  <a:srgbClr val="C00000"/>
                </a:solidFill>
                <a:latin typeface="Calibri" panose="020F0502020204030204"/>
              </a:rPr>
              <a:t>wide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community“, 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/>
              </a:rPr>
              <a:t>(</a:t>
            </a:r>
            <a:r>
              <a:rPr lang="cs-CZ" sz="2800" b="1" dirty="0" err="1">
                <a:solidFill>
                  <a:srgbClr val="C00000"/>
                </a:solidFill>
                <a:latin typeface="Calibri" panose="020F0502020204030204"/>
              </a:rPr>
              <a:t>i.e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/>
              </a:rPr>
              <a:t>.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population-based screening testing of inhabitants). </a:t>
            </a:r>
            <a:endParaRPr kumimoji="0" lang="en-US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5579142" y="2335124"/>
            <a:ext cx="1095375" cy="6611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5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556550" y="144314"/>
            <a:ext cx="11354939" cy="8504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volume of tests, including screening antigen tests, </a:t>
            </a: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high daily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quantified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incidence rate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AE0361F-E506-4977-82C5-F24A5FA62772}"/>
              </a:ext>
            </a:extLst>
          </p:cNvPr>
          <p:cNvSpPr txBox="1"/>
          <p:nvPr/>
        </p:nvSpPr>
        <p:spPr>
          <a:xfrm rot="16200000">
            <a:off x="-528793" y="4634150"/>
            <a:ext cx="194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osob s COVID-19</a:t>
            </a:r>
          </a:p>
        </p:txBody>
      </p:sp>
      <p:sp>
        <p:nvSpPr>
          <p:cNvPr id="5" name="Obdélník 4"/>
          <p:cNvSpPr/>
          <p:nvPr/>
        </p:nvSpPr>
        <p:spPr>
          <a:xfrm>
            <a:off x="2198256" y="1554382"/>
            <a:ext cx="83463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Current estimate of reproduction number</a:t>
            </a:r>
          </a:p>
          <a:p>
            <a:pPr lvl="0" algn="ctr">
              <a:defRPr/>
            </a:pPr>
            <a:r>
              <a:rPr lang="en-US" sz="3600" dirty="0"/>
              <a:t>0,74 (95% IS 0,74–0,75)*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B627DB5-E7BE-4826-83AC-838BCA5E7E3C}"/>
              </a:ext>
            </a:extLst>
          </p:cNvPr>
          <p:cNvSpPr txBox="1"/>
          <p:nvPr/>
        </p:nvSpPr>
        <p:spPr>
          <a:xfrm>
            <a:off x="107615" y="6592103"/>
            <a:ext cx="98235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* SW R (balíček </a:t>
            </a:r>
            <a:r>
              <a:rPr lang="cs-CZ" sz="1100" dirty="0" err="1"/>
              <a:t>EpiEstim</a:t>
            </a:r>
            <a:r>
              <a:rPr lang="cs-CZ" sz="1100" dirty="0"/>
              <a:t>), (</a:t>
            </a:r>
            <a:r>
              <a:rPr lang="cs-CZ" sz="1100" dirty="0" err="1"/>
              <a:t>Nishiura</a:t>
            </a:r>
            <a:r>
              <a:rPr lang="cs-CZ" sz="1100" dirty="0"/>
              <a:t> et al., 2020)</a:t>
            </a:r>
          </a:p>
        </p:txBody>
      </p:sp>
      <p:grpSp>
        <p:nvGrpSpPr>
          <p:cNvPr id="28" name="Skupina 27"/>
          <p:cNvGrpSpPr/>
          <p:nvPr/>
        </p:nvGrpSpPr>
        <p:grpSpPr>
          <a:xfrm>
            <a:off x="1351533" y="4064980"/>
            <a:ext cx="1591404" cy="307777"/>
            <a:chOff x="9718781" y="1744597"/>
            <a:chExt cx="1591404" cy="307779"/>
          </a:xfrm>
        </p:grpSpPr>
        <p:sp>
          <p:nvSpPr>
            <p:cNvPr id="29" name="TextovéPole 28"/>
            <p:cNvSpPr txBox="1"/>
            <p:nvPr/>
          </p:nvSpPr>
          <p:spPr>
            <a:xfrm>
              <a:off x="9718781" y="1837224"/>
              <a:ext cx="108000" cy="10800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9820823" y="1744597"/>
              <a:ext cx="1489362" cy="307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/>
                <a:t>Incidence</a:t>
              </a:r>
            </a:p>
          </p:txBody>
        </p:sp>
      </p:grp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50799D38-217C-4919-BC0B-8935B9826571}"/>
              </a:ext>
            </a:extLst>
          </p:cNvPr>
          <p:cNvCxnSpPr>
            <a:cxnSpLocks/>
          </p:cNvCxnSpPr>
          <p:nvPr/>
        </p:nvCxnSpPr>
        <p:spPr>
          <a:xfrm flipH="1">
            <a:off x="1467810" y="2211825"/>
            <a:ext cx="2100389" cy="1189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8F229281-C9AA-48B9-A3C0-B2FD523C78CB}"/>
              </a:ext>
            </a:extLst>
          </p:cNvPr>
          <p:cNvCxnSpPr>
            <a:cxnSpLocks/>
          </p:cNvCxnSpPr>
          <p:nvPr/>
        </p:nvCxnSpPr>
        <p:spPr>
          <a:xfrm>
            <a:off x="8775239" y="2154493"/>
            <a:ext cx="2317351" cy="1246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4">
            <a:extLst>
              <a:ext uri="{FF2B5EF4-FFF2-40B4-BE49-F238E27FC236}">
                <a16:creationId xmlns:a16="http://schemas.microsoft.com/office/drawing/2014/main" id="{551441EC-F0A9-4A5E-B39E-6C78EC006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663644"/>
              </p:ext>
            </p:extLst>
          </p:nvPr>
        </p:nvGraphicFramePr>
        <p:xfrm>
          <a:off x="443428" y="3025086"/>
          <a:ext cx="11354940" cy="379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36970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ystému Office">
  <a:themeElements>
    <a:clrScheme name="Vlastní 2">
      <a:dk1>
        <a:srgbClr val="5F5F5F"/>
      </a:dk1>
      <a:lt1>
        <a:sysClr val="window" lastClr="FFFFFF"/>
      </a:lt1>
      <a:dk2>
        <a:srgbClr val="84848E"/>
      </a:dk2>
      <a:lt2>
        <a:srgbClr val="F2F2F2"/>
      </a:lt2>
      <a:accent1>
        <a:srgbClr val="E7B13D"/>
      </a:accent1>
      <a:accent2>
        <a:srgbClr val="3D67BC"/>
      </a:accent2>
      <a:accent3>
        <a:srgbClr val="274073"/>
      </a:accent3>
      <a:accent4>
        <a:srgbClr val="84848E"/>
      </a:accent4>
      <a:accent5>
        <a:srgbClr val="D8D8D8"/>
      </a:accent5>
      <a:accent6>
        <a:srgbClr val="DDDCE0"/>
      </a:accent6>
      <a:hlink>
        <a:srgbClr val="1919FF"/>
      </a:hlink>
      <a:folHlink>
        <a:srgbClr val="00005F"/>
      </a:folHlink>
    </a:clrScheme>
    <a:fontScheme name="Paliativní péč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Microsoft Office PowerPoint</Application>
  <PresentationFormat>Širokoúhlá obrazovka</PresentationFormat>
  <Paragraphs>185</Paragraphs>
  <Slides>16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27" baseType="lpstr">
      <vt:lpstr>Arial</vt:lpstr>
      <vt:lpstr>Arial (Základní text)</vt:lpstr>
      <vt:lpstr>Arial Black</vt:lpstr>
      <vt:lpstr>Calibri</vt:lpstr>
      <vt:lpstr>Calibri Light</vt:lpstr>
      <vt:lpstr>Roboto</vt:lpstr>
      <vt:lpstr>Times New Roman</vt:lpstr>
      <vt:lpstr>Wingdings</vt:lpstr>
      <vt:lpstr>Motiv Office</vt:lpstr>
      <vt:lpstr>1_Motiv systému Office</vt:lpstr>
      <vt:lpstr>2_Motiv Office</vt:lpstr>
      <vt:lpstr>Data and information background for the COVID-19 pandemic management</vt:lpstr>
      <vt:lpstr>Prezentace aplikace PowerPoint</vt:lpstr>
      <vt:lpstr>Prezentace aplikace PowerPoint</vt:lpstr>
      <vt:lpstr>Online controlling of intensive care (CIC)</vt:lpstr>
      <vt:lpstr>Prezentace aplikace PowerPoint</vt:lpstr>
      <vt:lpstr>Prezentace aplikace PowerPoint</vt:lpstr>
      <vt:lpstr>Data and information background for the COVID-19 pandemic management</vt:lpstr>
      <vt:lpstr>Prezentace aplikace PowerPoint</vt:lpstr>
      <vt:lpstr>Prezentace aplikace PowerPoint</vt:lpstr>
      <vt:lpstr>COVID-19 detection rate: clinically indicated (PCR) tests </vt:lpstr>
      <vt:lpstr>COVID-19 detection rate: prevention, screening (AG) tests </vt:lpstr>
      <vt:lpstr>No. of realized tests in international comparison</vt:lpstr>
      <vt:lpstr>Prezentace aplikace PowerPoint</vt:lpstr>
      <vt:lpstr>Prezentace aplikace PowerPoint</vt:lpstr>
      <vt:lpstr>Prezentace aplikace PowerPoint</vt:lpstr>
      <vt:lpstr>Patients in hospitals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Komenda</dc:creator>
  <cp:lastModifiedBy>Jan Blatny</cp:lastModifiedBy>
  <cp:revision>2132</cp:revision>
  <dcterms:created xsi:type="dcterms:W3CDTF">2020-03-16T10:06:11Z</dcterms:created>
  <dcterms:modified xsi:type="dcterms:W3CDTF">2021-01-16T14:07:08Z</dcterms:modified>
</cp:coreProperties>
</file>