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94035" autoAdjust="0"/>
  </p:normalViewPr>
  <p:slideViewPr>
    <p:cSldViewPr snapToGrid="0" snapToObjects="1">
      <p:cViewPr varScale="1">
        <p:scale>
          <a:sx n="82" d="100"/>
          <a:sy n="82" d="100"/>
        </p:scale>
        <p:origin x="108" y="10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1:</a:t>
            </a:r>
          </a:p>
          <a:p>
            <a:r>
              <a:rPr lang="de-DE" b="0" dirty="0"/>
              <a:t>0-5 Jahre:	76.000 ARE (1.600/100.000), davon </a:t>
            </a:r>
            <a:r>
              <a:rPr lang="de-DE" b="0" baseline="0" dirty="0"/>
              <a:t>rund 33.000 Kinder (43%) mit Arztbesuch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44.000</a:t>
            </a:r>
            <a:r>
              <a:rPr lang="de-DE" b="0" baseline="0" dirty="0"/>
              <a:t> ARE (1.500/</a:t>
            </a:r>
            <a:r>
              <a:rPr lang="de-DE" b="0" dirty="0"/>
              <a:t>100.000</a:t>
            </a:r>
            <a:r>
              <a:rPr lang="de-DE" b="0" baseline="0" dirty="0"/>
              <a:t>), davon rund   5.500 Kinder (10%) mit Arztbesuch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  	</a:t>
            </a:r>
            <a:r>
              <a:rPr lang="de-DE" b="0" baseline="0" dirty="0"/>
              <a:t>21.</a:t>
            </a:r>
            <a:r>
              <a:rPr lang="de-DE" b="0" dirty="0"/>
              <a:t>000 ARE (   800/100.000),</a:t>
            </a:r>
            <a:r>
              <a:rPr lang="de-DE" b="0" baseline="0" dirty="0"/>
              <a:t> </a:t>
            </a:r>
            <a:r>
              <a:rPr lang="de-DE" b="0" dirty="0"/>
              <a:t>davon 0% mit Arztbesuch</a:t>
            </a:r>
            <a:endParaRPr lang="de-DE" b="0" baseline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2)	% KW 2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44.443	2.069		1,9%		5,7%</a:t>
            </a:r>
          </a:p>
          <a:p>
            <a:r>
              <a:rPr lang="de-DE" dirty="0"/>
              <a:t>6-10:   	  51.997 	2.182		2,0%		4,4%</a:t>
            </a:r>
          </a:p>
          <a:p>
            <a:r>
              <a:rPr lang="de-DE" dirty="0"/>
              <a:t>11-14:    54.708	2.057		1,8%		3,6%</a:t>
            </a:r>
          </a:p>
          <a:p>
            <a:r>
              <a:rPr lang="de-DE" dirty="0"/>
              <a:t>15-20: 	143.580	6.594		5,9%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neue Ausbrüche, davon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 Nachmeldungen;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allein aus LK Reutlingen 14 nachgemeldete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Ausbrüche vor KW 52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übermittelte Ausbrüche in 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 neue Ausbrüche, größtenteils Nachmeldungen; allein aus LK Reutlingen 30 nachgemeldete Ausbrüche vor KW 52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übermittelte Ausbrüche in 2021, 2 Ausbrüche mit Erkrankungsbeginnen im Dezember, 3 Ausbrüche mit Erkrankungsbeginnen in 2021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18.01.2021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12.01.2021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38DF64-C7A2-4705-8079-D5B41283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88" y="464629"/>
            <a:ext cx="5974750" cy="42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18.01.2021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EF8F91-F242-429C-8151-CB2E841E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" y="1137139"/>
            <a:ext cx="4389744" cy="3284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449FAE-6DB8-41F3-AA4C-7DD96A78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825" y="1137139"/>
            <a:ext cx="4586311" cy="32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781 Ausbrüche in Kindergärten/Horte (&gt;= 2 Fälle) angelegt</a:t>
            </a:r>
          </a:p>
          <a:p>
            <a:pPr lvl="1"/>
            <a:r>
              <a:rPr lang="de-DE" sz="1200" dirty="0"/>
              <a:t>579 (74%) Ausbrüche inkl. mit Fällen &lt; 15 Jahren, 40% (1.433/3.543) der Fälle sind 0 - 5 Jahre alt</a:t>
            </a:r>
          </a:p>
          <a:p>
            <a:pPr lvl="1"/>
            <a:r>
              <a:rPr lang="de-DE" sz="1200" dirty="0"/>
              <a:t>202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18.01.2021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2A8205-2EA1-4BD7-9D18-AD47A113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820"/>
            <a:ext cx="9144000" cy="2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18.01.2021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50334"/>
              </p:ext>
            </p:extLst>
          </p:nvPr>
        </p:nvGraphicFramePr>
        <p:xfrm>
          <a:off x="636377" y="1296217"/>
          <a:ext cx="2787864" cy="31363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78378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13803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20634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DE" sz="1000" dirty="0"/>
                        <a:t>LK Dahme-Spreewald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DE" sz="1000" dirty="0"/>
                        <a:t>LK Oder-Spree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/>
                        <a:t>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DE" sz="1000" dirty="0"/>
                        <a:t>SK Frankfurt am 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de-DE" sz="1000" kern="1200" dirty="0"/>
                        <a:t>SK Jena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TH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fontAlgn="b" latinLnBrk="0" hangingPunct="1"/>
                      <a:r>
                        <a:rPr lang="de-DE" sz="1000" kern="1200" dirty="0"/>
                        <a:t>LK Saalekreis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ST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fontAlgn="b" latinLnBrk="0" hangingPunct="1"/>
                      <a:r>
                        <a:rPr lang="de-DE" sz="1000" kern="1200" dirty="0"/>
                        <a:t>LK Spree-Neiße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BB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/>
                        <a:t>LK Ludwigsburg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BW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/>
                        <a:t>SK Mülheim </a:t>
                      </a:r>
                      <a:r>
                        <a:rPr lang="de-DE" sz="1000" kern="1200" dirty="0" err="1"/>
                        <a:t>a.d.Ruhr</a:t>
                      </a:r>
                      <a:endParaRPr lang="de-DE" sz="10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NW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/>
                        <a:t>SK </a:t>
                      </a:r>
                      <a:r>
                        <a:rPr lang="de-DE" sz="1000" kern="1200" dirty="0" err="1"/>
                        <a:t>BerlinNeukölln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BE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/>
                        <a:t>SK Berlin Steglitz-Zehlendorf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BE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kern="1200" dirty="0"/>
                        <a:t>1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2-45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18.01.2021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4FD806-C84A-4F66-880D-CAC3F165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569" y="1813890"/>
            <a:ext cx="4982308" cy="26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1.132 Ausbrüche in Schulen angelegt (&gt;= 2 Fälle, 0-5 Jahre ausgeschlossen) </a:t>
            </a:r>
          </a:p>
          <a:p>
            <a:pPr lvl="1"/>
            <a:r>
              <a:rPr lang="de-DE" sz="1200" dirty="0"/>
              <a:t>1.037 (92%) Ausbrüche inkl. mit Fällen &lt; 21 Jahren, 21% (6-10J.), 26% (11-14J.), 30% (15-20J.), 23% (21+)</a:t>
            </a:r>
          </a:p>
          <a:p>
            <a:pPr lvl="1"/>
            <a:r>
              <a:rPr lang="de-DE" sz="1200" dirty="0"/>
              <a:t>95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18.01.2021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D49940-4AA9-41CC-A8CD-32EAAEE43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1385042"/>
            <a:ext cx="8968154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18.01.2021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80956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15546"/>
              </p:ext>
            </p:extLst>
          </p:nvPr>
        </p:nvGraphicFramePr>
        <p:xfrm>
          <a:off x="564826" y="1520597"/>
          <a:ext cx="2775510" cy="31363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01543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90638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Potsdam-Mittelmark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 Potsdam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 Berlin Pankow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 Berlin Neukölln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Waldshut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Elbe-Elster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Vorpommern-Rügen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2-55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18.01.2021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60DEA94-F470-4921-B41A-A3E3FDB1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87" y="1890407"/>
            <a:ext cx="4748612" cy="27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Bildschirmpräsentation (16:9)</PresentationFormat>
  <Paragraphs>166</Paragraphs>
  <Slides>9</Slides>
  <Notes>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428</cp:revision>
  <dcterms:created xsi:type="dcterms:W3CDTF">2015-11-02T12:29:13Z</dcterms:created>
  <dcterms:modified xsi:type="dcterms:W3CDTF">2021-01-18T09:29:26Z</dcterms:modified>
</cp:coreProperties>
</file>