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88" r:id="rId3"/>
    <p:sldId id="285" r:id="rId4"/>
    <p:sldId id="281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43" autoAdjust="0"/>
    <p:restoredTop sz="93660" autoAdjust="0"/>
  </p:normalViewPr>
  <p:slideViewPr>
    <p:cSldViewPr snapToGrid="0">
      <p:cViewPr varScale="1">
        <p:scale>
          <a:sx n="92" d="100"/>
          <a:sy n="92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04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9988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8316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08771"/>
            <a:ext cx="11822513" cy="931888"/>
          </a:xfrm>
        </p:spPr>
        <p:txBody>
          <a:bodyPr>
            <a:noAutofit/>
          </a:bodyPr>
          <a:lstStyle/>
          <a:p>
            <a:r>
              <a:rPr lang="de-DE" sz="1600" dirty="0"/>
              <a:t>Mit Stand 20.01.2020 werden </a:t>
            </a:r>
            <a:r>
              <a:rPr lang="de-DE" sz="1600" b="1" dirty="0"/>
              <a:t>4.827 </a:t>
            </a:r>
            <a:r>
              <a:rPr lang="de-DE" sz="1600" dirty="0"/>
              <a:t>COVID-19-Patienten auf Intensivstation behandelt. </a:t>
            </a:r>
          </a:p>
          <a:p>
            <a:r>
              <a:rPr lang="de-DE" sz="1600" dirty="0"/>
              <a:t>Ca. 2 Wochen </a:t>
            </a:r>
            <a:r>
              <a:rPr lang="de-DE" sz="1600" u="sng" dirty="0"/>
              <a:t>nach</a:t>
            </a:r>
            <a:r>
              <a:rPr lang="de-DE" sz="1600" dirty="0"/>
              <a:t> dem 2. Lockdown (KW 51) zeigt sich in vielen Bundesländern ein erster Rückgang der COVID-19-Fallzahlen auf ICU. *</a:t>
            </a:r>
            <a:r>
              <a:rPr lang="de-DE" sz="1400" dirty="0"/>
              <a:t>(Auswirkungen auf ICU zeigen sich i.d.R. erst mit Verzug von ca. 2 Wochen)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127184" y="6516916"/>
            <a:ext cx="2743200" cy="365125"/>
          </a:xfrm>
        </p:spPr>
        <p:txBody>
          <a:bodyPr/>
          <a:lstStyle/>
          <a:p>
            <a:pPr defTabSz="457189"/>
            <a:fld id="{E1EC3C80-59F9-4B27-ACDC-4938287A1705}" type="datetime1">
              <a:rPr lang="de-DE">
                <a:latin typeface="Calibri"/>
              </a:rPr>
              <a:pPr defTabSz="457189"/>
              <a:t>20.01.2021</a:t>
            </a:fld>
            <a:endParaRPr lang="de-DE" dirty="0">
              <a:latin typeface="Calibri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24461" y="6575910"/>
            <a:ext cx="254864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20.01.2021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F7C352CB-1BB8-4CF3-BD3F-C487802B72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30" y="1878385"/>
            <a:ext cx="9047009" cy="4477966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7307424" y="2045648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6135717" y="2045648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08771"/>
            <a:ext cx="11822513" cy="931888"/>
          </a:xfrm>
        </p:spPr>
        <p:txBody>
          <a:bodyPr>
            <a:noAutofit/>
          </a:bodyPr>
          <a:lstStyle/>
          <a:p>
            <a:r>
              <a:rPr lang="de-DE" sz="1600" dirty="0"/>
              <a:t>Mit Stand 20.01.2020 werden </a:t>
            </a:r>
            <a:r>
              <a:rPr lang="de-DE" sz="1600" b="1" dirty="0"/>
              <a:t>4.827</a:t>
            </a:r>
            <a:r>
              <a:rPr lang="de-DE" sz="1600" dirty="0">
                <a:solidFill>
                  <a:srgbClr val="FF0000"/>
                </a:solidFill>
              </a:rPr>
              <a:t> </a:t>
            </a:r>
            <a:r>
              <a:rPr lang="de-DE" sz="1600" dirty="0"/>
              <a:t>COVID-19-Patienten auf Intensivstation behandelt. </a:t>
            </a:r>
          </a:p>
          <a:p>
            <a:r>
              <a:rPr lang="de-DE" sz="1600" dirty="0"/>
              <a:t>Ca. 2 Wochen </a:t>
            </a:r>
            <a:r>
              <a:rPr lang="de-DE" sz="1600" u="sng" dirty="0"/>
              <a:t>nach</a:t>
            </a:r>
            <a:r>
              <a:rPr lang="de-DE" sz="1600" dirty="0"/>
              <a:t> dem 2. Lockdown (KW 51) zeigt sich in vielen Bundesländern ein erster Rückgang der COVID-19-Fallzahlen auf ICU. *</a:t>
            </a:r>
            <a:r>
              <a:rPr lang="de-DE" sz="1400" dirty="0"/>
              <a:t>(Auswirkungen auf ICU zeigen sich i.d.R. erst mit Verzug von ca. 2 Wochen)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127184" y="6516916"/>
            <a:ext cx="2743200" cy="365125"/>
          </a:xfrm>
        </p:spPr>
        <p:txBody>
          <a:bodyPr/>
          <a:lstStyle/>
          <a:p>
            <a:pPr defTabSz="457189"/>
            <a:fld id="{E1EC3C80-59F9-4B27-ACDC-4938287A1705}" type="datetime1">
              <a:rPr lang="de-DE">
                <a:latin typeface="Calibri"/>
              </a:rPr>
              <a:pPr defTabSz="457189"/>
              <a:t>20.01.2021</a:t>
            </a:fld>
            <a:endParaRPr lang="de-DE" dirty="0">
              <a:latin typeface="Calibri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2</a:t>
            </a:fld>
            <a:endParaRPr lang="de-DE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COVID-19 Fallzahlen auf ICU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24461" y="6575910"/>
            <a:ext cx="254864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20.01.2021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28B5713-2961-4401-9AB9-C5319AFC8667}"/>
              </a:ext>
            </a:extLst>
          </p:cNvPr>
          <p:cNvSpPr txBox="1"/>
          <p:nvPr/>
        </p:nvSpPr>
        <p:spPr>
          <a:xfrm>
            <a:off x="9982200" y="4247536"/>
            <a:ext cx="18934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Betroffen pro 100.000 Einwohner (Reihenfolge):  Sachsen, </a:t>
            </a:r>
            <a:br>
              <a:rPr lang="de-DE" dirty="0"/>
            </a:br>
            <a:r>
              <a:rPr lang="de-DE" dirty="0"/>
              <a:t>Berlin,</a:t>
            </a:r>
            <a:br>
              <a:rPr lang="de-DE" dirty="0"/>
            </a:br>
            <a:r>
              <a:rPr lang="de-DE" dirty="0"/>
              <a:t>Saarland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F7C352CB-1BB8-4CF3-BD3F-C487802B72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30" y="1878385"/>
            <a:ext cx="9047009" cy="4477966"/>
          </a:xfrm>
          <a:prstGeom prst="rect">
            <a:avLst/>
          </a:prstGeom>
        </p:spPr>
      </p:pic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1EC6B1B7-FDC3-4BC5-BC42-100DE543FBD3}"/>
              </a:ext>
            </a:extLst>
          </p:cNvPr>
          <p:cNvCxnSpPr>
            <a:cxnSpLocks/>
          </p:cNvCxnSpPr>
          <p:nvPr/>
        </p:nvCxnSpPr>
        <p:spPr>
          <a:xfrm flipH="1" flipV="1">
            <a:off x="8949814" y="4473677"/>
            <a:ext cx="1032386" cy="993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195F5320-EA3C-4D82-801D-9BE2772A399D}"/>
              </a:ext>
            </a:extLst>
          </p:cNvPr>
          <p:cNvCxnSpPr>
            <a:cxnSpLocks/>
          </p:cNvCxnSpPr>
          <p:nvPr/>
        </p:nvCxnSpPr>
        <p:spPr>
          <a:xfrm flipH="1" flipV="1">
            <a:off x="8948046" y="4747900"/>
            <a:ext cx="1032386" cy="993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04814E21-CC96-43FA-BC3B-B1D23CE8D9C8}"/>
              </a:ext>
            </a:extLst>
          </p:cNvPr>
          <p:cNvCxnSpPr>
            <a:cxnSpLocks/>
          </p:cNvCxnSpPr>
          <p:nvPr/>
        </p:nvCxnSpPr>
        <p:spPr>
          <a:xfrm flipH="1" flipV="1">
            <a:off x="8948046" y="5637515"/>
            <a:ext cx="1032386" cy="4137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80E3E54F-1FB9-412A-9835-5492DE1FFFC1}"/>
              </a:ext>
            </a:extLst>
          </p:cNvPr>
          <p:cNvSpPr txBox="1"/>
          <p:nvPr/>
        </p:nvSpPr>
        <p:spPr>
          <a:xfrm>
            <a:off x="6135717" y="2099726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CD4347F-ADEB-4366-949A-6050A91B790C}"/>
              </a:ext>
            </a:extLst>
          </p:cNvPr>
          <p:cNvSpPr txBox="1"/>
          <p:nvPr/>
        </p:nvSpPr>
        <p:spPr>
          <a:xfrm>
            <a:off x="7327089" y="2088264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</p:spTree>
    <p:extLst>
      <p:ext uri="{BB962C8B-B14F-4D97-AF65-F5344CB8AC3E}">
        <p14:creationId xmlns:p14="http://schemas.microsoft.com/office/powerpoint/2010/main" val="1586818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71164" y="798590"/>
            <a:ext cx="11822513" cy="646752"/>
          </a:xfrm>
        </p:spPr>
        <p:txBody>
          <a:bodyPr>
            <a:noAutofit/>
          </a:bodyPr>
          <a:lstStyle/>
          <a:p>
            <a:r>
              <a:rPr lang="de-DE" sz="1600" dirty="0"/>
              <a:t>Saarland, Niedersachsen, Mecklenburg-Vorpommern, Schleswig-Holstein befinden sich jedoch weiter im Anstieg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189"/>
            <a:fld id="{E1EC3C80-59F9-4B27-ACDC-4938287A1705}" type="datetime1">
              <a:rPr lang="de-DE">
                <a:latin typeface="Calibri"/>
              </a:rPr>
              <a:pPr defTabSz="457189"/>
              <a:t>20.01.2021</a:t>
            </a:fld>
            <a:endParaRPr lang="de-DE">
              <a:latin typeface="Calibri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3</a:t>
            </a:fld>
            <a:endParaRPr lang="de-DE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17230" y="262886"/>
            <a:ext cx="7983646" cy="387798"/>
          </a:xfrm>
        </p:spPr>
        <p:txBody>
          <a:bodyPr/>
          <a:lstStyle/>
          <a:p>
            <a:r>
              <a:rPr lang="de-DE" sz="2800" dirty="0"/>
              <a:t>COVID-19 Fallzahlen auf ICU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771969" y="6411954"/>
            <a:ext cx="254864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19.01.2021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4716BC9D-E8D5-43CD-855F-E89AC468DB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07" y="1593249"/>
            <a:ext cx="7452517" cy="4790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899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92392" y="692568"/>
            <a:ext cx="6784131" cy="2467306"/>
          </a:xfrm>
        </p:spPr>
        <p:txBody>
          <a:bodyPr>
            <a:noAutofit/>
          </a:bodyPr>
          <a:lstStyle/>
          <a:p>
            <a:r>
              <a:rPr lang="de-DE" sz="1600" dirty="0"/>
              <a:t>Zahlen und Belastung sind jedoch weiterhin sehr hoch</a:t>
            </a:r>
          </a:p>
          <a:p>
            <a:r>
              <a:rPr lang="de-DE" sz="1600" dirty="0"/>
              <a:t>Ca. 60% der Intensivbereiche geben an ‚begrenzt‘ oder ‚komplett ausgelastet‘ zu sein, Hauptgrund: Personalmangel</a:t>
            </a:r>
          </a:p>
          <a:p>
            <a:r>
              <a:rPr lang="de-DE" sz="1600" dirty="0"/>
              <a:t>Die COVID-19-Todesfälle auf ICU sind mit durchschnittlich 200 pro Tag hoch</a:t>
            </a:r>
          </a:p>
          <a:p>
            <a:r>
              <a:rPr lang="de-DE" sz="1600" dirty="0"/>
              <a:t>In 9 Bundesländern liegt der Anteil von COVID-19-Patient*innen an Intensivbetten zwischen 20-30% (jedes 4.-5.Bett)</a:t>
            </a:r>
          </a:p>
          <a:p>
            <a:r>
              <a:rPr lang="de-DE" sz="1600" dirty="0"/>
              <a:t>Die freien Kapazitäten stagnieren aktuell auf niedrigem Niveau: </a:t>
            </a:r>
            <a:br>
              <a:rPr lang="de-DE" sz="1600" dirty="0"/>
            </a:br>
            <a:r>
              <a:rPr lang="de-DE" sz="1600" dirty="0"/>
              <a:t>In 10 Bundesländern sind weniger als 15% freie Kapazitäten vorhanden.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4</a:t>
            </a:fld>
            <a:endParaRPr lang="de-DE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92392" y="136525"/>
            <a:ext cx="6941674" cy="387798"/>
          </a:xfrm>
        </p:spPr>
        <p:txBody>
          <a:bodyPr/>
          <a:lstStyle/>
          <a:p>
            <a:r>
              <a:rPr lang="de-DE" sz="2800" dirty="0"/>
              <a:t>Belastungslage auf Intensivstationen</a:t>
            </a:r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B405C95E-2121-45AB-A468-7F46285FAC9F}"/>
              </a:ext>
            </a:extLst>
          </p:cNvPr>
          <p:cNvGrpSpPr/>
          <p:nvPr/>
        </p:nvGrpSpPr>
        <p:grpSpPr>
          <a:xfrm>
            <a:off x="7328638" y="0"/>
            <a:ext cx="4509391" cy="3058378"/>
            <a:chOff x="7433956" y="3536736"/>
            <a:chExt cx="4509391" cy="3058378"/>
          </a:xfrm>
        </p:grpSpPr>
        <p:pic>
          <p:nvPicPr>
            <p:cNvPr id="2" name="Grafik 1">
              <a:extLst>
                <a:ext uri="{FF2B5EF4-FFF2-40B4-BE49-F238E27FC236}">
                  <a16:creationId xmlns:a16="http://schemas.microsoft.com/office/drawing/2014/main" id="{6188E1CF-9200-493B-AAF2-1A6B2146BC4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85"/>
            <a:stretch/>
          </p:blipFill>
          <p:spPr>
            <a:xfrm>
              <a:off x="7433956" y="3829124"/>
              <a:ext cx="4509391" cy="2765990"/>
            </a:xfrm>
            <a:prstGeom prst="rect">
              <a:avLst/>
            </a:prstGeom>
          </p:spPr>
        </p:pic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683B8633-6DC1-4B1A-A984-FF2D55DE921D}"/>
                </a:ext>
              </a:extLst>
            </p:cNvPr>
            <p:cNvSpPr txBox="1"/>
            <p:nvPr/>
          </p:nvSpPr>
          <p:spPr>
            <a:xfrm>
              <a:off x="7464222" y="3536736"/>
              <a:ext cx="3919844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300" dirty="0"/>
                <a:t>Kapazitäts-Verfügbarkeit (High-Care Versorgung) </a:t>
              </a:r>
            </a:p>
          </p:txBody>
        </p:sp>
      </p:grpSp>
      <p:pic>
        <p:nvPicPr>
          <p:cNvPr id="15" name="Grafik 14">
            <a:extLst>
              <a:ext uri="{FF2B5EF4-FFF2-40B4-BE49-F238E27FC236}">
                <a16:creationId xmlns:a16="http://schemas.microsoft.com/office/drawing/2014/main" id="{636D454F-D83E-455C-A053-615B4B008D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7937" y="3429000"/>
            <a:ext cx="5200092" cy="3342916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AAE41E08-68F3-468D-98B8-4CF6DEBF88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55" y="3347783"/>
            <a:ext cx="5602753" cy="3393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84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BD81069-346F-4191-9514-E4FB136A15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314"/>
          <a:stretch/>
        </p:blipFill>
        <p:spPr>
          <a:xfrm>
            <a:off x="187784" y="796121"/>
            <a:ext cx="6619875" cy="82072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99852" y="1662895"/>
            <a:ext cx="4193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3D0D0F25-8E67-440B-97B1-FABA9ADC78D9}"/>
              </a:ext>
            </a:extLst>
          </p:cNvPr>
          <p:cNvSpPr txBox="1"/>
          <p:nvPr/>
        </p:nvSpPr>
        <p:spPr>
          <a:xfrm>
            <a:off x="5608151" y="1294303"/>
            <a:ext cx="1313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Meldeverzugs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3511DF2-B7B5-4F10-B526-6786ABA48E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8655" y="83127"/>
            <a:ext cx="3573334" cy="224164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4A43BDC0-DD4A-4220-9D5B-33691156116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09"/>
          <a:stretch/>
        </p:blipFill>
        <p:spPr>
          <a:xfrm>
            <a:off x="379791" y="2384065"/>
            <a:ext cx="6827609" cy="2095600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70E0914A-AF59-4F48-A9D7-0CED33670F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9792" y="4525720"/>
            <a:ext cx="3450297" cy="2215787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31641F19-485F-4B48-B5A6-E600D5ED8E0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3151"/>
          <a:stretch/>
        </p:blipFill>
        <p:spPr>
          <a:xfrm>
            <a:off x="4078608" y="4661426"/>
            <a:ext cx="7135261" cy="2196574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AFE189F4-D22A-4438-97C6-4C702839BE4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64067" y="2402460"/>
            <a:ext cx="3450297" cy="2123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</Words>
  <Application>Microsoft Office PowerPoint</Application>
  <PresentationFormat>Breitbild</PresentationFormat>
  <Paragraphs>37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</vt:lpstr>
      <vt:lpstr>DIVI-Intensivregister</vt:lpstr>
      <vt:lpstr>COVID-19 Fallzahlen auf ICU</vt:lpstr>
      <vt:lpstr>COVID-19 Fallzahlen auf ICU</vt:lpstr>
      <vt:lpstr>Belastungslage auf Intensivstationen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Martina Fischer</cp:lastModifiedBy>
  <cp:revision>41</cp:revision>
  <dcterms:created xsi:type="dcterms:W3CDTF">2021-01-13T08:46:29Z</dcterms:created>
  <dcterms:modified xsi:type="dcterms:W3CDTF">2021-01-20T11:49:44Z</dcterms:modified>
</cp:coreProperties>
</file>