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262" r:id="rId3"/>
    <p:sldId id="263" r:id="rId4"/>
    <p:sldId id="264" r:id="rId5"/>
    <p:sldId id="274" r:id="rId6"/>
    <p:sldId id="265" r:id="rId7"/>
    <p:sldId id="266" r:id="rId8"/>
    <p:sldId id="269" r:id="rId9"/>
    <p:sldId id="271" r:id="rId10"/>
    <p:sldId id="272" r:id="rId11"/>
    <p:sldId id="273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1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492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20.01.2021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20.01.2021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20. Januar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05353C-D6E5-44C6-AED5-EBF4CEF6F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73" y="1278474"/>
            <a:ext cx="5996710" cy="33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1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36A313-9967-49B2-931C-8CE452169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357F29-A63A-4339-89DB-C5347529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80F5CE-FBCF-4F3A-9221-6144C3E5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62CE09-E72E-4DF9-8B15-7F550367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01" y="505824"/>
            <a:ext cx="6558197" cy="46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3190EC-8829-4F8B-A27D-B8122113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8F6353-1FDC-41F9-B777-94793DE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82993840-9900-44CF-95BF-B727CE497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48543"/>
              </p:ext>
            </p:extLst>
          </p:nvPr>
        </p:nvGraphicFramePr>
        <p:xfrm>
          <a:off x="456088" y="1352695"/>
          <a:ext cx="7983646" cy="3280688"/>
        </p:xfrm>
        <a:graphic>
          <a:graphicData uri="http://schemas.openxmlformats.org/drawingml/2006/table">
            <a:tbl>
              <a:tblPr firstRow="1" firstCol="1" bandRow="1"/>
              <a:tblGrid>
                <a:gridCol w="2074985">
                  <a:extLst>
                    <a:ext uri="{9D8B030D-6E8A-4147-A177-3AD203B41FA5}">
                      <a16:colId xmlns:a16="http://schemas.microsoft.com/office/drawing/2014/main" val="3766971378"/>
                    </a:ext>
                  </a:extLst>
                </a:gridCol>
                <a:gridCol w="1788606">
                  <a:extLst>
                    <a:ext uri="{9D8B030D-6E8A-4147-A177-3AD203B41FA5}">
                      <a16:colId xmlns:a16="http://schemas.microsoft.com/office/drawing/2014/main" val="2767822642"/>
                    </a:ext>
                  </a:extLst>
                </a:gridCol>
                <a:gridCol w="211016">
                  <a:extLst>
                    <a:ext uri="{9D8B030D-6E8A-4147-A177-3AD203B41FA5}">
                      <a16:colId xmlns:a16="http://schemas.microsoft.com/office/drawing/2014/main" val="3256348968"/>
                    </a:ext>
                  </a:extLst>
                </a:gridCol>
                <a:gridCol w="1678074">
                  <a:extLst>
                    <a:ext uri="{9D8B030D-6E8A-4147-A177-3AD203B41FA5}">
                      <a16:colId xmlns:a16="http://schemas.microsoft.com/office/drawing/2014/main" val="953218103"/>
                    </a:ext>
                  </a:extLst>
                </a:gridCol>
                <a:gridCol w="150726">
                  <a:extLst>
                    <a:ext uri="{9D8B030D-6E8A-4147-A177-3AD203B41FA5}">
                      <a16:colId xmlns:a16="http://schemas.microsoft.com/office/drawing/2014/main" val="39290671"/>
                    </a:ext>
                  </a:extLst>
                </a:gridCol>
                <a:gridCol w="2080239">
                  <a:extLst>
                    <a:ext uri="{9D8B030D-6E8A-4147-A177-3AD203B41FA5}">
                      <a16:colId xmlns:a16="http://schemas.microsoft.com/office/drawing/2014/main" val="3848596357"/>
                    </a:ext>
                  </a:extLst>
                </a:gridCol>
              </a:tblGrid>
              <a:tr h="1997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i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20.01.2021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i="1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i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19.01.2021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74625"/>
                  </a:ext>
                </a:extLst>
              </a:tr>
              <a:tr h="2484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Bestätigte Fälle 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05984"/>
                  </a:ext>
                </a:extLst>
              </a:tr>
              <a:tr h="776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Gesamt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Verstorbene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Anzahl Impfungen seit dem Vortag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Fälle in intensivmedizinischer Behandlung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11600"/>
                  </a:ext>
                </a:extLst>
              </a:tr>
              <a:tr h="2754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effectLst/>
                          <a:latin typeface="Calibri" panose="020F0502020204030204" pitchFamily="34" charset="0"/>
                        </a:rPr>
                        <a:t>+15.974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+1.148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i="1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4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+ 49.289 erste Impfung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+mn-lt"/>
                        </a:rPr>
                        <a:t>-56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398319"/>
                  </a:ext>
                </a:extLst>
              </a:tr>
              <a:tr h="24843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(2.068.002)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(48.770)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+ 13.252 zweite Impfung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[4</a:t>
                      </a:r>
                      <a:r>
                        <a:rPr lang="de-DE" sz="1100" dirty="0">
                          <a:effectLst/>
                          <a:latin typeface="+mn-lt"/>
                        </a:rPr>
                        <a:t>.947</a:t>
                      </a:r>
                      <a:r>
                        <a:rPr lang="de-DE" sz="11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164086"/>
                  </a:ext>
                </a:extLst>
              </a:tr>
              <a:tr h="4703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7-Tage-Inzidenz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R-Wert </a:t>
                      </a:r>
                      <a:r>
                        <a:rPr lang="de-DE" sz="11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(19.01.2021)</a:t>
                      </a:r>
                      <a:endParaRPr lang="de-DE" sz="1400" b="0" i="1" kern="12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Anzahl Geimpfter insgesamt mit einer Impfung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Aus intensivmedizinischer Behandlung entlassen, 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davon % verstorben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149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+mn-lt"/>
                          <a:cs typeface="Calibri" panose="020F0502020204030204" pitchFamily="34" charset="0"/>
                        </a:rPr>
                        <a:t>123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4-Tage:  1,07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(95%-PI: 0,90– 1,20)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075570"/>
                  </a:ext>
                </a:extLst>
              </a:tr>
              <a:tr h="235186">
                <a:tc rowSpan="3"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123</a:t>
                      </a:r>
                      <a:endParaRPr lang="de-DE" dirty="0"/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4-Tage:  0,87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(95%-PI: 0,74– 1,00)</a:t>
                      </a:r>
                      <a:endParaRPr lang="de-DE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 </a:t>
                      </a:r>
                      <a:endParaRPr lang="de-DE" dirty="0"/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N1: 1.195.429 (1,4%)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+829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81042"/>
                  </a:ext>
                </a:extLst>
              </a:tr>
              <a:tr h="16871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106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735836"/>
                  </a:ext>
                </a:extLst>
              </a:tr>
              <a:tr h="48057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 100.000 EW</a:t>
                      </a:r>
                      <a:endParaRPr lang="de-DE" sz="11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7-Tage: </a:t>
                      </a:r>
                      <a:r>
                        <a:rPr lang="sv-SE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0,87</a:t>
                      </a:r>
                      <a:r>
                        <a:rPr lang="sv-SE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(95%-PI: 0,81– 0,92)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N2: 24.741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086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5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F63EE2-148C-42BF-BE4E-4356A999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1294132"/>
            <a:ext cx="7705060" cy="34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31047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Landkreis, N=102.704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9051697-33B0-4514-81B4-F626520F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36" y="912289"/>
            <a:ext cx="5451368" cy="38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B060DB-F21D-4EA4-8F92-ED094D18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86D63B-3D56-472A-ADB5-52B1D4B7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1C5B73-58B1-4376-99E3-A6BA3712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7BF4D7-05AC-47A8-AD60-19DCA5C8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42" y="600076"/>
            <a:ext cx="6424915" cy="45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45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F85078-B1DE-4227-8551-2D25CB24D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96A569-9B81-4822-B65A-D1308868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E2049E-16E4-482D-8333-3950DBB9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A6415D8-0C5E-4DD9-94B3-8A77A9C1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0D153B-9EEC-417F-A78A-B6FB74AD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8" y="1352695"/>
            <a:ext cx="802233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2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B5959CD-4872-4AC0-A076-EB6A2A2B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32" y="1564315"/>
            <a:ext cx="5578866" cy="320294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6FFA52-A38E-446D-9D7C-83F5B8AB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A52849-59E2-4BF0-88DF-CC249CFC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0BBA14-30B7-429F-91EC-04F6FF69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</a:t>
            </a:r>
          </a:p>
        </p:txBody>
      </p:sp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Darstellung der gemeldeten COVID-19 Fälle nach Infektionsumfeld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B7451F3-838B-427F-8DEF-D9F3B7BF3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" t="45453"/>
          <a:stretch/>
        </p:blipFill>
        <p:spPr>
          <a:xfrm>
            <a:off x="907312" y="1526577"/>
            <a:ext cx="7395827" cy="31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COVID-Fälle nach Zugehörigkeit zu einer Einrichtung und Meldewoche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03849F-E1ED-4B2A-B50C-B17374C6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87" y="1417334"/>
            <a:ext cx="5752648" cy="32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29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Bildschirmpräsentation (16:9)</PresentationFormat>
  <Paragraphs>84</Paragraphs>
  <Slides>11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N=102.704</vt:lpstr>
      <vt:lpstr>PowerPoint-Präsentation</vt:lpstr>
      <vt:lpstr>7-Tage-Inzidenz der COVID-19-Fälle nach Altersgruppe und Meldewoche</vt:lpstr>
      <vt:lpstr>7-Tage-Inzidenz der COVID-19-Fälle nach Altersgruppe und Meldewoche</vt:lpstr>
      <vt:lpstr>Darstellung der gemeldeten COVID-19 Fälle nach Infektionsumfeld </vt:lpstr>
      <vt:lpstr>COVID-Fälle nach Zugehörigkeit zu einer Einrichtung und Meldewoche</vt:lpstr>
      <vt:lpstr>Anzahl COVID-19-Todesfälle nach Sterbewoche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119</cp:revision>
  <dcterms:created xsi:type="dcterms:W3CDTF">2015-11-02T12:29:13Z</dcterms:created>
  <dcterms:modified xsi:type="dcterms:W3CDTF">2021-01-20T09:58:26Z</dcterms:modified>
</cp:coreProperties>
</file>