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76" r:id="rId2"/>
    <p:sldId id="588" r:id="rId3"/>
    <p:sldId id="608" r:id="rId4"/>
    <p:sldId id="578" r:id="rId5"/>
    <p:sldId id="626" r:id="rId6"/>
    <p:sldId id="587" r:id="rId7"/>
    <p:sldId id="611" r:id="rId8"/>
    <p:sldId id="630" r:id="rId9"/>
    <p:sldId id="612" r:id="rId10"/>
    <p:sldId id="628" r:id="rId11"/>
    <p:sldId id="593" r:id="rId12"/>
    <p:sldId id="629" r:id="rId13"/>
    <p:sldId id="627" r:id="rId14"/>
    <p:sldId id="623" r:id="rId15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6" clrIdx="3"/>
  <p:cmAuthor id="4" name="Tolksdorf, Kristin" initials="TK" lastIdx="1" clrIdx="4"/>
  <p:cmAuthor id="5" name="Preuß, Ute" initials="PU" lastIdx="3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66A8DD"/>
    <a:srgbClr val="006EC7"/>
    <a:srgbClr val="D0D8E8"/>
    <a:srgbClr val="E9EDF4"/>
    <a:srgbClr val="367BB8"/>
    <a:srgbClr val="338BD2"/>
    <a:srgbClr val="4D8AD2"/>
    <a:srgbClr val="0DE3A1"/>
    <a:srgbClr val="80A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5" autoAdjust="0"/>
    <p:restoredTop sz="84014" autoAdjust="0"/>
  </p:normalViewPr>
  <p:slideViewPr>
    <p:cSldViewPr snapToGrid="0" snapToObjects="1">
      <p:cViewPr varScale="1">
        <p:scale>
          <a:sx n="57" d="100"/>
          <a:sy n="57" d="100"/>
        </p:scale>
        <p:origin x="1556" y="28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20.01.2021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20.01.2021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ARE-Raten in 2. KW stabil geblieben (auch bei Kindern u Erwachsenen relativ stabil). Werte liegen nach wie vor deutlich unter denen der Vorsaisons (seit 36. KW) (die meisten Menschen halten sich an die Kontaktbeschränkungen)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Anteil COVID-19 Patienten an SARI:</a:t>
            </a:r>
          </a:p>
          <a:p>
            <a:r>
              <a:rPr lang="de-DE" dirty="0"/>
              <a:t>Leichter Rückgang in KW 1/2021 (65%, Vorwoche 70%))</a:t>
            </a:r>
          </a:p>
          <a:p>
            <a:r>
              <a:rPr lang="de-DE" dirty="0"/>
              <a:t>Bei stabilen SARI-Fallzahlen (seit 3 Wochen)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Anteil COVID-19 Patienten an SARI:</a:t>
            </a:r>
          </a:p>
          <a:p>
            <a:r>
              <a:rPr lang="de-DE" dirty="0"/>
              <a:t>-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 ab 15 Jahre:  zwischen 65% (60+) und 75% (15-34J.)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6991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021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Absolute Anzahl der COVID-19-Fälle mit SARI im Sentinel: Auswahl wie im Wochenbericht (nur entlassene Fälle mit max. Verweildauer 1 Woche)</a:t>
            </a:r>
          </a:p>
          <a:p>
            <a:pPr marL="171450" indent="-171450">
              <a:buFontTx/>
              <a:buChar char="-"/>
            </a:pPr>
            <a:r>
              <a:rPr lang="de-DE" b="1" dirty="0"/>
              <a:t>AG 35-59 Jahre stabil nach Rückgang ab KW 53 </a:t>
            </a:r>
          </a:p>
          <a:p>
            <a:pPr marL="171450" indent="-171450">
              <a:buFontTx/>
              <a:buChar char="-"/>
            </a:pPr>
            <a:r>
              <a:rPr lang="de-DE" b="1" dirty="0"/>
              <a:t>AG 60-79 weiterhin schwankend auf leicht niedrigerem Niveau (Höhepunkt in KW 51)</a:t>
            </a:r>
          </a:p>
          <a:p>
            <a:pPr marL="171450" indent="-171450">
              <a:buFontTx/>
              <a:buChar char="-"/>
            </a:pPr>
            <a:r>
              <a:rPr lang="de-DE" b="1" dirty="0"/>
              <a:t>AG 80+ weiterhin stabil seit 3 Wochen bei hohen Fallzahlen; sehr leichter Rückgang VORSICHTIG bewerten!</a:t>
            </a:r>
          </a:p>
          <a:p>
            <a:pPr marL="171450" indent="-171450">
              <a:buFontTx/>
              <a:buChar char="-"/>
            </a:pPr>
            <a:endParaRPr lang="de-DE" b="1" dirty="0"/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5941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Um den Jahreswechsel ähnliche Entwicklung wie in den Vorjahren. In der 2. KW wieder deutlich niedrigere Werte als in den Vorjahren (nicht nur die letzten 2).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 Betrachtung der Altersgruppen fallen die besonders niedrigen Werte der 0- bis 14-Jährigen auf, auch im Vergleich zu den Vorsaisons.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Folie wird nicht gezeigt, Änderungen </a:t>
            </a:r>
            <a:r>
              <a:rPr lang="de-DE"/>
              <a:t>des Konsultationsverhaltens </a:t>
            </a:r>
            <a:r>
              <a:rPr lang="de-DE" dirty="0"/>
              <a:t>aber auch regional in den Bundesländern gut zu sehen (Altersgruppen der Erwachsenen)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8321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AG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80+ Jahre: SARI-Fallzahlen weiterhin sehr hoch, auf Niveau Höhepunkt Grippewelle der Vorjahren (seit KW 50/2020)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-SARI-Fallzahlen in AG 60-79 Jahre leicht zurückgegangen (hoch, aber vergleichbar zu Vorsaisons)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-leichter Anstieg der SARI-Fallzahlen in den Altersgruppen unter 60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35-59: hoch, vergleichbar zu Vorsaisons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15-34: etwas niedriger als Vorsaisons 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Unter 15 Jahre: seit KW 40/2020 extrem niedrige Fallzahlen</a:t>
            </a:r>
            <a:endParaRPr lang="de-DE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SARI-Fallzahlen insgesamt stabil, auf Niveau der Vorsaisons </a:t>
            </a:r>
          </a:p>
          <a:p>
            <a:endParaRPr lang="de-DE" dirty="0"/>
          </a:p>
          <a:p>
            <a:r>
              <a:rPr lang="de-DE" dirty="0"/>
              <a:t>Aber: AG unter 15 Jahre weiter extrem niedrige Fallzahlen, während AG 35+ weiter hohe bis sehr hohe Fallzahlen hat.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AG 35-59: Rückgang zum Jahreswechsel, danach nur leicht wieder angestiegen;</a:t>
            </a:r>
          </a:p>
          <a:p>
            <a:endParaRPr lang="de-DE" dirty="0"/>
          </a:p>
          <a:p>
            <a:r>
              <a:rPr lang="de-DE" dirty="0"/>
              <a:t>Vergleichsweise hohe Fallzahlen, aber nicht unüblich für diese Jahreszeit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7157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AG 60-79: nach deutlichem Rückgang in KW 52 bleiben die Zahlen auf jahreszeitlich üblichen Niveau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AG 80+: bleibt als einzige Altersgruppe auf sehr hohem Niveau!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9361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Ergebnisse der </a:t>
            </a:r>
            <a:br>
              <a:rPr lang="de-DE" dirty="0"/>
            </a:br>
            <a:r>
              <a:rPr lang="de-DE" dirty="0"/>
              <a:t>syndromischen Surveillance akuter Atemwegserkrankungen</a:t>
            </a:r>
            <a:br>
              <a:rPr lang="de-DE" dirty="0"/>
            </a:br>
            <a:br>
              <a:rPr lang="de-DE" dirty="0"/>
            </a:br>
            <a:r>
              <a:rPr lang="de-DE" sz="1800" b="0" dirty="0"/>
              <a:t>GrippeWeb, </a:t>
            </a:r>
            <a:br>
              <a:rPr lang="de-DE" sz="1800" b="0" dirty="0"/>
            </a:br>
            <a:r>
              <a:rPr lang="de-DE" sz="1800" b="0" dirty="0"/>
              <a:t>Arbeitsgemeinschaft Influenza,</a:t>
            </a:r>
            <a:br>
              <a:rPr lang="de-DE" sz="1800" b="0" dirty="0"/>
            </a:br>
            <a:r>
              <a:rPr lang="de-DE" sz="1800" b="0" dirty="0"/>
              <a:t>ICOSARI</a:t>
            </a:r>
            <a:br>
              <a:rPr lang="de-DE" sz="1800" b="0" dirty="0"/>
            </a:br>
            <a:r>
              <a:rPr lang="de-DE" sz="1800" b="0" dirty="0"/>
              <a:t>Datenstand  19.1.2021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5" t="15874" r="17500" b="9364"/>
          <a:stretch/>
        </p:blipFill>
        <p:spPr bwMode="auto">
          <a:xfrm>
            <a:off x="293916" y="2170590"/>
            <a:ext cx="3235382" cy="282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692696"/>
            <a:ext cx="8265713" cy="400219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1.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19.1.2021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1157814"/>
            <a:ext cx="900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mit Pfeil 6"/>
          <p:cNvCxnSpPr>
            <a:cxnSpLocks/>
          </p:cNvCxnSpPr>
          <p:nvPr/>
        </p:nvCxnSpPr>
        <p:spPr>
          <a:xfrm flipH="1">
            <a:off x="4938148" y="2754112"/>
            <a:ext cx="944990" cy="11795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6000068" y="2415558"/>
            <a:ext cx="2171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Frühjahr/Sommer 2020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5369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564826" y="692696"/>
            <a:ext cx="8378006" cy="800438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sowie </a:t>
            </a:r>
          </a:p>
          <a:p>
            <a:pPr algn="ctr"/>
            <a:r>
              <a:rPr lang="de-DE" dirty="0"/>
              <a:t>Anteil SARI-Fälle mit COVID-Diagnose bis zur 1.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19.1.2021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F75579A-68B5-46DA-83DC-3BFA2EF95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67856" y="1745647"/>
            <a:ext cx="8674972" cy="47712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56AE90DA-FBFA-4E23-A738-3B924B37793F}"/>
              </a:ext>
            </a:extLst>
          </p:cNvPr>
          <p:cNvCxnSpPr>
            <a:cxnSpLocks/>
          </p:cNvCxnSpPr>
          <p:nvPr/>
        </p:nvCxnSpPr>
        <p:spPr>
          <a:xfrm flipV="1">
            <a:off x="6450213" y="1819275"/>
            <a:ext cx="0" cy="3244858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A0E3E5B6-6622-44C6-8C1B-0D17A3FC255A}"/>
              </a:ext>
            </a:extLst>
          </p:cNvPr>
          <p:cNvCxnSpPr>
            <a:cxnSpLocks/>
          </p:cNvCxnSpPr>
          <p:nvPr/>
        </p:nvCxnSpPr>
        <p:spPr>
          <a:xfrm flipV="1">
            <a:off x="7347094" y="1819275"/>
            <a:ext cx="0" cy="3244858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65E1EFA1-EC52-4D04-9DB1-7725851DE27B}"/>
              </a:ext>
            </a:extLst>
          </p:cNvPr>
          <p:cNvSpPr txBox="1"/>
          <p:nvPr/>
        </p:nvSpPr>
        <p:spPr>
          <a:xfrm>
            <a:off x="5923600" y="1394075"/>
            <a:ext cx="1129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</a:rPr>
              <a:t>Lockdown light (KW 45)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5A98B05-96F7-4162-9C95-74821557C3E4}"/>
              </a:ext>
            </a:extLst>
          </p:cNvPr>
          <p:cNvSpPr txBox="1"/>
          <p:nvPr/>
        </p:nvSpPr>
        <p:spPr>
          <a:xfrm>
            <a:off x="7053026" y="1408984"/>
            <a:ext cx="1072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</a:rPr>
              <a:t>Lockdown (KW 51)</a:t>
            </a:r>
          </a:p>
        </p:txBody>
      </p:sp>
    </p:spTree>
    <p:extLst>
      <p:ext uri="{BB962C8B-B14F-4D97-AF65-F5344CB8AC3E}">
        <p14:creationId xmlns:p14="http://schemas.microsoft.com/office/powerpoint/2010/main" val="2383056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0" y="692696"/>
            <a:ext cx="8942832" cy="489148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Anteil SARI-Fälle mit COVID-Diagnose bis 1.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19.1.2021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F75579A-68B5-46DA-83DC-3BFA2EF95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86274" y="1312184"/>
            <a:ext cx="7770282" cy="51801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4768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B84701F-0F7B-4731-A7EB-A1838E70F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19.1.2021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38199FD-D7AD-49A0-BF51-2CB87EEA9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26CB91-7EA5-489E-BBEC-693C84F12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0AA76473-7BD8-47C4-8BE3-32146C7DE24C}"/>
              </a:ext>
            </a:extLst>
          </p:cNvPr>
          <p:cNvSpPr txBox="1">
            <a:spLocks/>
          </p:cNvSpPr>
          <p:nvPr/>
        </p:nvSpPr>
        <p:spPr>
          <a:xfrm>
            <a:off x="31324" y="651844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Anteil COVID-SARI-Fälle (J09 – J22)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F10238D-B084-41E7-99E0-67B56C5A4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371" y="2161110"/>
            <a:ext cx="8766629" cy="349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123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31324" y="651844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COVID-SARI-Fälle (J09 – J22) bis zur 1.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19.1.2021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1324" y="1540933"/>
            <a:ext cx="9000000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F27A04A1-B53B-4F4E-866F-39BFAAFDECA5}"/>
              </a:ext>
            </a:extLst>
          </p:cNvPr>
          <p:cNvCxnSpPr>
            <a:cxnSpLocks/>
          </p:cNvCxnSpPr>
          <p:nvPr/>
        </p:nvCxnSpPr>
        <p:spPr>
          <a:xfrm flipH="1">
            <a:off x="8476625" y="1706876"/>
            <a:ext cx="346718" cy="639700"/>
          </a:xfrm>
          <a:prstGeom prst="straightConnector1">
            <a:avLst/>
          </a:prstGeom>
          <a:ln w="412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229E076F-6AE9-4293-B47F-775877271A0E}"/>
              </a:ext>
            </a:extLst>
          </p:cNvPr>
          <p:cNvSpPr txBox="1"/>
          <p:nvPr/>
        </p:nvSpPr>
        <p:spPr>
          <a:xfrm>
            <a:off x="8229132" y="1426242"/>
            <a:ext cx="1188423" cy="338554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de-DE" sz="1600" b="1" dirty="0"/>
              <a:t>80+ Jahre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856627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2. KW 2021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19.1.2021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96E6709-7F26-4F42-A324-28131D79F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496" y="1031250"/>
            <a:ext cx="7200000" cy="523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8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2. KW 2021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19.1.2021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96BAA3D-2E66-4E6B-A009-5A5161946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496" y="1031250"/>
            <a:ext cx="7200000" cy="523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68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27137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bis zur 2. KW 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608423" y="6622713"/>
            <a:ext cx="1860421" cy="195750"/>
          </a:xfrm>
        </p:spPr>
        <p:txBody>
          <a:bodyPr/>
          <a:lstStyle/>
          <a:p>
            <a:r>
              <a:rPr lang="de-DE" dirty="0"/>
              <a:t>Stand: 19.1.2021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08423" y="5399347"/>
            <a:ext cx="8371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der 2. KW 2021 bei knapp 630 Arzt­konsul­ta­tionen wegen ARE pro 100.000 Einwohner. Auf die Bevölke­rung in Deutschland bezogen entspricht das einer Gesamtzahl von rund 520.000 Arzt­besuchen wegen akuter Atem­wegs­er­kran­kungen. </a:t>
            </a:r>
            <a:endParaRPr lang="en-US" sz="14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5FB1C5D-E92A-40ED-8AA9-A86723F1D4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" t="9122" r="4304" b="3837"/>
          <a:stretch/>
        </p:blipFill>
        <p:spPr bwMode="auto">
          <a:xfrm>
            <a:off x="972000" y="1103483"/>
            <a:ext cx="7200000" cy="40966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27137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bis zur 2. KW 2021 nur AG ab 15 Jahre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608423" y="6622713"/>
            <a:ext cx="1860421" cy="195750"/>
          </a:xfrm>
        </p:spPr>
        <p:txBody>
          <a:bodyPr/>
          <a:lstStyle/>
          <a:p>
            <a:r>
              <a:rPr lang="de-DE" dirty="0"/>
              <a:t>Stand: 19.1.2021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9CC2BBD6-6A54-47B3-ABCA-B2AA4FFC1954}"/>
              </a:ext>
            </a:extLst>
          </p:cNvPr>
          <p:cNvSpPr txBox="1"/>
          <p:nvPr/>
        </p:nvSpPr>
        <p:spPr>
          <a:xfrm>
            <a:off x="7691120" y="1717040"/>
            <a:ext cx="834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Bayern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B4A13DB-573F-4580-B301-34AA5BAFBF37}"/>
              </a:ext>
            </a:extLst>
          </p:cNvPr>
          <p:cNvSpPr txBox="1"/>
          <p:nvPr/>
        </p:nvSpPr>
        <p:spPr>
          <a:xfrm>
            <a:off x="7630160" y="4769843"/>
            <a:ext cx="1217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Nordrhein-</a:t>
            </a:r>
          </a:p>
          <a:p>
            <a:r>
              <a:rPr lang="de-DE" dirty="0"/>
              <a:t>Westfalen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C044CBC-4C00-499C-B0C2-8C07FFE80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913" y="1119614"/>
            <a:ext cx="5652000" cy="2854910"/>
          </a:xfrm>
          <a:prstGeom prst="rect">
            <a:avLst/>
          </a:prstGeom>
        </p:spPr>
      </p:pic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05C3B91D-8A98-41D5-8B45-FDC2DE6D148C}"/>
              </a:ext>
            </a:extLst>
          </p:cNvPr>
          <p:cNvCxnSpPr>
            <a:cxnSpLocks/>
          </p:cNvCxnSpPr>
          <p:nvPr/>
        </p:nvCxnSpPr>
        <p:spPr>
          <a:xfrm flipV="1">
            <a:off x="1728050" y="2104052"/>
            <a:ext cx="5241763" cy="13464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107C97F2-DEFA-4185-B209-8B991CCB7B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347"/>
          <a:stretch/>
        </p:blipFill>
        <p:spPr>
          <a:xfrm>
            <a:off x="1422913" y="3830607"/>
            <a:ext cx="5652000" cy="2671995"/>
          </a:xfrm>
          <a:prstGeom prst="rect">
            <a:avLst/>
          </a:prstGeom>
        </p:spPr>
      </p:pic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5B778EDF-D1B6-44DB-8707-2E3A9895D3FA}"/>
              </a:ext>
            </a:extLst>
          </p:cNvPr>
          <p:cNvCxnSpPr>
            <a:cxnSpLocks/>
          </p:cNvCxnSpPr>
          <p:nvPr/>
        </p:nvCxnSpPr>
        <p:spPr>
          <a:xfrm>
            <a:off x="1713813" y="4924888"/>
            <a:ext cx="5256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929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5047" y="82112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1.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19.1.2021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375DCA1-AD4E-49A9-B034-BE7E4C7D4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" y="1996182"/>
            <a:ext cx="9144000" cy="365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42461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692696"/>
            <a:ext cx="8265713" cy="400219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1.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19.1.2021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06332" y="1120230"/>
            <a:ext cx="8253723" cy="550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6025111" y="3022786"/>
            <a:ext cx="2171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Frühjahr/Sommer 2020</a:t>
            </a:r>
            <a:endParaRPr lang="en-US" sz="1600" dirty="0"/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3232658D-05C7-4822-93BF-D7BA91AA67B5}"/>
              </a:ext>
            </a:extLst>
          </p:cNvPr>
          <p:cNvCxnSpPr>
            <a:cxnSpLocks/>
          </p:cNvCxnSpPr>
          <p:nvPr/>
        </p:nvCxnSpPr>
        <p:spPr>
          <a:xfrm flipH="1">
            <a:off x="4937248" y="3355661"/>
            <a:ext cx="978325" cy="5936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150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692696"/>
            <a:ext cx="8265713" cy="400219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1.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19.1.2021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2000" y="1157814"/>
            <a:ext cx="900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6025111" y="2339304"/>
            <a:ext cx="2171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Frühjahr/Sommer 2020</a:t>
            </a:r>
            <a:endParaRPr lang="en-US" sz="1600" dirty="0"/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3232658D-05C7-4822-93BF-D7BA91AA67B5}"/>
              </a:ext>
            </a:extLst>
          </p:cNvPr>
          <p:cNvCxnSpPr>
            <a:cxnSpLocks/>
          </p:cNvCxnSpPr>
          <p:nvPr/>
        </p:nvCxnSpPr>
        <p:spPr>
          <a:xfrm flipH="1">
            <a:off x="5046786" y="2677858"/>
            <a:ext cx="978326" cy="5936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149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692696"/>
            <a:ext cx="8265713" cy="400219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1.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19.1.2021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1157814"/>
            <a:ext cx="900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mit Pfeil 6"/>
          <p:cNvCxnSpPr>
            <a:cxnSpLocks/>
          </p:cNvCxnSpPr>
          <p:nvPr/>
        </p:nvCxnSpPr>
        <p:spPr>
          <a:xfrm flipH="1">
            <a:off x="4929855" y="2749799"/>
            <a:ext cx="953283" cy="9480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6000068" y="2415558"/>
            <a:ext cx="2171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Frühjahr/Sommer 2020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5653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723</Words>
  <Application>Microsoft Office PowerPoint</Application>
  <PresentationFormat>Bildschirmpräsentation (4:3)</PresentationFormat>
  <Paragraphs>91</Paragraphs>
  <Slides>14</Slides>
  <Notes>13</Notes>
  <HiddenSlides>7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ＭＳ 明朝</vt:lpstr>
      <vt:lpstr>Wingdings</vt:lpstr>
      <vt:lpstr>Office-Design</vt:lpstr>
      <vt:lpstr>Ergebnisse der  syndromischen Surveillance akuter Atemwegserkrankungen  GrippeWeb,  Arbeitsgemeinschaft Influenza, ICOSARI Datenstand  19.1.2021</vt:lpstr>
      <vt:lpstr>GrippeWeb bis zur 2. KW 2021 </vt:lpstr>
      <vt:lpstr>GrippeWeb bis zur 2. KW 2021 </vt:lpstr>
      <vt:lpstr>Arbeitsgemeinschaft Influenza ARE-Konsultationen bis zur 2. KW 2021</vt:lpstr>
      <vt:lpstr>Arbeitsgemeinschaft Influenza ARE-Konsultationen bis zur 2. KW 2021 nur AG ab 15 Jahre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Budas</cp:lastModifiedBy>
  <cp:revision>1947</cp:revision>
  <cp:lastPrinted>2020-05-13T06:04:10Z</cp:lastPrinted>
  <dcterms:created xsi:type="dcterms:W3CDTF">2015-11-02T12:29:13Z</dcterms:created>
  <dcterms:modified xsi:type="dcterms:W3CDTF">2021-01-20T09:22:34Z</dcterms:modified>
</cp:coreProperties>
</file>