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794" r:id="rId3"/>
    <p:sldId id="804" r:id="rId4"/>
    <p:sldId id="801" r:id="rId5"/>
    <p:sldId id="802" r:id="rId6"/>
    <p:sldId id="797" r:id="rId7"/>
    <p:sldId id="798" r:id="rId8"/>
  </p:sldIdLst>
  <p:sldSz cx="9144000" cy="6858000" type="screen4x3"/>
  <p:notesSz cx="6794500" cy="9906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>
          <p15:clr>
            <a:srgbClr val="A4A3A4"/>
          </p15:clr>
        </p15:guide>
        <p15:guide id="2" pos="1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tos-Hövener, Claudia" initials="SC" lastIdx="2" clrIdx="0"/>
  <p:cmAuthor id="1" name="Kajikhina, Katja" initials="KK" lastIdx="3" clrIdx="1"/>
  <p:cmAuthor id="2" name="Sarma, Navina" initials="SN" lastIdx="1" clrIdx="2"/>
  <p:cmAuthor id="3" name="ZimmermannR" initials="ZR" lastIdx="1" clrIdx="3">
    <p:extLst>
      <p:ext uri="{19B8F6BF-5375-455C-9EA6-DF929625EA0E}">
        <p15:presenceInfo xmlns:p15="http://schemas.microsoft.com/office/powerpoint/2012/main" userId="Zimmermann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FF9933"/>
    <a:srgbClr val="FF770A"/>
    <a:srgbClr val="6DAB24"/>
    <a:srgbClr val="045AA6"/>
    <a:srgbClr val="0F8AF9"/>
    <a:srgbClr val="D0D8E8"/>
    <a:srgbClr val="FF7575"/>
    <a:srgbClr val="FFB9B9"/>
    <a:srgbClr val="4D8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3737" autoAdjust="0"/>
  </p:normalViewPr>
  <p:slideViewPr>
    <p:cSldViewPr snapToGrid="0" snapToObjects="1">
      <p:cViewPr varScale="1">
        <p:scale>
          <a:sx n="107" d="100"/>
          <a:sy n="107" d="100"/>
        </p:scale>
        <p:origin x="1782" y="102"/>
      </p:cViewPr>
      <p:guideLst>
        <p:guide orient="horz" pos="2169"/>
        <p:guide pos="1446"/>
      </p:guideLst>
    </p:cSldViewPr>
  </p:slideViewPr>
  <p:outlineViewPr>
    <p:cViewPr>
      <p:scale>
        <a:sx n="33" d="100"/>
        <a:sy n="33" d="100"/>
      </p:scale>
      <p:origin x="42" y="177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6" d="100"/>
          <a:sy n="46" d="100"/>
        </p:scale>
        <p:origin x="-2788" y="-6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D33B1-01AC-4A5A-BEF1-0EB131F9532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F00B1DE-FCD6-4FD3-87CA-16E4965DC5D3}">
      <dgm:prSet phldrT="[Text]"/>
      <dgm:spPr/>
      <dgm:t>
        <a:bodyPr/>
        <a:lstStyle/>
        <a:p>
          <a:r>
            <a:rPr lang="de-DE" dirty="0"/>
            <a:t>RKI- Empfehlungen zur Prävention und Management von COVID-19 unter Obdachlosen?  </a:t>
          </a:r>
        </a:p>
      </dgm:t>
    </dgm:pt>
    <dgm:pt modelId="{13B98BCC-A33A-49CC-ABFA-F53AA663F3C2}" type="sibTrans" cxnId="{92905257-15AE-4011-97DF-21A614EECFF8}">
      <dgm:prSet/>
      <dgm:spPr/>
      <dgm:t>
        <a:bodyPr/>
        <a:lstStyle/>
        <a:p>
          <a:endParaRPr lang="de-DE"/>
        </a:p>
      </dgm:t>
    </dgm:pt>
    <dgm:pt modelId="{A4A03A96-86AD-4F22-B86D-83A4BAE06967}" type="parTrans" cxnId="{92905257-15AE-4011-97DF-21A614EECFF8}">
      <dgm:prSet/>
      <dgm:spPr/>
      <dgm:t>
        <a:bodyPr/>
        <a:lstStyle/>
        <a:p>
          <a:endParaRPr lang="de-DE"/>
        </a:p>
      </dgm:t>
    </dgm:pt>
    <dgm:pt modelId="{2CAA3F3E-3AFB-4461-8E54-A84B4AB3B7A8}" type="pres">
      <dgm:prSet presAssocID="{B33D33B1-01AC-4A5A-BEF1-0EB131F95321}" presName="Name0" presStyleCnt="0">
        <dgm:presLayoutVars>
          <dgm:chMax val="7"/>
          <dgm:chPref val="7"/>
          <dgm:dir/>
        </dgm:presLayoutVars>
      </dgm:prSet>
      <dgm:spPr/>
    </dgm:pt>
    <dgm:pt modelId="{0149FE55-C5E5-4EEC-985A-1841571B4CF3}" type="pres">
      <dgm:prSet presAssocID="{B33D33B1-01AC-4A5A-BEF1-0EB131F95321}" presName="Name1" presStyleCnt="0"/>
      <dgm:spPr/>
    </dgm:pt>
    <dgm:pt modelId="{970F5A6C-5D8C-4EE9-B961-0BE78EDA10B6}" type="pres">
      <dgm:prSet presAssocID="{B33D33B1-01AC-4A5A-BEF1-0EB131F95321}" presName="cycle" presStyleCnt="0"/>
      <dgm:spPr/>
    </dgm:pt>
    <dgm:pt modelId="{CC64E0DB-CDA5-426D-A222-509D1B5782F9}" type="pres">
      <dgm:prSet presAssocID="{B33D33B1-01AC-4A5A-BEF1-0EB131F95321}" presName="srcNode" presStyleLbl="node1" presStyleIdx="0" presStyleCnt="1"/>
      <dgm:spPr/>
    </dgm:pt>
    <dgm:pt modelId="{6D78907D-98DD-4E8F-8CF4-DB829A9BC67E}" type="pres">
      <dgm:prSet presAssocID="{B33D33B1-01AC-4A5A-BEF1-0EB131F95321}" presName="conn" presStyleLbl="parChTrans1D2" presStyleIdx="0" presStyleCnt="1"/>
      <dgm:spPr/>
    </dgm:pt>
    <dgm:pt modelId="{7100F62B-74DD-4236-B5A9-AF6E29FE9526}" type="pres">
      <dgm:prSet presAssocID="{B33D33B1-01AC-4A5A-BEF1-0EB131F95321}" presName="extraNode" presStyleLbl="node1" presStyleIdx="0" presStyleCnt="1"/>
      <dgm:spPr/>
    </dgm:pt>
    <dgm:pt modelId="{0BC5144F-895A-45FB-9894-5E994F485E30}" type="pres">
      <dgm:prSet presAssocID="{B33D33B1-01AC-4A5A-BEF1-0EB131F95321}" presName="dstNode" presStyleLbl="node1" presStyleIdx="0" presStyleCnt="1"/>
      <dgm:spPr/>
    </dgm:pt>
    <dgm:pt modelId="{E19D3176-E648-423B-AD5A-6EA2E0DA0C2B}" type="pres">
      <dgm:prSet presAssocID="{3F00B1DE-FCD6-4FD3-87CA-16E4965DC5D3}" presName="text_1" presStyleLbl="node1" presStyleIdx="0" presStyleCnt="1">
        <dgm:presLayoutVars>
          <dgm:bulletEnabled val="1"/>
        </dgm:presLayoutVars>
      </dgm:prSet>
      <dgm:spPr/>
    </dgm:pt>
    <dgm:pt modelId="{C4CA5384-3E04-4067-8C86-FBF66AC7C3FF}" type="pres">
      <dgm:prSet presAssocID="{3F00B1DE-FCD6-4FD3-87CA-16E4965DC5D3}" presName="accent_1" presStyleCnt="0"/>
      <dgm:spPr/>
    </dgm:pt>
    <dgm:pt modelId="{C00C9972-3D66-4707-ACEA-85DF275E3E61}" type="pres">
      <dgm:prSet presAssocID="{3F00B1DE-FCD6-4FD3-87CA-16E4965DC5D3}" presName="accentRepeatNode" presStyleLbl="solidFgAcc1" presStyleIdx="0" presStyleCnt="1"/>
      <dgm:spPr/>
    </dgm:pt>
  </dgm:ptLst>
  <dgm:cxnLst>
    <dgm:cxn modelId="{92905257-15AE-4011-97DF-21A614EECFF8}" srcId="{B33D33B1-01AC-4A5A-BEF1-0EB131F95321}" destId="{3F00B1DE-FCD6-4FD3-87CA-16E4965DC5D3}" srcOrd="0" destOrd="0" parTransId="{A4A03A96-86AD-4F22-B86D-83A4BAE06967}" sibTransId="{13B98BCC-A33A-49CC-ABFA-F53AA663F3C2}"/>
    <dgm:cxn modelId="{B0E3C179-CF9F-4C29-AC6F-45B5B0B23D5D}" type="presOf" srcId="{3F00B1DE-FCD6-4FD3-87CA-16E4965DC5D3}" destId="{E19D3176-E648-423B-AD5A-6EA2E0DA0C2B}" srcOrd="0" destOrd="0" presId="urn:microsoft.com/office/officeart/2008/layout/VerticalCurvedList"/>
    <dgm:cxn modelId="{06AD6B8D-B25A-465E-AEC0-0FF93C569C0B}" type="presOf" srcId="{B33D33B1-01AC-4A5A-BEF1-0EB131F95321}" destId="{2CAA3F3E-3AFB-4461-8E54-A84B4AB3B7A8}" srcOrd="0" destOrd="0" presId="urn:microsoft.com/office/officeart/2008/layout/VerticalCurvedList"/>
    <dgm:cxn modelId="{0DE012C5-B603-43B8-9108-459B0D037D96}" type="presOf" srcId="{13B98BCC-A33A-49CC-ABFA-F53AA663F3C2}" destId="{6D78907D-98DD-4E8F-8CF4-DB829A9BC67E}" srcOrd="0" destOrd="0" presId="urn:microsoft.com/office/officeart/2008/layout/VerticalCurvedList"/>
    <dgm:cxn modelId="{3DD27465-41A3-469E-BAA6-228A58A1CF01}" type="presParOf" srcId="{2CAA3F3E-3AFB-4461-8E54-A84B4AB3B7A8}" destId="{0149FE55-C5E5-4EEC-985A-1841571B4CF3}" srcOrd="0" destOrd="0" presId="urn:microsoft.com/office/officeart/2008/layout/VerticalCurvedList"/>
    <dgm:cxn modelId="{9162C8B1-19B4-4B76-8639-0221CFD4B6B2}" type="presParOf" srcId="{0149FE55-C5E5-4EEC-985A-1841571B4CF3}" destId="{970F5A6C-5D8C-4EE9-B961-0BE78EDA10B6}" srcOrd="0" destOrd="0" presId="urn:microsoft.com/office/officeart/2008/layout/VerticalCurvedList"/>
    <dgm:cxn modelId="{8290410D-6B6B-4E03-BA07-DBAEE8EC007F}" type="presParOf" srcId="{970F5A6C-5D8C-4EE9-B961-0BE78EDA10B6}" destId="{CC64E0DB-CDA5-426D-A222-509D1B5782F9}" srcOrd="0" destOrd="0" presId="urn:microsoft.com/office/officeart/2008/layout/VerticalCurvedList"/>
    <dgm:cxn modelId="{27D0F1AA-17E7-49A1-A65E-BAC4E4BF958C}" type="presParOf" srcId="{970F5A6C-5D8C-4EE9-B961-0BE78EDA10B6}" destId="{6D78907D-98DD-4E8F-8CF4-DB829A9BC67E}" srcOrd="1" destOrd="0" presId="urn:microsoft.com/office/officeart/2008/layout/VerticalCurvedList"/>
    <dgm:cxn modelId="{53A7FC0C-D1AF-4F0E-AAAF-2DEF97CF78F8}" type="presParOf" srcId="{970F5A6C-5D8C-4EE9-B961-0BE78EDA10B6}" destId="{7100F62B-74DD-4236-B5A9-AF6E29FE9526}" srcOrd="2" destOrd="0" presId="urn:microsoft.com/office/officeart/2008/layout/VerticalCurvedList"/>
    <dgm:cxn modelId="{656C30AE-4715-4906-AFAB-1A5B79C3BD90}" type="presParOf" srcId="{970F5A6C-5D8C-4EE9-B961-0BE78EDA10B6}" destId="{0BC5144F-895A-45FB-9894-5E994F485E30}" srcOrd="3" destOrd="0" presId="urn:microsoft.com/office/officeart/2008/layout/VerticalCurvedList"/>
    <dgm:cxn modelId="{F2241919-DA4D-4EF2-A5D2-1ED8B0CF25A4}" type="presParOf" srcId="{0149FE55-C5E5-4EEC-985A-1841571B4CF3}" destId="{E19D3176-E648-423B-AD5A-6EA2E0DA0C2B}" srcOrd="1" destOrd="0" presId="urn:microsoft.com/office/officeart/2008/layout/VerticalCurvedList"/>
    <dgm:cxn modelId="{4C85D158-90EB-40E4-823C-BDC4FEFC70CA}" type="presParOf" srcId="{0149FE55-C5E5-4EEC-985A-1841571B4CF3}" destId="{C4CA5384-3E04-4067-8C86-FBF66AC7C3FF}" srcOrd="2" destOrd="0" presId="urn:microsoft.com/office/officeart/2008/layout/VerticalCurvedList"/>
    <dgm:cxn modelId="{90775AC3-A081-40AE-911B-D90429E79FFD}" type="presParOf" srcId="{C4CA5384-3E04-4067-8C86-FBF66AC7C3FF}" destId="{C00C9972-3D66-4707-ACEA-85DF275E3E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8907D-98DD-4E8F-8CF4-DB829A9BC67E}">
      <dsp:nvSpPr>
        <dsp:cNvPr id="0" name=""/>
        <dsp:cNvSpPr/>
      </dsp:nvSpPr>
      <dsp:spPr>
        <a:xfrm>
          <a:off x="-1974593" y="-333342"/>
          <a:ext cx="2573326" cy="2573326"/>
        </a:xfrm>
        <a:prstGeom prst="blockArc">
          <a:avLst>
            <a:gd name="adj1" fmla="val 18900000"/>
            <a:gd name="adj2" fmla="val 2700000"/>
            <a:gd name="adj3" fmla="val 8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D3176-E648-423B-AD5A-6EA2E0DA0C2B}">
      <dsp:nvSpPr>
        <dsp:cNvPr id="0" name=""/>
        <dsp:cNvSpPr/>
      </dsp:nvSpPr>
      <dsp:spPr>
        <a:xfrm>
          <a:off x="583703" y="486358"/>
          <a:ext cx="7421779" cy="9339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6699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kern="1200" dirty="0"/>
            <a:t>RKI- Empfehlungen zur Prävention und Management von COVID-19 unter Obdachlosen?  </a:t>
          </a:r>
        </a:p>
      </dsp:txBody>
      <dsp:txXfrm>
        <a:off x="583703" y="486358"/>
        <a:ext cx="7421779" cy="933925"/>
      </dsp:txXfrm>
    </dsp:sp>
    <dsp:sp modelId="{C00C9972-3D66-4707-ACEA-85DF275E3E61}">
      <dsp:nvSpPr>
        <dsp:cNvPr id="0" name=""/>
        <dsp:cNvSpPr/>
      </dsp:nvSpPr>
      <dsp:spPr>
        <a:xfrm>
          <a:off x="0" y="369617"/>
          <a:ext cx="1167406" cy="11674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9" y="0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4" y="9408981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9" y="9408981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9" y="0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22.01.2021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" y="9408981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9" y="9408981"/>
            <a:ext cx="2944283" cy="495300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466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6514">
              <a:defRPr/>
            </a:pPr>
            <a:r>
              <a:rPr lang="de-DE" dirty="0"/>
              <a:t>https://www.bagw.de/media/doc/DOK_20_Corona-Krise_BAG_W_fordert_10_Punkte_Sofortprogramm.pdf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828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6514">
              <a:defRPr/>
            </a:pPr>
            <a:r>
              <a:rPr lang="de-DE" dirty="0"/>
              <a:t>bundesweit unterschiedliche Erfahrungen zu COVID-19 bei obdachlosen Menschen I unterschiedliches Vorgehen </a:t>
            </a:r>
          </a:p>
          <a:p>
            <a:pPr defTabSz="456514">
              <a:defRPr/>
            </a:pPr>
            <a:r>
              <a:rPr lang="de-DE" dirty="0"/>
              <a:t>In Berlin 30 NÜ mit 1000 Plätzen- keine einheitlichen Empfehlungen innerhalb eines BL- </a:t>
            </a:r>
          </a:p>
          <a:p>
            <a:pPr defTabSz="456514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55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6514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943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6514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9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6514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29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8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3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1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8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4" y="3816246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8" name="Bild 14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4" y="182309"/>
            <a:ext cx="1656184" cy="4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22.01.2021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 / Obdachlose Menschen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029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 / Obdachlose Menschen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6422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22.01.2021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 / Obdachlose Menschen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2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8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3" y="2264792"/>
            <a:ext cx="5124112" cy="2911279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8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1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4" y="3816246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Rechteck 13"/>
          <p:cNvSpPr/>
          <p:nvPr userDrawn="1"/>
        </p:nvSpPr>
        <p:spPr>
          <a:xfrm>
            <a:off x="8748465" y="2267304"/>
            <a:ext cx="395537" cy="2908766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4" y="182309"/>
            <a:ext cx="1656184" cy="4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434516"/>
            <a:ext cx="8092593" cy="5023433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1" y="784975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COVID-19 / Obdachlose Menschen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 dirty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52920" y="6451602"/>
            <a:ext cx="496872" cy="366863"/>
          </a:xfrm>
        </p:spPr>
        <p:txBody>
          <a:bodyPr/>
          <a:lstStyle/>
          <a:p>
            <a:endParaRPr lang="de-DE" dirty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1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564826" y="6451602"/>
            <a:ext cx="1860421" cy="366863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2" y="6451602"/>
            <a:ext cx="5182675" cy="366863"/>
          </a:xfrm>
        </p:spPr>
        <p:txBody>
          <a:bodyPr/>
          <a:lstStyle/>
          <a:p>
            <a:r>
              <a:rPr lang="de-DE"/>
              <a:t>COVID-19 / Obdachlose Menschen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052920" y="6452560"/>
            <a:ext cx="496872" cy="365905"/>
          </a:xfrm>
        </p:spPr>
        <p:txBody>
          <a:bodyPr/>
          <a:lstStyle/>
          <a:p>
            <a:endParaRPr lang="de-DE" dirty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2" y="6452560"/>
            <a:ext cx="5182675" cy="365905"/>
          </a:xfrm>
        </p:spPr>
        <p:txBody>
          <a:bodyPr/>
          <a:lstStyle/>
          <a:p>
            <a:r>
              <a:rPr lang="de-DE"/>
              <a:t>COVID-19 / Obdachlose Menschen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564826" y="6452560"/>
            <a:ext cx="1860421" cy="365905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052920" y="6426679"/>
            <a:ext cx="496872" cy="391784"/>
          </a:xfrm>
        </p:spPr>
        <p:txBody>
          <a:bodyPr/>
          <a:lstStyle/>
          <a:p>
            <a:endParaRPr lang="de-DE" dirty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564826" y="6426679"/>
            <a:ext cx="1860421" cy="391784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699792" y="6426679"/>
            <a:ext cx="5182675" cy="391784"/>
          </a:xfrm>
        </p:spPr>
        <p:txBody>
          <a:bodyPr/>
          <a:lstStyle>
            <a:lvl1pPr>
              <a:defRPr sz="1200"/>
            </a:lvl1pPr>
          </a:lstStyle>
          <a:p>
            <a:r>
              <a:rPr lang="de-DE"/>
              <a:t>COVID-19 / Obdachlose Menschen</a:t>
            </a:r>
            <a:endParaRPr lang="de-DE" dirty="0"/>
          </a:p>
        </p:txBody>
      </p:sp>
      <p:pic>
        <p:nvPicPr>
          <p:cNvPr id="5" name="Inhaltsplatzhalter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019"/>
            <a:ext cx="1218898" cy="39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6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22.01.2021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 / Obdachlose Menschen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0771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1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6457952"/>
            <a:ext cx="1860421" cy="360513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457952"/>
            <a:ext cx="5182675" cy="360513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COVID-19 / Obdachlose Menschen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457952"/>
            <a:ext cx="496872" cy="360513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8042054" y="6636375"/>
            <a:ext cx="10866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 userDrawn="1"/>
        </p:nvCxnSpPr>
        <p:spPr>
          <a:xfrm>
            <a:off x="2594239" y="6628379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5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5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4" y="182309"/>
            <a:ext cx="1656184" cy="48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COVID-19 / Obdachlose Menschen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de-DE" dirty="0"/>
            </a:br>
            <a:r>
              <a:rPr lang="de-DE" sz="3200" dirty="0"/>
              <a:t>COVID-19 bei obdachlosen Menschen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sz="2000" dirty="0"/>
              <a:t>Krisenstab</a:t>
            </a:r>
          </a:p>
          <a:p>
            <a:r>
              <a:rPr lang="de-DE" sz="2000" dirty="0"/>
              <a:t>Berlin, 22. Januar 2021</a:t>
            </a:r>
          </a:p>
        </p:txBody>
      </p:sp>
    </p:spTree>
    <p:extLst>
      <p:ext uri="{BB962C8B-B14F-4D97-AF65-F5344CB8AC3E}">
        <p14:creationId xmlns:p14="http://schemas.microsoft.com/office/powerpoint/2010/main" val="4675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282700"/>
            <a:ext cx="8092593" cy="4879340"/>
          </a:xfrm>
        </p:spPr>
        <p:txBody>
          <a:bodyPr>
            <a:normAutofit lnSpcReduction="10000"/>
          </a:bodyPr>
          <a:lstStyle/>
          <a:p>
            <a:r>
              <a:rPr lang="de-DE" sz="2400" i="1" dirty="0"/>
              <a:t>POINT-Studie</a:t>
            </a:r>
            <a:r>
              <a:rPr lang="de-DE" sz="2400" dirty="0"/>
              <a:t> zu TB, HIV, Hepatitis B, C und STI bei obdachlosen Menschen in Berlin (</a:t>
            </a:r>
            <a:r>
              <a:rPr lang="de-DE" sz="2400" dirty="0" err="1"/>
              <a:t>SoFo</a:t>
            </a:r>
            <a:r>
              <a:rPr lang="de-DE" sz="2400" dirty="0"/>
              <a:t> 2021)</a:t>
            </a:r>
          </a:p>
          <a:p>
            <a:pPr lvl="1"/>
            <a:r>
              <a:rPr lang="de-DE" sz="2200" dirty="0">
                <a:sym typeface="Wingdings" panose="05000000000000000000" pitchFamily="2" charset="2"/>
              </a:rPr>
              <a:t> Obdachlosigkeit auf RKI-Agenda</a:t>
            </a:r>
          </a:p>
          <a:p>
            <a:r>
              <a:rPr lang="de-DE" sz="2400" dirty="0">
                <a:sym typeface="Wingdings" panose="05000000000000000000" pitchFamily="2" charset="2"/>
              </a:rPr>
              <a:t>Kooperation mit </a:t>
            </a:r>
            <a:r>
              <a:rPr lang="de-DE" sz="2400" i="1" dirty="0">
                <a:ea typeface="Calibri" panose="020F0502020204030204" pitchFamily="34" charset="0"/>
                <a:cs typeface="Arial" panose="020B0604020202020204" pitchFamily="34" charset="0"/>
              </a:rPr>
              <a:t>Charité COVID-19 Projekt für und mit Obdachlosen</a:t>
            </a:r>
            <a:endParaRPr lang="de-DE" sz="2400" i="1" dirty="0">
              <a:sym typeface="Wingdings" panose="05000000000000000000" pitchFamily="2" charset="2"/>
            </a:endParaRPr>
          </a:p>
          <a:p>
            <a:pPr lvl="1"/>
            <a:r>
              <a:rPr lang="de-DE" sz="2200" dirty="0">
                <a:cs typeface="Arial" panose="020B0604020202020204" pitchFamily="34" charset="0"/>
              </a:rPr>
              <a:t>Monitoring des Infektionsgeschehens und Unterstützung des Infektionsmanagement </a:t>
            </a:r>
          </a:p>
          <a:p>
            <a:pPr lvl="1"/>
            <a:r>
              <a:rPr lang="de-DE" sz="2200" dirty="0">
                <a:cs typeface="Arial" panose="020B0604020202020204" pitchFamily="34" charset="0"/>
              </a:rPr>
              <a:t>Wochenberichte zu Testzahlen </a:t>
            </a:r>
          </a:p>
          <a:p>
            <a:r>
              <a:rPr lang="de-DE" sz="2400" dirty="0">
                <a:sym typeface="Wingdings" panose="05000000000000000000" pitchFamily="2" charset="2"/>
              </a:rPr>
              <a:t>MA ehrenamtlich in der med. Versorgung Obdachloser</a:t>
            </a:r>
          </a:p>
          <a:p>
            <a:r>
              <a:rPr lang="de-DE" sz="2400" dirty="0">
                <a:sym typeface="Wingdings" panose="05000000000000000000" pitchFamily="2" charset="2"/>
              </a:rPr>
              <a:t>Anfragen bei </a:t>
            </a:r>
            <a:r>
              <a:rPr lang="de-DE" sz="2400" dirty="0" err="1">
                <a:sym typeface="Wingdings" panose="05000000000000000000" pitchFamily="2" charset="2"/>
              </a:rPr>
              <a:t>nCoV</a:t>
            </a:r>
            <a:r>
              <a:rPr lang="de-DE" sz="2400" dirty="0">
                <a:sym typeface="Wingdings" panose="05000000000000000000" pitchFamily="2" charset="2"/>
              </a:rPr>
              <a:t>-Lage:</a:t>
            </a:r>
          </a:p>
          <a:p>
            <a:pPr lvl="1"/>
            <a:r>
              <a:rPr lang="de-DE" sz="2200" dirty="0">
                <a:sym typeface="Wingdings" panose="05000000000000000000" pitchFamily="2" charset="2"/>
              </a:rPr>
              <a:t>Meldedaten (§36 - Obdachlosenunterkünfte bisher nicht ausgewiesen)</a:t>
            </a:r>
          </a:p>
          <a:p>
            <a:pPr lvl="1"/>
            <a:r>
              <a:rPr lang="de-DE" sz="2200" dirty="0">
                <a:sym typeface="Wingdings" panose="05000000000000000000" pitchFamily="2" charset="2"/>
              </a:rPr>
              <a:t>Wunsch nach einheitlichen Empfehlungen zur Prävention und Management von COVID-19 bei Obdachlosen  </a:t>
            </a:r>
          </a:p>
          <a:p>
            <a:endParaRPr lang="de-DE" sz="2400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1" y="784975"/>
            <a:ext cx="8092592" cy="369332"/>
          </a:xfr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Thema Obdachlosigkeit im RKI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/>
          </a:p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/>
              <a:t>COVID-19 / Obdachlose Menschen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385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282700"/>
            <a:ext cx="8092593" cy="4879340"/>
          </a:xfrm>
        </p:spPr>
        <p:txBody>
          <a:bodyPr>
            <a:normAutofit lnSpcReduction="10000"/>
          </a:bodyPr>
          <a:lstStyle/>
          <a:p>
            <a:r>
              <a:rPr lang="de-DE" sz="2400" b="1" dirty="0"/>
              <a:t>Berlin: </a:t>
            </a:r>
            <a:r>
              <a:rPr lang="de-DE" sz="2400" dirty="0"/>
              <a:t>insg. ca. </a:t>
            </a:r>
            <a:r>
              <a:rPr lang="de-DE" sz="2400" b="1" dirty="0"/>
              <a:t>70</a:t>
            </a:r>
            <a:r>
              <a:rPr lang="de-DE" sz="2400" dirty="0"/>
              <a:t> bekannte bestätigte SARS-CoV-2 Fälle, u.a. </a:t>
            </a:r>
            <a:r>
              <a:rPr lang="de-DE" sz="2400"/>
              <a:t>ein Ausbruch in einer Notunterkunft (100 Gäste) mit </a:t>
            </a:r>
            <a:r>
              <a:rPr lang="de-DE" sz="2400" b="1"/>
              <a:t>37</a:t>
            </a:r>
            <a:r>
              <a:rPr lang="de-DE" sz="2400"/>
              <a:t> Fällen</a:t>
            </a:r>
          </a:p>
          <a:p>
            <a:r>
              <a:rPr lang="de-DE" sz="2400" b="1"/>
              <a:t>Nürnberg</a:t>
            </a:r>
            <a:r>
              <a:rPr lang="de-DE" sz="2400" dirty="0"/>
              <a:t>: viele Fälle, alle obdachlosen Menschen die eine Notübernachtung aufsuchen werden getestet</a:t>
            </a:r>
          </a:p>
          <a:p>
            <a:r>
              <a:rPr lang="de-DE" sz="2400" b="1" dirty="0"/>
              <a:t>München</a:t>
            </a:r>
            <a:r>
              <a:rPr lang="de-DE" sz="2400" dirty="0"/>
              <a:t>: regelmäßige Testungen, bisher niedrige Infektionszahlen</a:t>
            </a:r>
          </a:p>
          <a:p>
            <a:r>
              <a:rPr lang="de-DE" sz="2400" b="1" dirty="0"/>
              <a:t>Darmstadt</a:t>
            </a:r>
            <a:r>
              <a:rPr lang="de-DE" sz="2400" dirty="0"/>
              <a:t>: hat ein niedrigschwelliges Testzentrum, in dem sich obdachlose Menschen testen lassen können</a:t>
            </a:r>
          </a:p>
          <a:p>
            <a:r>
              <a:rPr lang="de-DE" sz="2400" b="1" dirty="0"/>
              <a:t>Bremen</a:t>
            </a:r>
            <a:r>
              <a:rPr lang="de-DE" sz="2400" dirty="0"/>
              <a:t>: viele Fälle bei Testung, aber es wird zurückhaltend getestet, weil Menschen nicht adäquat untergebracht werden können und Ergebnismitteilung schwierig ist</a:t>
            </a:r>
          </a:p>
          <a:p>
            <a:r>
              <a:rPr lang="de-DE" sz="2400" dirty="0"/>
              <a:t>Einrichtungen „hängen oft hinterher“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Bsp. Berlin: 2 Tage vor Beginn der Kältesaison gab es weder Hygiene- noch Testkonzept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1" y="784975"/>
            <a:ext cx="8092592" cy="369332"/>
          </a:xfr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Arial" panose="020B0604020202020204" pitchFamily="34" charset="0"/>
              </a:rPr>
              <a:t>Erfahrungen zu COVID-19 bei Obdachlosen (bundesweit)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/>
          </a:p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/>
              <a:t>COVID-19 / Obdachlose Menschen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318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712258"/>
            <a:ext cx="4046296" cy="4449781"/>
          </a:xfrm>
        </p:spPr>
        <p:txBody>
          <a:bodyPr>
            <a:normAutofit fontScale="92500" lnSpcReduction="10000"/>
          </a:bodyPr>
          <a:lstStyle/>
          <a:p>
            <a:r>
              <a:rPr lang="de-DE" sz="2400" dirty="0"/>
              <a:t>Einhaltung der AHA-Regeln auf der Straße schwierig</a:t>
            </a:r>
            <a:endParaRPr lang="de-DE" sz="2400" strike="sngStrike" dirty="0"/>
          </a:p>
          <a:p>
            <a:r>
              <a:rPr lang="de-DE" sz="2400" dirty="0"/>
              <a:t>Zugang zu Information erschwert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eingeschränkte Möglichkeiten sich zu informieren/Mehrsprachigkeit</a:t>
            </a:r>
          </a:p>
          <a:p>
            <a:r>
              <a:rPr lang="de-DE" sz="2400" dirty="0"/>
              <a:t>Vorerkrankungen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erhöhtes Risiko für schweren COVID-19 Krankheitsverlauf </a:t>
            </a:r>
          </a:p>
          <a:p>
            <a:r>
              <a:rPr lang="de-DE" sz="2400" dirty="0"/>
              <a:t>schwerer bis zu kein Zugang zu med. Versorgung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Testung </a:t>
            </a:r>
          </a:p>
          <a:p>
            <a:r>
              <a:rPr lang="de-DE" sz="2400" dirty="0"/>
              <a:t>kein zu Hause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/>
              <a:t>Quarantäne? Isolierung?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1" y="784975"/>
            <a:ext cx="8092592" cy="369332"/>
          </a:xfr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sz="2400" dirty="0"/>
              <a:t>Infektionsschutz bei obdachlosen Menschen?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/>
          </a:p>
          <a:p>
            <a:fld id="{162A217B-ED1C-D84B-8478-63C77FA7961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 dirty="0"/>
              <a:t>COVID-19 / Obdachlose Menschen</a:t>
            </a:r>
          </a:p>
        </p:txBody>
      </p:sp>
      <p:sp>
        <p:nvSpPr>
          <p:cNvPr id="8" name="Inhaltsplatzhalter 5">
            <a:extLst>
              <a:ext uri="{FF2B5EF4-FFF2-40B4-BE49-F238E27FC236}">
                <a16:creationId xmlns:a16="http://schemas.microsoft.com/office/drawing/2014/main" id="{832C08B0-7A4D-4548-A2F6-E970BF909EB1}"/>
              </a:ext>
            </a:extLst>
          </p:cNvPr>
          <p:cNvSpPr txBox="1">
            <a:spLocks/>
          </p:cNvSpPr>
          <p:nvPr/>
        </p:nvSpPr>
        <p:spPr>
          <a:xfrm>
            <a:off x="4823012" y="1712258"/>
            <a:ext cx="3585883" cy="4360767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/>
              <a:t>V.a. in der Kältesaison: Unterbringung in Gemeinschaftsunterkünften</a:t>
            </a:r>
          </a:p>
          <a:p>
            <a:r>
              <a:rPr lang="de-DE" sz="2400" dirty="0"/>
              <a:t>keine einheitlichen Empfehlungen zur Prävention und Kontrolle von Ausbrüchen </a:t>
            </a:r>
          </a:p>
          <a:p>
            <a:r>
              <a:rPr lang="de-DE" sz="2400" dirty="0"/>
              <a:t>Bundesweit (und berlinweit) heterogenes Vorgehen</a:t>
            </a:r>
          </a:p>
          <a:p>
            <a:r>
              <a:rPr lang="de-DE" sz="2400" dirty="0"/>
              <a:t>Herausforderungen: Personal – Schulung </a:t>
            </a:r>
            <a:r>
              <a:rPr lang="de-DE" sz="2400"/>
              <a:t>und Schutz; </a:t>
            </a:r>
            <a:r>
              <a:rPr lang="de-DE" sz="2400" dirty="0"/>
              <a:t>Quarantäne und Isolierungsmöglichkeiten</a:t>
            </a:r>
          </a:p>
          <a:p>
            <a:endParaRPr lang="de-DE" sz="24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9787C4F-B236-4FEE-9630-3CA0C90F0FCB}"/>
              </a:ext>
            </a:extLst>
          </p:cNvPr>
          <p:cNvSpPr txBox="1"/>
          <p:nvPr/>
        </p:nvSpPr>
        <p:spPr>
          <a:xfrm>
            <a:off x="116542" y="1292410"/>
            <a:ext cx="3263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Menschen auf der Straße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5695464-2AF0-453C-9390-83AC815BA83A}"/>
              </a:ext>
            </a:extLst>
          </p:cNvPr>
          <p:cNvSpPr txBox="1"/>
          <p:nvPr/>
        </p:nvSpPr>
        <p:spPr>
          <a:xfrm>
            <a:off x="4389492" y="1292410"/>
            <a:ext cx="4046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solidFill>
                  <a:srgbClr val="0070C0"/>
                </a:solidFill>
              </a:rPr>
              <a:t>Menschen in Notunterkünften</a:t>
            </a:r>
          </a:p>
        </p:txBody>
      </p:sp>
    </p:spTree>
    <p:extLst>
      <p:ext uri="{BB962C8B-B14F-4D97-AF65-F5344CB8AC3E}">
        <p14:creationId xmlns:p14="http://schemas.microsoft.com/office/powerpoint/2010/main" val="180285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393510" y="1090379"/>
            <a:ext cx="8388105" cy="4276018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1800" b="1" dirty="0"/>
              <a:t>Overarching principles</a:t>
            </a:r>
          </a:p>
          <a:p>
            <a:pPr marL="800100" lvl="1"/>
            <a:r>
              <a:rPr lang="en-US" sz="1700" dirty="0"/>
              <a:t>Community-wide approach, involve people with lived experiences of homelessness </a:t>
            </a:r>
          </a:p>
          <a:p>
            <a:pPr marL="800100" lvl="1"/>
            <a:r>
              <a:rPr lang="en-US" sz="1700" dirty="0"/>
              <a:t>Clear communication (address potential language, cultural, and disability barriers)</a:t>
            </a:r>
          </a:p>
          <a:p>
            <a:pPr marL="57150" indent="0">
              <a:buNone/>
            </a:pPr>
            <a:r>
              <a:rPr lang="en-US" sz="1800" b="1" dirty="0"/>
              <a:t>Guidance for homeless service providers</a:t>
            </a:r>
          </a:p>
          <a:p>
            <a:pPr marL="800100" lvl="1"/>
            <a:r>
              <a:rPr lang="en-US" sz="1700" dirty="0"/>
              <a:t>Staff considerations: </a:t>
            </a:r>
            <a:r>
              <a:rPr lang="de-DE" sz="1700" i="1" dirty="0"/>
              <a:t>Training and </a:t>
            </a:r>
            <a:r>
              <a:rPr lang="de-DE" sz="1700" i="1" dirty="0" err="1"/>
              <a:t>policies</a:t>
            </a:r>
            <a:r>
              <a:rPr lang="de-DE" sz="1700" i="1" dirty="0"/>
              <a:t> - </a:t>
            </a:r>
            <a:r>
              <a:rPr lang="de-DE" sz="1700" i="1" dirty="0" err="1"/>
              <a:t>prevention</a:t>
            </a:r>
            <a:r>
              <a:rPr lang="de-DE" sz="1700" i="1" dirty="0"/>
              <a:t> </a:t>
            </a:r>
            <a:r>
              <a:rPr lang="de-DE" sz="1700" i="1" dirty="0" err="1"/>
              <a:t>measures</a:t>
            </a:r>
            <a:r>
              <a:rPr lang="de-DE" sz="1700" i="1" dirty="0"/>
              <a:t> - </a:t>
            </a:r>
            <a:r>
              <a:rPr lang="de-DE" sz="1700" i="1" dirty="0" err="1"/>
              <a:t>process</a:t>
            </a:r>
            <a:r>
              <a:rPr lang="de-DE" sz="1700" i="1" dirty="0"/>
              <a:t> for </a:t>
            </a:r>
            <a:r>
              <a:rPr lang="de-DE" sz="1700" i="1" dirty="0" err="1"/>
              <a:t>outreach</a:t>
            </a:r>
            <a:endParaRPr lang="de-DE" sz="1700" i="1" dirty="0"/>
          </a:p>
          <a:p>
            <a:pPr marL="800100" lvl="1"/>
            <a:r>
              <a:rPr lang="de-DE" sz="1700" dirty="0"/>
              <a:t>Facility </a:t>
            </a:r>
            <a:r>
              <a:rPr lang="de-DE" sz="1700" dirty="0" err="1"/>
              <a:t>layout</a:t>
            </a:r>
            <a:r>
              <a:rPr lang="de-DE" sz="1700" dirty="0"/>
              <a:t> and </a:t>
            </a:r>
            <a:r>
              <a:rPr lang="de-DE" sz="1700" dirty="0" err="1"/>
              <a:t>ventilation</a:t>
            </a:r>
            <a:r>
              <a:rPr lang="de-DE" sz="1700" dirty="0"/>
              <a:t> </a:t>
            </a:r>
            <a:r>
              <a:rPr lang="de-DE" sz="1700" dirty="0" err="1"/>
              <a:t>considerations</a:t>
            </a:r>
            <a:r>
              <a:rPr lang="de-DE" sz="1700" dirty="0"/>
              <a:t>: </a:t>
            </a:r>
            <a:r>
              <a:rPr lang="de-DE" sz="1700" i="1" dirty="0" err="1"/>
              <a:t>physical</a:t>
            </a:r>
            <a:r>
              <a:rPr lang="de-DE" sz="1700" i="1" dirty="0"/>
              <a:t> </a:t>
            </a:r>
            <a:r>
              <a:rPr lang="de-DE" sz="1700" i="1" dirty="0" err="1"/>
              <a:t>barriers</a:t>
            </a:r>
            <a:r>
              <a:rPr lang="de-DE" sz="1700" i="1" dirty="0"/>
              <a:t> – </a:t>
            </a:r>
            <a:r>
              <a:rPr lang="de-DE" sz="1700" i="1" dirty="0" err="1"/>
              <a:t>meal</a:t>
            </a:r>
            <a:r>
              <a:rPr lang="de-DE" sz="1700" i="1" dirty="0"/>
              <a:t> and </a:t>
            </a:r>
            <a:r>
              <a:rPr lang="de-DE" sz="1700" i="1" dirty="0" err="1"/>
              <a:t>sleeping</a:t>
            </a:r>
            <a:r>
              <a:rPr lang="de-DE" sz="1700" i="1" dirty="0"/>
              <a:t> </a:t>
            </a:r>
            <a:r>
              <a:rPr lang="de-DE" sz="1700" i="1" dirty="0" err="1"/>
              <a:t>areas</a:t>
            </a:r>
            <a:r>
              <a:rPr lang="de-DE" sz="1700" i="1" dirty="0"/>
              <a:t> – </a:t>
            </a:r>
            <a:r>
              <a:rPr lang="de-DE" sz="1700" i="1" dirty="0" err="1"/>
              <a:t>people</a:t>
            </a:r>
            <a:r>
              <a:rPr lang="de-DE" sz="1700" i="1" dirty="0"/>
              <a:t> </a:t>
            </a:r>
            <a:r>
              <a:rPr lang="de-DE" sz="1700" i="1" dirty="0" err="1"/>
              <a:t>with</a:t>
            </a:r>
            <a:r>
              <a:rPr lang="de-DE" sz="1700" i="1" dirty="0"/>
              <a:t> </a:t>
            </a:r>
            <a:r>
              <a:rPr lang="de-DE" sz="1700" i="1" dirty="0" err="1"/>
              <a:t>symptoms</a:t>
            </a:r>
            <a:r>
              <a:rPr lang="de-DE" sz="1700" i="1" dirty="0"/>
              <a:t> – </a:t>
            </a:r>
            <a:r>
              <a:rPr lang="de-DE" sz="1700" i="1" dirty="0" err="1"/>
              <a:t>confirmed</a:t>
            </a:r>
            <a:r>
              <a:rPr lang="de-DE" sz="1700" i="1" dirty="0"/>
              <a:t> </a:t>
            </a:r>
            <a:r>
              <a:rPr lang="de-DE" sz="1700" i="1" dirty="0" err="1"/>
              <a:t>cases</a:t>
            </a:r>
            <a:r>
              <a:rPr lang="de-DE" sz="1700" i="1" dirty="0"/>
              <a:t> </a:t>
            </a:r>
          </a:p>
          <a:p>
            <a:pPr marL="800100" lvl="1"/>
            <a:r>
              <a:rPr lang="de-DE" sz="1700" dirty="0"/>
              <a:t>Facility </a:t>
            </a:r>
            <a:r>
              <a:rPr lang="de-DE" sz="1700" dirty="0" err="1"/>
              <a:t>procedure</a:t>
            </a:r>
            <a:r>
              <a:rPr lang="de-DE" sz="1700" dirty="0"/>
              <a:t> </a:t>
            </a:r>
            <a:r>
              <a:rPr lang="de-DE" sz="1700" dirty="0" err="1"/>
              <a:t>considerations</a:t>
            </a:r>
            <a:endParaRPr lang="de-DE" sz="1700" dirty="0"/>
          </a:p>
          <a:p>
            <a:pPr marL="57150" indent="0">
              <a:buNone/>
            </a:pPr>
            <a:r>
              <a:rPr lang="en-US" sz="1800" b="1" dirty="0"/>
              <a:t>Considerations for people experiencing unsheltered homelessness/who live in encampments</a:t>
            </a:r>
          </a:p>
          <a:p>
            <a:pPr marL="800100" lvl="1"/>
            <a:r>
              <a:rPr lang="en-US" sz="1700" i="1" dirty="0"/>
              <a:t>help clients prevent becoming sick with COVID-19 - help link sick clients to medical care</a:t>
            </a:r>
          </a:p>
          <a:p>
            <a:pPr marL="800100" lvl="1"/>
            <a:r>
              <a:rPr lang="en-US" sz="1700" i="1" dirty="0"/>
              <a:t>allow people who are living unsheltered/in encampments to remain where they are </a:t>
            </a:r>
          </a:p>
          <a:p>
            <a:pPr marL="800100" lvl="1"/>
            <a:r>
              <a:rPr lang="en-US" sz="1700" i="1" dirty="0"/>
              <a:t>improve sanitation </a:t>
            </a:r>
            <a:endParaRPr lang="de-DE" sz="1700" i="1" dirty="0"/>
          </a:p>
          <a:p>
            <a:pPr marL="514350" lvl="1" indent="0">
              <a:buNone/>
            </a:pPr>
            <a:endParaRPr lang="en-US" sz="1800" i="1" dirty="0"/>
          </a:p>
          <a:p>
            <a:pPr marL="1200150" lvl="2"/>
            <a:endParaRPr lang="en-US" sz="1600" i="1" dirty="0"/>
          </a:p>
          <a:p>
            <a:pPr marL="800100" lvl="1"/>
            <a:endParaRPr lang="en-US" sz="1800" dirty="0"/>
          </a:p>
          <a:p>
            <a:pPr marL="800100" lvl="1"/>
            <a:endParaRPr lang="en-US" sz="1800" dirty="0"/>
          </a:p>
          <a:p>
            <a:pPr marL="400050"/>
            <a:endParaRPr lang="de-DE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0999" y="461507"/>
            <a:ext cx="8092592" cy="615553"/>
          </a:xfrm>
        </p:spPr>
        <p:txBody>
          <a:bodyPr vert="horz" lIns="0" tIns="0" rIns="0" bIns="0" rtlCol="0" anchor="t" anchorCtr="0">
            <a:spAutoFit/>
          </a:bodyPr>
          <a:lstStyle/>
          <a:p>
            <a:pPr lvl="1" algn="l" defTabSz="457200" rtl="0">
              <a:spcBef>
                <a:spcPct val="0"/>
              </a:spcBef>
            </a:pPr>
            <a:r>
              <a:rPr lang="en-US" sz="2000" b="1" kern="1200" dirty="0" err="1">
                <a:solidFill>
                  <a:srgbClr val="006EC7"/>
                </a:solidFill>
                <a:latin typeface="+mj-lt"/>
                <a:ea typeface="+mj-ea"/>
                <a:cs typeface="+mj-cs"/>
              </a:rPr>
              <a:t>Beispiel</a:t>
            </a:r>
            <a:r>
              <a:rPr lang="en-US" sz="2000" b="1" kern="1200" dirty="0">
                <a:solidFill>
                  <a:srgbClr val="006EC7"/>
                </a:solidFill>
                <a:latin typeface="+mj-lt"/>
                <a:ea typeface="+mj-ea"/>
                <a:cs typeface="+mj-cs"/>
              </a:rPr>
              <a:t> CDC - Guidance on Unsheltered Homelessness and COVID-19 </a:t>
            </a:r>
            <a:br>
              <a:rPr lang="en-US" sz="2000" b="1" kern="1200" dirty="0">
                <a:solidFill>
                  <a:srgbClr val="006EC7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006EC7"/>
                </a:solidFill>
                <a:latin typeface="+mj-lt"/>
                <a:ea typeface="+mj-ea"/>
                <a:cs typeface="+mj-cs"/>
              </a:rPr>
              <a:t>for Homeless Service Providers and Local Officials</a:t>
            </a:r>
            <a:endParaRPr lang="de-DE" sz="2000" b="1" kern="1200" dirty="0">
              <a:solidFill>
                <a:srgbClr val="006EC7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/>
          </a:p>
          <a:p>
            <a:fld id="{162A217B-ED1C-D84B-8478-63C77FA7961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/>
              <a:t>COVID-19 / Obdachlose Menschen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F392418-FA0D-432A-8962-EE38321747DD}"/>
              </a:ext>
            </a:extLst>
          </p:cNvPr>
          <p:cNvSpPr txBox="1"/>
          <p:nvPr/>
        </p:nvSpPr>
        <p:spPr>
          <a:xfrm>
            <a:off x="2505633" y="5104787"/>
            <a:ext cx="64590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https://www.cdc.gov/coronavirus/2019-ncov/community/homeless-shelters/unsheltered-homelessness.html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C5F2484-753A-4D03-94C6-140BFC51BDAC}"/>
              </a:ext>
            </a:extLst>
          </p:cNvPr>
          <p:cNvSpPr txBox="1"/>
          <p:nvPr/>
        </p:nvSpPr>
        <p:spPr>
          <a:xfrm>
            <a:off x="282137" y="5394184"/>
            <a:ext cx="84994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70C0"/>
                </a:solidFill>
              </a:rPr>
              <a:t>Weitere Empfehlungen: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PHE: </a:t>
            </a:r>
            <a:r>
              <a:rPr lang="en-US" sz="1600" dirty="0"/>
              <a:t>COVID-19: guidance for commissioners and providers of hostel services for people experiencing homelessness and rough sleeping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2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457199" y="1282700"/>
            <a:ext cx="8092593" cy="4879340"/>
          </a:xfrm>
        </p:spPr>
        <p:txBody>
          <a:bodyPr>
            <a:normAutofit lnSpcReduction="10000"/>
          </a:bodyPr>
          <a:lstStyle/>
          <a:p>
            <a:pPr marL="342900" lvl="1" indent="-342900"/>
            <a:endParaRPr lang="de-DE" sz="2400" dirty="0"/>
          </a:p>
          <a:p>
            <a:pPr marL="342900" lvl="1" indent="-342900"/>
            <a:endParaRPr lang="de-DE" sz="2400" dirty="0"/>
          </a:p>
          <a:p>
            <a:pPr marL="342900" lvl="1" indent="-342900"/>
            <a:endParaRPr lang="de-DE" sz="2400" dirty="0"/>
          </a:p>
          <a:p>
            <a:pPr marL="342900" lvl="1" indent="-342900"/>
            <a:endParaRPr lang="de-DE" sz="2400" dirty="0"/>
          </a:p>
          <a:p>
            <a:pPr marL="742950" lvl="2" indent="-342900"/>
            <a:endParaRPr lang="de-DE" sz="2200" dirty="0"/>
          </a:p>
          <a:p>
            <a:pPr marL="742950" lvl="2" indent="-342900"/>
            <a:r>
              <a:rPr lang="de-DE" sz="2200" dirty="0"/>
              <a:t>Mit engem Bezug zu den RKI </a:t>
            </a:r>
            <a:r>
              <a:rPr lang="de-DE" sz="2200" i="1" dirty="0"/>
              <a:t>Empfehlungen zu Prävention und Management von COVID-19-Erkrankungen in Aufnahmeeinrichtungen und Gemeinschaftsunterkünften für Schutzsuchende</a:t>
            </a:r>
            <a:r>
              <a:rPr lang="de-DE" sz="2200" dirty="0"/>
              <a:t> (12/20)</a:t>
            </a:r>
          </a:p>
          <a:p>
            <a:pPr marL="742950" lvl="2" indent="-342900"/>
            <a:r>
              <a:rPr lang="de-DE" sz="2200" dirty="0"/>
              <a:t>in Kooperation mit externen Partnerorganisationen? </a:t>
            </a:r>
          </a:p>
          <a:p>
            <a:pPr marL="1200150" lvl="3" indent="-342900"/>
            <a:r>
              <a:rPr lang="de-DE" sz="2000" dirty="0"/>
              <a:t>Charité, Ärzte der Welt, Bundesarbeitsgemeinschaft Wohnungslosenhilfe e.V.</a:t>
            </a:r>
          </a:p>
          <a:p>
            <a:pPr marL="1200150" lvl="3" indent="-342900"/>
            <a:r>
              <a:rPr lang="de-DE" sz="2000" dirty="0"/>
              <a:t>Gemeinsame Empfehlungen oder abgestimmt mit Partnerorganisationen?</a:t>
            </a:r>
          </a:p>
          <a:p>
            <a:pPr marL="742950" lvl="2" indent="-342900"/>
            <a:endParaRPr lang="de-DE" sz="2200" dirty="0"/>
          </a:p>
          <a:p>
            <a:pPr marL="742950" lvl="2" indent="-342900"/>
            <a:endParaRPr lang="de-DE" sz="2200" dirty="0"/>
          </a:p>
          <a:p>
            <a:pPr marL="742950" lvl="2" indent="-342900"/>
            <a:endParaRPr lang="de-DE" sz="2200" dirty="0"/>
          </a:p>
          <a:p>
            <a:pPr marL="742950" lvl="2" indent="-342900"/>
            <a:endParaRPr lang="de-DE" sz="2200" dirty="0"/>
          </a:p>
          <a:p>
            <a:pPr marL="342900" lvl="1" indent="-342900"/>
            <a:endParaRPr lang="de-DE" sz="24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FRAGEN AN DEN KRISENSTAB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endParaRPr lang="de-DE"/>
          </a:p>
          <a:p>
            <a:fld id="{162A217B-ED1C-D84B-8478-63C77FA79618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>
          <a:xfrm>
            <a:off x="564826" y="6457952"/>
            <a:ext cx="1860421" cy="360513"/>
          </a:xfrm>
        </p:spPr>
        <p:txBody>
          <a:bodyPr/>
          <a:lstStyle/>
          <a:p>
            <a:r>
              <a:rPr lang="de-DE"/>
              <a:t>22.01.2021</a:t>
            </a:r>
            <a:endParaRPr lang="de-DE" dirty="0"/>
          </a:p>
        </p:txBody>
      </p:sp>
      <p:sp>
        <p:nvSpPr>
          <p:cNvPr id="9" name="Fußzeilenplatzhalter 9"/>
          <p:cNvSpPr>
            <a:spLocks noGrp="1"/>
          </p:cNvSpPr>
          <p:nvPr>
            <p:ph type="ftr" sz="quarter" idx="15"/>
          </p:nvPr>
        </p:nvSpPr>
        <p:spPr>
          <a:xfrm>
            <a:off x="2699792" y="6457952"/>
            <a:ext cx="5182675" cy="360513"/>
          </a:xfrm>
        </p:spPr>
        <p:txBody>
          <a:bodyPr/>
          <a:lstStyle/>
          <a:p>
            <a:r>
              <a:rPr lang="de-DE"/>
              <a:t>COVID-19 / Obdachlose Menschen</a:t>
            </a:r>
            <a:endParaRPr lang="de-DE" dirty="0"/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FD035D3C-C8B0-4A85-8473-F07324D45D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9321063"/>
              </p:ext>
            </p:extLst>
          </p:nvPr>
        </p:nvGraphicFramePr>
        <p:xfrm>
          <a:off x="457199" y="1186182"/>
          <a:ext cx="8005483" cy="1906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2896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11"/>
    </mc:Choice>
    <mc:Fallback xmlns="">
      <p:transition spd="slow" advTm="107811"/>
    </mc:Fallback>
  </mc:AlternateContent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Bildschirmpräsentation (4:3)</PresentationFormat>
  <Paragraphs>94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ＭＳ 明朝</vt:lpstr>
      <vt:lpstr>Wingdings</vt:lpstr>
      <vt:lpstr>Office-Design</vt:lpstr>
      <vt:lpstr>1_Office-Design</vt:lpstr>
      <vt:lpstr> COVID-19 bei obdachlosen Menschen</vt:lpstr>
      <vt:lpstr>Thema Obdachlosigkeit im RKI</vt:lpstr>
      <vt:lpstr>Erfahrungen zu COVID-19 bei Obdachlosen (bundesweit)</vt:lpstr>
      <vt:lpstr>Infektionsschutz bei obdachlosen Menschen?</vt:lpstr>
      <vt:lpstr>Beispiel CDC - Guidance on Unsheltered Homelessness and COVID-19  for Homeless Service Providers and Local Officials</vt:lpstr>
      <vt:lpstr>FRAGEN AN DEN KRISENSTAB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ZimmermannR</cp:lastModifiedBy>
  <cp:revision>1014</cp:revision>
  <cp:lastPrinted>2021-01-22T09:13:23Z</cp:lastPrinted>
  <dcterms:created xsi:type="dcterms:W3CDTF">2015-11-02T12:29:13Z</dcterms:created>
  <dcterms:modified xsi:type="dcterms:W3CDTF">2021-01-22T11:51:55Z</dcterms:modified>
</cp:coreProperties>
</file>