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" ContentType="image/tiff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62" r:id="rId2"/>
  </p:sldMasterIdLst>
  <p:notesMasterIdLst>
    <p:notesMasterId r:id="rId9"/>
  </p:notesMasterIdLst>
  <p:handoutMasterIdLst>
    <p:handoutMasterId r:id="rId10"/>
  </p:handoutMasterIdLst>
  <p:sldIdLst>
    <p:sldId id="794" r:id="rId3"/>
    <p:sldId id="804" r:id="rId4"/>
    <p:sldId id="801" r:id="rId5"/>
    <p:sldId id="802" r:id="rId6"/>
    <p:sldId id="797" r:id="rId7"/>
    <p:sldId id="798" r:id="rId8"/>
  </p:sldIdLst>
  <p:sldSz cx="9144000" cy="6858000" type="screen4x3"/>
  <p:notesSz cx="6794500" cy="9906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9">
          <p15:clr>
            <a:srgbClr val="A4A3A4"/>
          </p15:clr>
        </p15:guide>
        <p15:guide id="2" pos="144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ntos-Hövener, Claudia" initials="SC" lastIdx="2" clrIdx="0"/>
  <p:cmAuthor id="1" name="Kajikhina, Katja" initials="KK" lastIdx="3" clrIdx="1"/>
  <p:cmAuthor id="2" name="Sarma, Navina" initials="SN" lastIdx="1" clrIdx="2"/>
  <p:cmAuthor id="3" name="ZimmermannR" initials="ZR" lastIdx="1" clrIdx="3">
    <p:extLst>
      <p:ext uri="{19B8F6BF-5375-455C-9EA6-DF929625EA0E}">
        <p15:presenceInfo xmlns:p15="http://schemas.microsoft.com/office/powerpoint/2012/main" userId="Zimmermann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EC7"/>
    <a:srgbClr val="FF9933"/>
    <a:srgbClr val="FF770A"/>
    <a:srgbClr val="6DAB24"/>
    <a:srgbClr val="045AA6"/>
    <a:srgbClr val="0F8AF9"/>
    <a:srgbClr val="D0D8E8"/>
    <a:srgbClr val="FF7575"/>
    <a:srgbClr val="FFB9B9"/>
    <a:srgbClr val="4D8A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C89EF96-8CEA-46FF-86C4-4CE0E7609802}" styleName="Helle Formatvorlage 3 - Akz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35" autoAdjust="0"/>
    <p:restoredTop sz="93737" autoAdjust="0"/>
  </p:normalViewPr>
  <p:slideViewPr>
    <p:cSldViewPr snapToGrid="0" snapToObjects="1">
      <p:cViewPr varScale="1">
        <p:scale>
          <a:sx n="107" d="100"/>
          <a:sy n="107" d="100"/>
        </p:scale>
        <p:origin x="1782" y="102"/>
      </p:cViewPr>
      <p:guideLst>
        <p:guide orient="horz" pos="2169"/>
        <p:guide pos="1446"/>
      </p:guideLst>
    </p:cSldViewPr>
  </p:slideViewPr>
  <p:outlineViewPr>
    <p:cViewPr>
      <p:scale>
        <a:sx n="33" d="100"/>
        <a:sy n="33" d="100"/>
      </p:scale>
      <p:origin x="42" y="177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6" d="100"/>
          <a:sy n="46" d="100"/>
        </p:scale>
        <p:origin x="-2788" y="-64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3D33B1-01AC-4A5A-BEF1-0EB131F9532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3F00B1DE-FCD6-4FD3-87CA-16E4965DC5D3}">
      <dgm:prSet phldrT="[Text]"/>
      <dgm:spPr/>
      <dgm:t>
        <a:bodyPr/>
        <a:lstStyle/>
        <a:p>
          <a:r>
            <a:rPr lang="de-DE" dirty="0"/>
            <a:t>RKI- Empfehlungen zur Prävention und Management von COVID-19 unter Obdachlosen?  </a:t>
          </a:r>
        </a:p>
      </dgm:t>
    </dgm:pt>
    <dgm:pt modelId="{13B98BCC-A33A-49CC-ABFA-F53AA663F3C2}" type="sibTrans" cxnId="{92905257-15AE-4011-97DF-21A614EECFF8}">
      <dgm:prSet/>
      <dgm:spPr/>
      <dgm:t>
        <a:bodyPr/>
        <a:lstStyle/>
        <a:p>
          <a:endParaRPr lang="de-DE"/>
        </a:p>
      </dgm:t>
    </dgm:pt>
    <dgm:pt modelId="{A4A03A96-86AD-4F22-B86D-83A4BAE06967}" type="parTrans" cxnId="{92905257-15AE-4011-97DF-21A614EECFF8}">
      <dgm:prSet/>
      <dgm:spPr/>
      <dgm:t>
        <a:bodyPr/>
        <a:lstStyle/>
        <a:p>
          <a:endParaRPr lang="de-DE"/>
        </a:p>
      </dgm:t>
    </dgm:pt>
    <dgm:pt modelId="{2CAA3F3E-3AFB-4461-8E54-A84B4AB3B7A8}" type="pres">
      <dgm:prSet presAssocID="{B33D33B1-01AC-4A5A-BEF1-0EB131F95321}" presName="Name0" presStyleCnt="0">
        <dgm:presLayoutVars>
          <dgm:chMax val="7"/>
          <dgm:chPref val="7"/>
          <dgm:dir/>
        </dgm:presLayoutVars>
      </dgm:prSet>
      <dgm:spPr/>
    </dgm:pt>
    <dgm:pt modelId="{0149FE55-C5E5-4EEC-985A-1841571B4CF3}" type="pres">
      <dgm:prSet presAssocID="{B33D33B1-01AC-4A5A-BEF1-0EB131F95321}" presName="Name1" presStyleCnt="0"/>
      <dgm:spPr/>
    </dgm:pt>
    <dgm:pt modelId="{970F5A6C-5D8C-4EE9-B961-0BE78EDA10B6}" type="pres">
      <dgm:prSet presAssocID="{B33D33B1-01AC-4A5A-BEF1-0EB131F95321}" presName="cycle" presStyleCnt="0"/>
      <dgm:spPr/>
    </dgm:pt>
    <dgm:pt modelId="{CC64E0DB-CDA5-426D-A222-509D1B5782F9}" type="pres">
      <dgm:prSet presAssocID="{B33D33B1-01AC-4A5A-BEF1-0EB131F95321}" presName="srcNode" presStyleLbl="node1" presStyleIdx="0" presStyleCnt="1"/>
      <dgm:spPr/>
    </dgm:pt>
    <dgm:pt modelId="{6D78907D-98DD-4E8F-8CF4-DB829A9BC67E}" type="pres">
      <dgm:prSet presAssocID="{B33D33B1-01AC-4A5A-BEF1-0EB131F95321}" presName="conn" presStyleLbl="parChTrans1D2" presStyleIdx="0" presStyleCnt="1"/>
      <dgm:spPr/>
    </dgm:pt>
    <dgm:pt modelId="{7100F62B-74DD-4236-B5A9-AF6E29FE9526}" type="pres">
      <dgm:prSet presAssocID="{B33D33B1-01AC-4A5A-BEF1-0EB131F95321}" presName="extraNode" presStyleLbl="node1" presStyleIdx="0" presStyleCnt="1"/>
      <dgm:spPr/>
    </dgm:pt>
    <dgm:pt modelId="{0BC5144F-895A-45FB-9894-5E994F485E30}" type="pres">
      <dgm:prSet presAssocID="{B33D33B1-01AC-4A5A-BEF1-0EB131F95321}" presName="dstNode" presStyleLbl="node1" presStyleIdx="0" presStyleCnt="1"/>
      <dgm:spPr/>
    </dgm:pt>
    <dgm:pt modelId="{E19D3176-E648-423B-AD5A-6EA2E0DA0C2B}" type="pres">
      <dgm:prSet presAssocID="{3F00B1DE-FCD6-4FD3-87CA-16E4965DC5D3}" presName="text_1" presStyleLbl="node1" presStyleIdx="0" presStyleCnt="1">
        <dgm:presLayoutVars>
          <dgm:bulletEnabled val="1"/>
        </dgm:presLayoutVars>
      </dgm:prSet>
      <dgm:spPr/>
    </dgm:pt>
    <dgm:pt modelId="{C4CA5384-3E04-4067-8C86-FBF66AC7C3FF}" type="pres">
      <dgm:prSet presAssocID="{3F00B1DE-FCD6-4FD3-87CA-16E4965DC5D3}" presName="accent_1" presStyleCnt="0"/>
      <dgm:spPr/>
    </dgm:pt>
    <dgm:pt modelId="{C00C9972-3D66-4707-ACEA-85DF275E3E61}" type="pres">
      <dgm:prSet presAssocID="{3F00B1DE-FCD6-4FD3-87CA-16E4965DC5D3}" presName="accentRepeatNode" presStyleLbl="solidFgAcc1" presStyleIdx="0" presStyleCnt="1"/>
      <dgm:spPr/>
    </dgm:pt>
  </dgm:ptLst>
  <dgm:cxnLst>
    <dgm:cxn modelId="{92905257-15AE-4011-97DF-21A614EECFF8}" srcId="{B33D33B1-01AC-4A5A-BEF1-0EB131F95321}" destId="{3F00B1DE-FCD6-4FD3-87CA-16E4965DC5D3}" srcOrd="0" destOrd="0" parTransId="{A4A03A96-86AD-4F22-B86D-83A4BAE06967}" sibTransId="{13B98BCC-A33A-49CC-ABFA-F53AA663F3C2}"/>
    <dgm:cxn modelId="{B0E3C179-CF9F-4C29-AC6F-45B5B0B23D5D}" type="presOf" srcId="{3F00B1DE-FCD6-4FD3-87CA-16E4965DC5D3}" destId="{E19D3176-E648-423B-AD5A-6EA2E0DA0C2B}" srcOrd="0" destOrd="0" presId="urn:microsoft.com/office/officeart/2008/layout/VerticalCurvedList"/>
    <dgm:cxn modelId="{06AD6B8D-B25A-465E-AEC0-0FF93C569C0B}" type="presOf" srcId="{B33D33B1-01AC-4A5A-BEF1-0EB131F95321}" destId="{2CAA3F3E-3AFB-4461-8E54-A84B4AB3B7A8}" srcOrd="0" destOrd="0" presId="urn:microsoft.com/office/officeart/2008/layout/VerticalCurvedList"/>
    <dgm:cxn modelId="{0DE012C5-B603-43B8-9108-459B0D037D96}" type="presOf" srcId="{13B98BCC-A33A-49CC-ABFA-F53AA663F3C2}" destId="{6D78907D-98DD-4E8F-8CF4-DB829A9BC67E}" srcOrd="0" destOrd="0" presId="urn:microsoft.com/office/officeart/2008/layout/VerticalCurvedList"/>
    <dgm:cxn modelId="{3DD27465-41A3-469E-BAA6-228A58A1CF01}" type="presParOf" srcId="{2CAA3F3E-3AFB-4461-8E54-A84B4AB3B7A8}" destId="{0149FE55-C5E5-4EEC-985A-1841571B4CF3}" srcOrd="0" destOrd="0" presId="urn:microsoft.com/office/officeart/2008/layout/VerticalCurvedList"/>
    <dgm:cxn modelId="{9162C8B1-19B4-4B76-8639-0221CFD4B6B2}" type="presParOf" srcId="{0149FE55-C5E5-4EEC-985A-1841571B4CF3}" destId="{970F5A6C-5D8C-4EE9-B961-0BE78EDA10B6}" srcOrd="0" destOrd="0" presId="urn:microsoft.com/office/officeart/2008/layout/VerticalCurvedList"/>
    <dgm:cxn modelId="{8290410D-6B6B-4E03-BA07-DBAEE8EC007F}" type="presParOf" srcId="{970F5A6C-5D8C-4EE9-B961-0BE78EDA10B6}" destId="{CC64E0DB-CDA5-426D-A222-509D1B5782F9}" srcOrd="0" destOrd="0" presId="urn:microsoft.com/office/officeart/2008/layout/VerticalCurvedList"/>
    <dgm:cxn modelId="{27D0F1AA-17E7-49A1-A65E-BAC4E4BF958C}" type="presParOf" srcId="{970F5A6C-5D8C-4EE9-B961-0BE78EDA10B6}" destId="{6D78907D-98DD-4E8F-8CF4-DB829A9BC67E}" srcOrd="1" destOrd="0" presId="urn:microsoft.com/office/officeart/2008/layout/VerticalCurvedList"/>
    <dgm:cxn modelId="{53A7FC0C-D1AF-4F0E-AAAF-2DEF97CF78F8}" type="presParOf" srcId="{970F5A6C-5D8C-4EE9-B961-0BE78EDA10B6}" destId="{7100F62B-74DD-4236-B5A9-AF6E29FE9526}" srcOrd="2" destOrd="0" presId="urn:microsoft.com/office/officeart/2008/layout/VerticalCurvedList"/>
    <dgm:cxn modelId="{656C30AE-4715-4906-AFAB-1A5B79C3BD90}" type="presParOf" srcId="{970F5A6C-5D8C-4EE9-B961-0BE78EDA10B6}" destId="{0BC5144F-895A-45FB-9894-5E994F485E30}" srcOrd="3" destOrd="0" presId="urn:microsoft.com/office/officeart/2008/layout/VerticalCurvedList"/>
    <dgm:cxn modelId="{F2241919-DA4D-4EF2-A5D2-1ED8B0CF25A4}" type="presParOf" srcId="{0149FE55-C5E5-4EEC-985A-1841571B4CF3}" destId="{E19D3176-E648-423B-AD5A-6EA2E0DA0C2B}" srcOrd="1" destOrd="0" presId="urn:microsoft.com/office/officeart/2008/layout/VerticalCurvedList"/>
    <dgm:cxn modelId="{4C85D158-90EB-40E4-823C-BDC4FEFC70CA}" type="presParOf" srcId="{0149FE55-C5E5-4EEC-985A-1841571B4CF3}" destId="{C4CA5384-3E04-4067-8C86-FBF66AC7C3FF}" srcOrd="2" destOrd="0" presId="urn:microsoft.com/office/officeart/2008/layout/VerticalCurvedList"/>
    <dgm:cxn modelId="{90775AC3-A081-40AE-911B-D90429E79FFD}" type="presParOf" srcId="{C4CA5384-3E04-4067-8C86-FBF66AC7C3FF}" destId="{C00C9972-3D66-4707-ACEA-85DF275E3E6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78907D-98DD-4E8F-8CF4-DB829A9BC67E}">
      <dsp:nvSpPr>
        <dsp:cNvPr id="0" name=""/>
        <dsp:cNvSpPr/>
      </dsp:nvSpPr>
      <dsp:spPr>
        <a:xfrm>
          <a:off x="-1974593" y="-333342"/>
          <a:ext cx="2573326" cy="2573326"/>
        </a:xfrm>
        <a:prstGeom prst="blockArc">
          <a:avLst>
            <a:gd name="adj1" fmla="val 18900000"/>
            <a:gd name="adj2" fmla="val 2700000"/>
            <a:gd name="adj3" fmla="val 839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9D3176-E648-423B-AD5A-6EA2E0DA0C2B}">
      <dsp:nvSpPr>
        <dsp:cNvPr id="0" name=""/>
        <dsp:cNvSpPr/>
      </dsp:nvSpPr>
      <dsp:spPr>
        <a:xfrm>
          <a:off x="583703" y="486358"/>
          <a:ext cx="7421779" cy="93392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56699" tIns="66040" rIns="66040" bIns="6604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600" kern="1200" dirty="0"/>
            <a:t>RKI- Empfehlungen zur Prävention und Management von COVID-19 unter Obdachlosen?  </a:t>
          </a:r>
        </a:p>
      </dsp:txBody>
      <dsp:txXfrm>
        <a:off x="583703" y="486358"/>
        <a:ext cx="7421779" cy="933925"/>
      </dsp:txXfrm>
    </dsp:sp>
    <dsp:sp modelId="{C00C9972-3D66-4707-ACEA-85DF275E3E61}">
      <dsp:nvSpPr>
        <dsp:cNvPr id="0" name=""/>
        <dsp:cNvSpPr/>
      </dsp:nvSpPr>
      <dsp:spPr>
        <a:xfrm>
          <a:off x="0" y="369617"/>
          <a:ext cx="1167406" cy="116740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8649" y="0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112A5B09-A9A8-2644-9E6D-705AA413DA79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4" y="9408981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8649" y="9408981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5EDF7B35-E1B4-904A-9F7F-1474D5483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67558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8649" y="0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/>
          <a:lstStyle>
            <a:lvl1pPr algn="r">
              <a:defRPr sz="1200"/>
            </a:lvl1pPr>
          </a:lstStyle>
          <a:p>
            <a:fld id="{03B55E56-2990-C745-88B9-6378D75E0E12}" type="datetimeFigureOut">
              <a:rPr lang="de-DE" smtClean="0"/>
              <a:t>22.01.2021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0" rIns="91422" bIns="4571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450" y="4705351"/>
            <a:ext cx="5435600" cy="4457700"/>
          </a:xfrm>
          <a:prstGeom prst="rect">
            <a:avLst/>
          </a:prstGeom>
        </p:spPr>
        <p:txBody>
          <a:bodyPr vert="horz" lIns="91422" tIns="45710" rIns="91422" bIns="4571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4" y="9408981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8649" y="9408981"/>
            <a:ext cx="2944283" cy="495300"/>
          </a:xfrm>
          <a:prstGeom prst="rect">
            <a:avLst/>
          </a:prstGeom>
        </p:spPr>
        <p:txBody>
          <a:bodyPr vert="horz" lIns="91422" tIns="45710" rIns="91422" bIns="45710" rtlCol="0" anchor="b"/>
          <a:lstStyle>
            <a:lvl1pPr algn="r">
              <a:defRPr sz="1200"/>
            </a:lvl1pPr>
          </a:lstStyle>
          <a:p>
            <a:fld id="{E7DB3B74-E7C2-B34F-8624-8515ACB0050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947342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>
                <a:solidFill>
                  <a:prstClr val="black"/>
                </a:solidFill>
              </a:rPr>
              <a:pPr/>
              <a:t>1</a:t>
            </a:fld>
            <a:endParaRPr lang="de-D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8466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6514">
              <a:defRPr/>
            </a:pPr>
            <a:r>
              <a:rPr lang="de-DE" dirty="0"/>
              <a:t>https://www.bagw.de/media/doc/DOK_20_Corona-Krise_BAG_W_fordert_10_Punkte_Sofortprogramm.pdf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48828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6514">
              <a:defRPr/>
            </a:pPr>
            <a:r>
              <a:rPr lang="de-DE" dirty="0"/>
              <a:t>bundesweit unterschiedliche Erfahrungen zu COVID-19 bei obdachlosen Menschen I unterschiedliches Vorgehen </a:t>
            </a:r>
          </a:p>
          <a:p>
            <a:pPr defTabSz="456514">
              <a:defRPr/>
            </a:pPr>
            <a:r>
              <a:rPr lang="de-DE" dirty="0"/>
              <a:t>In Berlin 30 NÜ mit 1000 Plätzen- keine einheitlichen Empfehlungen innerhalb eines BL- </a:t>
            </a:r>
          </a:p>
          <a:p>
            <a:pPr defTabSz="456514"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265590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6514"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5943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6514"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9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920750" y="742950"/>
            <a:ext cx="4953000" cy="3714750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456514">
              <a:defRPr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DB3B74-E7C2-B34F-8624-8515ACB00503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1293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8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3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1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5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8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4" y="3816246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8" name="Bild 14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4" y="182309"/>
            <a:ext cx="1656184" cy="48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071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22.01.2021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 / Obdachlose Menschen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1990296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 / Obdachlose Menschen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64225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22.01.2021</a:t>
            </a:r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 / Obdachlose Menschen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4265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8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3" y="2264792"/>
            <a:ext cx="5124112" cy="2911279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ffectLst/>
              <a:latin typeface="Calibri"/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8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1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4" y="3816246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sp>
        <p:nvSpPr>
          <p:cNvPr id="14" name="Rechteck 13"/>
          <p:cNvSpPr/>
          <p:nvPr userDrawn="1"/>
        </p:nvSpPr>
        <p:spPr>
          <a:xfrm>
            <a:off x="8748465" y="2267304"/>
            <a:ext cx="395537" cy="2908766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/>
          </a:p>
        </p:txBody>
      </p: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4" y="182309"/>
            <a:ext cx="1656184" cy="48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206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434516"/>
            <a:ext cx="8092593" cy="5023433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1" y="784975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COVID-19 / Obdachlose Menschen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 dirty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60196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052920" y="6451602"/>
            <a:ext cx="496872" cy="366863"/>
          </a:xfrm>
        </p:spPr>
        <p:txBody>
          <a:bodyPr/>
          <a:lstStyle/>
          <a:p>
            <a:endParaRPr lang="de-DE" dirty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13"/>
          </p:nvPr>
        </p:nvSpPr>
        <p:spPr>
          <a:xfrm>
            <a:off x="4606442" y="1155699"/>
            <a:ext cx="3943350" cy="5295901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9" name="Inhaltsplatzhalter 7"/>
          <p:cNvSpPr>
            <a:spLocks noGrp="1"/>
          </p:cNvSpPr>
          <p:nvPr>
            <p:ph sz="quarter" idx="14"/>
          </p:nvPr>
        </p:nvSpPr>
        <p:spPr>
          <a:xfrm>
            <a:off x="454844" y="1155699"/>
            <a:ext cx="3943350" cy="5295901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" name="Titelplatzhalter 1"/>
          <p:cNvSpPr>
            <a:spLocks noGrp="1"/>
          </p:cNvSpPr>
          <p:nvPr>
            <p:ph type="title"/>
          </p:nvPr>
        </p:nvSpPr>
        <p:spPr>
          <a:xfrm>
            <a:off x="457201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12" name="Datumsplatzhalter 3"/>
          <p:cNvSpPr>
            <a:spLocks noGrp="1"/>
          </p:cNvSpPr>
          <p:nvPr>
            <p:ph type="dt" sz="half" idx="10"/>
          </p:nvPr>
        </p:nvSpPr>
        <p:spPr>
          <a:xfrm>
            <a:off x="564826" y="6451602"/>
            <a:ext cx="1860421" cy="366863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13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2" y="6451602"/>
            <a:ext cx="5182675" cy="366863"/>
          </a:xfrm>
        </p:spPr>
        <p:txBody>
          <a:bodyPr/>
          <a:lstStyle/>
          <a:p>
            <a:r>
              <a:rPr lang="de-DE"/>
              <a:t>COVID-19 / Obdachlose Menschen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0025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8052920" y="6452560"/>
            <a:ext cx="496872" cy="365905"/>
          </a:xfrm>
        </p:spPr>
        <p:txBody>
          <a:bodyPr/>
          <a:lstStyle/>
          <a:p>
            <a:endParaRPr lang="de-DE" dirty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7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2" y="6452560"/>
            <a:ext cx="5182675" cy="365905"/>
          </a:xfrm>
        </p:spPr>
        <p:txBody>
          <a:bodyPr/>
          <a:lstStyle/>
          <a:p>
            <a:r>
              <a:rPr lang="de-DE"/>
              <a:t>COVID-19 / Obdachlose Menschen</a:t>
            </a:r>
            <a:endParaRPr lang="de-DE" dirty="0"/>
          </a:p>
        </p:txBody>
      </p:sp>
      <p:sp>
        <p:nvSpPr>
          <p:cNvPr id="8" name="Datumsplatzhalter 3"/>
          <p:cNvSpPr>
            <a:spLocks noGrp="1"/>
          </p:cNvSpPr>
          <p:nvPr>
            <p:ph type="dt" sz="half" idx="10"/>
          </p:nvPr>
        </p:nvSpPr>
        <p:spPr>
          <a:xfrm>
            <a:off x="564826" y="6452560"/>
            <a:ext cx="1860421" cy="365905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70451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>
          <a:xfrm>
            <a:off x="8052920" y="6426679"/>
            <a:ext cx="496872" cy="391784"/>
          </a:xfrm>
        </p:spPr>
        <p:txBody>
          <a:bodyPr/>
          <a:lstStyle/>
          <a:p>
            <a:endParaRPr lang="de-DE" dirty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6" name="Datumsplatzhalter 3"/>
          <p:cNvSpPr>
            <a:spLocks noGrp="1"/>
          </p:cNvSpPr>
          <p:nvPr>
            <p:ph type="dt" sz="half" idx="10"/>
          </p:nvPr>
        </p:nvSpPr>
        <p:spPr>
          <a:xfrm>
            <a:off x="564826" y="6426679"/>
            <a:ext cx="1860421" cy="391784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8" name="Fußzeilenplatzhalter 2"/>
          <p:cNvSpPr>
            <a:spLocks noGrp="1"/>
          </p:cNvSpPr>
          <p:nvPr>
            <p:ph type="ftr" sz="quarter" idx="11"/>
          </p:nvPr>
        </p:nvSpPr>
        <p:spPr>
          <a:xfrm>
            <a:off x="2699792" y="6426679"/>
            <a:ext cx="5182675" cy="391784"/>
          </a:xfrm>
        </p:spPr>
        <p:txBody>
          <a:bodyPr/>
          <a:lstStyle>
            <a:lvl1pPr>
              <a:defRPr sz="1200"/>
            </a:lvl1pPr>
          </a:lstStyle>
          <a:p>
            <a:r>
              <a:rPr lang="de-DE"/>
              <a:t>COVID-19 / Obdachlose Menschen</a:t>
            </a:r>
            <a:endParaRPr lang="de-DE" dirty="0"/>
          </a:p>
        </p:txBody>
      </p:sp>
      <p:pic>
        <p:nvPicPr>
          <p:cNvPr id="5" name="Inhaltsplatzhalter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77019"/>
            <a:ext cx="1218898" cy="396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8558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7" name="Rechteck 6"/>
          <p:cNvSpPr/>
          <p:nvPr userDrawn="1"/>
        </p:nvSpPr>
        <p:spPr>
          <a:xfrm>
            <a:off x="0" y="1384875"/>
            <a:ext cx="8752360" cy="4355538"/>
          </a:xfrm>
          <a:prstGeom prst="rect">
            <a:avLst/>
          </a:prstGeom>
          <a:solidFill>
            <a:srgbClr val="006EC7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9" name="Textfeld 8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648000" tIns="234000" rIns="684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cxnSp>
        <p:nvCxnSpPr>
          <p:cNvPr id="11" name="Gerade Verbindung 10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  <p:sp>
        <p:nvSpPr>
          <p:cNvPr id="15" name="Bildplatzhalter 14"/>
          <p:cNvSpPr>
            <a:spLocks noGrp="1"/>
          </p:cNvSpPr>
          <p:nvPr>
            <p:ph type="pic" sz="quarter" idx="13"/>
          </p:nvPr>
        </p:nvSpPr>
        <p:spPr>
          <a:xfrm>
            <a:off x="0" y="1384300"/>
            <a:ext cx="3319463" cy="4356100"/>
          </a:xfrm>
        </p:spPr>
        <p:txBody>
          <a:bodyPr/>
          <a:lstStyle/>
          <a:p>
            <a:endParaRPr lang="de-DE"/>
          </a:p>
        </p:txBody>
      </p:sp>
      <p:sp>
        <p:nvSpPr>
          <p:cNvPr id="16" name="Rechteck 15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7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3" name="Bild 12" descr="RKI-Logo_RGB_P300C.tif"/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78673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_Standard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hteck 12"/>
          <p:cNvSpPr/>
          <p:nvPr userDrawn="1"/>
        </p:nvSpPr>
        <p:spPr>
          <a:xfrm>
            <a:off x="6409267" y="118533"/>
            <a:ext cx="2411205" cy="927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pic>
        <p:nvPicPr>
          <p:cNvPr id="3" name="Bild 2" descr="PPT_Background_4zu3_RBGNEU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0" y="1384875"/>
            <a:ext cx="8746484" cy="4358640"/>
          </a:xfrm>
          <a:prstGeom prst="rect">
            <a:avLst/>
          </a:prstGeom>
        </p:spPr>
      </p:pic>
      <p:sp>
        <p:nvSpPr>
          <p:cNvPr id="21" name="Textfeld 20"/>
          <p:cNvSpPr txBox="1"/>
          <p:nvPr userDrawn="1"/>
        </p:nvSpPr>
        <p:spPr>
          <a:xfrm>
            <a:off x="3624352" y="2264791"/>
            <a:ext cx="5124112" cy="2678578"/>
          </a:xfrm>
          <a:prstGeom prst="rect">
            <a:avLst/>
          </a:prstGeom>
          <a:solidFill>
            <a:srgbClr val="4D8AD2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252000" tIns="234000" rIns="252000" bIns="450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ts val="1200"/>
              </a:lnSpc>
              <a:spcAft>
                <a:spcPts val="600"/>
              </a:spcAft>
            </a:pPr>
            <a:endParaRPr lang="de-DE" sz="2800" dirty="0">
              <a:solidFill>
                <a:srgbClr val="FFFFFF"/>
              </a:solidFill>
              <a:ea typeface="ＭＳ 明朝"/>
              <a:cs typeface="Calibri"/>
            </a:endParaRPr>
          </a:p>
        </p:txBody>
      </p:sp>
      <p:cxnSp>
        <p:nvCxnSpPr>
          <p:cNvPr id="23" name="Gerade Verbindung 22"/>
          <p:cNvCxnSpPr/>
          <p:nvPr userDrawn="1"/>
        </p:nvCxnSpPr>
        <p:spPr>
          <a:xfrm>
            <a:off x="3934890" y="2015660"/>
            <a:ext cx="0" cy="3160410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Gerade Verbindung 23"/>
          <p:cNvCxnSpPr/>
          <p:nvPr userDrawn="1"/>
        </p:nvCxnSpPr>
        <p:spPr>
          <a:xfrm>
            <a:off x="8439734" y="2009669"/>
            <a:ext cx="0" cy="3166401"/>
          </a:xfrm>
          <a:prstGeom prst="line">
            <a:avLst/>
          </a:prstGeom>
          <a:ln>
            <a:solidFill>
              <a:schemeClr val="bg1"/>
            </a:solidFill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 userDrawn="1"/>
        </p:nvSpPr>
        <p:spPr>
          <a:xfrm>
            <a:off x="89647" y="6432176"/>
            <a:ext cx="8658817" cy="425824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sp>
        <p:nvSpPr>
          <p:cNvPr id="10" name="Titel 1"/>
          <p:cNvSpPr>
            <a:spLocks noGrp="1"/>
          </p:cNvSpPr>
          <p:nvPr>
            <p:ph type="ctrTitle"/>
          </p:nvPr>
        </p:nvSpPr>
        <p:spPr>
          <a:xfrm>
            <a:off x="3934890" y="2267305"/>
            <a:ext cx="4504844" cy="1548940"/>
          </a:xfrm>
        </p:spPr>
        <p:txBody>
          <a:bodyPr lIns="252000" tIns="252000" rIns="252000" bIns="108000" anchor="t" anchorCtr="0">
            <a:noAutofit/>
          </a:bodyPr>
          <a:lstStyle>
            <a:lvl1pPr algn="l">
              <a:defRPr sz="2200" b="1" i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</a:p>
        </p:txBody>
      </p:sp>
      <p:sp>
        <p:nvSpPr>
          <p:cNvPr id="11" name="Textplatzhalter 16"/>
          <p:cNvSpPr>
            <a:spLocks noGrp="1"/>
          </p:cNvSpPr>
          <p:nvPr>
            <p:ph type="body" sz="quarter" idx="14"/>
          </p:nvPr>
        </p:nvSpPr>
        <p:spPr>
          <a:xfrm>
            <a:off x="3935413" y="3816244"/>
            <a:ext cx="4503737" cy="1127125"/>
          </a:xfrm>
        </p:spPr>
        <p:txBody>
          <a:bodyPr lIns="252000" tIns="108000" rIns="252000" bIns="252000" anchor="b" anchorCtr="0">
            <a:noAutofit/>
          </a:bodyPr>
          <a:lstStyle>
            <a:lvl1pPr marL="0" indent="0">
              <a:lnSpc>
                <a:spcPts val="2200"/>
              </a:lnSpc>
              <a:spcBef>
                <a:spcPts val="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>
                <a:solidFill>
                  <a:srgbClr val="FFFFFF"/>
                </a:solidFill>
              </a:defRPr>
            </a:lvl2pPr>
            <a:lvl3pPr marL="914400" indent="0">
              <a:buNone/>
              <a:defRPr>
                <a:solidFill>
                  <a:srgbClr val="FFFFFF"/>
                </a:solidFill>
              </a:defRPr>
            </a:lvl3pPr>
            <a:lvl4pPr marL="1371600" indent="0">
              <a:buNone/>
              <a:defRPr>
                <a:solidFill>
                  <a:srgbClr val="FFFFFF"/>
                </a:solidFill>
              </a:defRPr>
            </a:lvl4pPr>
            <a:lvl5pPr marL="1828800" indent="0">
              <a:buNone/>
              <a:defRPr>
                <a:solidFill>
                  <a:srgbClr val="FFFFFF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</p:txBody>
      </p:sp>
      <p:pic>
        <p:nvPicPr>
          <p:cNvPr id="12" name="Bild 11" descr="RKI-Logo_RGB_P300C.tif"/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0379" y="332655"/>
            <a:ext cx="2050093" cy="594649"/>
          </a:xfrm>
          <a:prstGeom prst="rect">
            <a:avLst/>
          </a:prstGeom>
        </p:spPr>
      </p:pic>
      <p:sp>
        <p:nvSpPr>
          <p:cNvPr id="14" name="Rechteck 13"/>
          <p:cNvSpPr/>
          <p:nvPr userDrawn="1"/>
        </p:nvSpPr>
        <p:spPr>
          <a:xfrm>
            <a:off x="8748464" y="2267304"/>
            <a:ext cx="395537" cy="2676064"/>
          </a:xfrm>
          <a:prstGeom prst="rect">
            <a:avLst/>
          </a:prstGeom>
          <a:solidFill>
            <a:srgbClr val="80A5DC"/>
          </a:solidFill>
          <a:ln>
            <a:noFill/>
          </a:ln>
          <a:effectLst/>
          <a:extLst>
            <a:ext uri="{FAA26D3D-D897-4be2-8F04-BA451C77F1D7}">
              <ma14:placeholderFlag xmlns="" xmlns:ma14="http://schemas.microsoft.com/office/mac/drawingml/2011/main"/>
            </a:ext>
            <a:ext uri="{C572A759-6A51-4108-AA02-DFA0A04FC94B}">
              <ma14:wrappingTextBoxFlag xmlns="" xmlns:ma14="http://schemas.microsoft.com/office/mac/drawingml/2011/main"/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de-D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317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22.01.2021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 / Obdachlose Menschen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pPr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457199" y="1155700"/>
            <a:ext cx="8092593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807710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tif"/><Relationship Id="rId3" Type="http://schemas.openxmlformats.org/officeDocument/2006/relationships/slideLayout" Target="../slideLayouts/slideLayout9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1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6" y="6457952"/>
            <a:ext cx="1860421" cy="360513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457952"/>
            <a:ext cx="5182675" cy="360513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COVID-19 / Obdachlose Menschen</a:t>
            </a:r>
            <a:endParaRPr lang="en-US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457952"/>
            <a:ext cx="496872" cy="360513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endParaRPr lang="de-DE" dirty="0"/>
          </a:p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2" name="Gerade Verbindung 11"/>
          <p:cNvCxnSpPr/>
          <p:nvPr userDrawn="1"/>
        </p:nvCxnSpPr>
        <p:spPr>
          <a:xfrm>
            <a:off x="8042054" y="6636375"/>
            <a:ext cx="10866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12"/>
          <p:cNvCxnSpPr/>
          <p:nvPr userDrawn="1"/>
        </p:nvCxnSpPr>
        <p:spPr>
          <a:xfrm>
            <a:off x="2594239" y="6628379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5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5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4" y="182309"/>
            <a:ext cx="1656184" cy="480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95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4" r:id="rId4"/>
    <p:sldLayoutId id="2147483661" r:id="rId5"/>
    <p:sldLayoutId id="2147483655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092592" cy="338554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199" y="1155700"/>
            <a:ext cx="8092593" cy="530225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64825" y="6622713"/>
            <a:ext cx="1860421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1" y="6622713"/>
            <a:ext cx="5182675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l">
              <a:defRPr sz="1200">
                <a:solidFill>
                  <a:srgbClr val="006EC7"/>
                </a:solidFill>
              </a:defRPr>
            </a:lvl1pPr>
          </a:lstStyle>
          <a:p>
            <a:r>
              <a:rPr lang="de-DE"/>
              <a:t>COVID-19 / Obdachlose Menschen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052920" y="6622713"/>
            <a:ext cx="496872" cy="195750"/>
          </a:xfrm>
          <a:prstGeom prst="rect">
            <a:avLst/>
          </a:prstGeom>
        </p:spPr>
        <p:txBody>
          <a:bodyPr vert="horz" lIns="0" tIns="0" rIns="0" bIns="45720" rtlCol="0" anchor="t" anchorCtr="0"/>
          <a:lstStyle>
            <a:lvl1pPr algn="ctr">
              <a:defRPr sz="1200">
                <a:solidFill>
                  <a:srgbClr val="006EC7"/>
                </a:solidFill>
              </a:defRPr>
            </a:lvl1pPr>
          </a:lstStyle>
          <a:p>
            <a:fld id="{162A217B-ED1C-D84B-8478-63C77FA79618}" type="slidenum">
              <a:rPr lang="de-DE" smtClean="0"/>
              <a:pPr/>
              <a:t>‹Nr.›</a:t>
            </a:fld>
            <a:endParaRPr lang="de-DE" dirty="0"/>
          </a:p>
        </p:txBody>
      </p:sp>
      <p:cxnSp>
        <p:nvCxnSpPr>
          <p:cNvPr id="13" name="Gerade Verbindung 12"/>
          <p:cNvCxnSpPr/>
          <p:nvPr userDrawn="1"/>
        </p:nvCxnSpPr>
        <p:spPr>
          <a:xfrm>
            <a:off x="2594239" y="6628377"/>
            <a:ext cx="0" cy="229623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Gerade Verbindung 13"/>
          <p:cNvCxnSpPr/>
          <p:nvPr userDrawn="1"/>
        </p:nvCxnSpPr>
        <p:spPr>
          <a:xfrm>
            <a:off x="457200" y="6622713"/>
            <a:ext cx="0" cy="23528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 userDrawn="1"/>
        </p:nvCxnSpPr>
        <p:spPr>
          <a:xfrm>
            <a:off x="8564139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5" name="Bild 14" descr="RKI-Logo_RGB_P300C.tif"/>
          <p:cNvPicPr>
            <a:picLocks noChangeAspect="1"/>
          </p:cNvPicPr>
          <p:nvPr userDrawn="1"/>
        </p:nvPicPr>
        <p:blipFill>
          <a:blip r:embed="rId8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6623" y="182309"/>
            <a:ext cx="1656184" cy="480392"/>
          </a:xfrm>
          <a:prstGeom prst="rect">
            <a:avLst/>
          </a:prstGeom>
        </p:spPr>
      </p:pic>
      <p:cxnSp>
        <p:nvCxnSpPr>
          <p:cNvPr id="17" name="Gerade Verbindung 16">
            <a:extLst>
              <a:ext uri="{FF2B5EF4-FFF2-40B4-BE49-F238E27FC236}">
                <a16:creationId xmlns:a16="http://schemas.microsoft.com/office/drawing/2014/main" id="{3D4E5546-5335-5647-A96F-CE3BCF4D161A}"/>
              </a:ext>
            </a:extLst>
          </p:cNvPr>
          <p:cNvCxnSpPr/>
          <p:nvPr userDrawn="1"/>
        </p:nvCxnSpPr>
        <p:spPr>
          <a:xfrm>
            <a:off x="8045635" y="6636373"/>
            <a:ext cx="0" cy="221627"/>
          </a:xfrm>
          <a:prstGeom prst="line">
            <a:avLst/>
          </a:prstGeom>
          <a:ln w="6350">
            <a:solidFill>
              <a:srgbClr val="006EC7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46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</p:sldLayoutIdLst>
  <p:hf hdr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200" b="1" kern="1200">
          <a:solidFill>
            <a:srgbClr val="006EC7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432"/>
        </a:spcBef>
        <a:buClr>
          <a:srgbClr val="006EC7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br>
              <a:rPr lang="de-DE" dirty="0"/>
            </a:br>
            <a:r>
              <a:rPr lang="de-DE" sz="3200" dirty="0"/>
              <a:t>COVID-19 bei obdachlosen Menschen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de-DE" sz="2000" dirty="0"/>
              <a:t>Krisenstab</a:t>
            </a:r>
          </a:p>
          <a:p>
            <a:r>
              <a:rPr lang="de-DE" sz="2000" dirty="0"/>
              <a:t>Berlin, 22. Januar 2021</a:t>
            </a:r>
          </a:p>
        </p:txBody>
      </p:sp>
    </p:spTree>
    <p:extLst>
      <p:ext uri="{BB962C8B-B14F-4D97-AF65-F5344CB8AC3E}">
        <p14:creationId xmlns:p14="http://schemas.microsoft.com/office/powerpoint/2010/main" val="46754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282700"/>
            <a:ext cx="8092593" cy="4879340"/>
          </a:xfrm>
        </p:spPr>
        <p:txBody>
          <a:bodyPr>
            <a:normAutofit lnSpcReduction="10000"/>
          </a:bodyPr>
          <a:lstStyle/>
          <a:p>
            <a:r>
              <a:rPr lang="de-DE" sz="2400" i="1" dirty="0"/>
              <a:t>POINT-Studie</a:t>
            </a:r>
            <a:r>
              <a:rPr lang="de-DE" sz="2400" dirty="0"/>
              <a:t> zu TB, HIV, Hepatitis B, C und STI bei obdachlosen Menschen in Berlin (</a:t>
            </a:r>
            <a:r>
              <a:rPr lang="de-DE" sz="2400" dirty="0" err="1"/>
              <a:t>SoFo</a:t>
            </a:r>
            <a:r>
              <a:rPr lang="de-DE" sz="2400" dirty="0"/>
              <a:t> 2021)</a:t>
            </a:r>
          </a:p>
          <a:p>
            <a:pPr lvl="1"/>
            <a:r>
              <a:rPr lang="de-DE" sz="2200" dirty="0">
                <a:sym typeface="Wingdings" panose="05000000000000000000" pitchFamily="2" charset="2"/>
              </a:rPr>
              <a:t> Obdachlosigkeit auf RKI-Agenda</a:t>
            </a:r>
          </a:p>
          <a:p>
            <a:r>
              <a:rPr lang="de-DE" sz="2400" dirty="0">
                <a:sym typeface="Wingdings" panose="05000000000000000000" pitchFamily="2" charset="2"/>
              </a:rPr>
              <a:t>Kooperation mit </a:t>
            </a:r>
            <a:r>
              <a:rPr lang="de-DE" sz="2400" i="1" dirty="0">
                <a:ea typeface="Calibri" panose="020F0502020204030204" pitchFamily="34" charset="0"/>
                <a:cs typeface="Arial" panose="020B0604020202020204" pitchFamily="34" charset="0"/>
              </a:rPr>
              <a:t>Charité COVID-19 Projekt für und mit Obdachlosen</a:t>
            </a:r>
            <a:endParaRPr lang="de-DE" sz="2400" i="1" dirty="0">
              <a:sym typeface="Wingdings" panose="05000000000000000000" pitchFamily="2" charset="2"/>
            </a:endParaRPr>
          </a:p>
          <a:p>
            <a:pPr lvl="1"/>
            <a:r>
              <a:rPr lang="de-DE" sz="2200" dirty="0">
                <a:cs typeface="Arial" panose="020B0604020202020204" pitchFamily="34" charset="0"/>
              </a:rPr>
              <a:t>Monitoring des Infektionsgeschehens und Unterstützung des Infektionsmanagement </a:t>
            </a:r>
          </a:p>
          <a:p>
            <a:pPr lvl="1"/>
            <a:r>
              <a:rPr lang="de-DE" sz="2200" dirty="0">
                <a:cs typeface="Arial" panose="020B0604020202020204" pitchFamily="34" charset="0"/>
              </a:rPr>
              <a:t>Wochenberichte zu Testzahlen </a:t>
            </a:r>
          </a:p>
          <a:p>
            <a:r>
              <a:rPr lang="de-DE" sz="2400" dirty="0">
                <a:sym typeface="Wingdings" panose="05000000000000000000" pitchFamily="2" charset="2"/>
              </a:rPr>
              <a:t>MA ehrenamtlich in der med. Versorgung Obdachloser</a:t>
            </a:r>
          </a:p>
          <a:p>
            <a:r>
              <a:rPr lang="de-DE" sz="2400" dirty="0">
                <a:sym typeface="Wingdings" panose="05000000000000000000" pitchFamily="2" charset="2"/>
              </a:rPr>
              <a:t>Anfragen bei </a:t>
            </a:r>
            <a:r>
              <a:rPr lang="de-DE" sz="2400" dirty="0" err="1">
                <a:sym typeface="Wingdings" panose="05000000000000000000" pitchFamily="2" charset="2"/>
              </a:rPr>
              <a:t>nCoV</a:t>
            </a:r>
            <a:r>
              <a:rPr lang="de-DE" sz="2400" dirty="0">
                <a:sym typeface="Wingdings" panose="05000000000000000000" pitchFamily="2" charset="2"/>
              </a:rPr>
              <a:t>-Lage:</a:t>
            </a:r>
          </a:p>
          <a:p>
            <a:pPr lvl="1"/>
            <a:r>
              <a:rPr lang="de-DE" sz="2200" dirty="0">
                <a:sym typeface="Wingdings" panose="05000000000000000000" pitchFamily="2" charset="2"/>
              </a:rPr>
              <a:t>Meldedaten (§36 - Obdachlosenunterkünfte bisher nicht ausgewiesen)</a:t>
            </a:r>
          </a:p>
          <a:p>
            <a:pPr lvl="1"/>
            <a:r>
              <a:rPr lang="de-DE" sz="2200" dirty="0">
                <a:sym typeface="Wingdings" panose="05000000000000000000" pitchFamily="2" charset="2"/>
              </a:rPr>
              <a:t>Wunsch nach einheitlichen Empfehlungen zur Prävention und Management von COVID-19 bei Obdachlosen  </a:t>
            </a:r>
          </a:p>
          <a:p>
            <a:endParaRPr lang="de-DE" sz="2400" dirty="0"/>
          </a:p>
          <a:p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1" y="784975"/>
            <a:ext cx="8092592" cy="369332"/>
          </a:xfr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Thema Obdachlosigkeit im RKI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/>
          </a:p>
          <a:p>
            <a:fld id="{162A217B-ED1C-D84B-8478-63C77FA79618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/>
              <a:t>COVID-19 / Obdachlose Menschen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638588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282700"/>
            <a:ext cx="8092593" cy="4879340"/>
          </a:xfrm>
        </p:spPr>
        <p:txBody>
          <a:bodyPr>
            <a:normAutofit lnSpcReduction="10000"/>
          </a:bodyPr>
          <a:lstStyle/>
          <a:p>
            <a:r>
              <a:rPr lang="de-DE" sz="2400" b="1" dirty="0"/>
              <a:t>Berlin: </a:t>
            </a:r>
            <a:r>
              <a:rPr lang="de-DE" sz="2400" dirty="0"/>
              <a:t>insg. ca. </a:t>
            </a:r>
            <a:r>
              <a:rPr lang="de-DE" sz="2400" b="1" dirty="0"/>
              <a:t>70</a:t>
            </a:r>
            <a:r>
              <a:rPr lang="de-DE" sz="2400" dirty="0"/>
              <a:t> bekannte bestätigte SARS-CoV-2 Fälle, u.a. </a:t>
            </a:r>
            <a:r>
              <a:rPr lang="de-DE" sz="2400"/>
              <a:t>ein Ausbruch in einer Notunterkunft (100 Gäste) mit </a:t>
            </a:r>
            <a:r>
              <a:rPr lang="de-DE" sz="2400" b="1"/>
              <a:t>37</a:t>
            </a:r>
            <a:r>
              <a:rPr lang="de-DE" sz="2400"/>
              <a:t> Fällen</a:t>
            </a:r>
          </a:p>
          <a:p>
            <a:r>
              <a:rPr lang="de-DE" sz="2400" b="1"/>
              <a:t>Nürnberg</a:t>
            </a:r>
            <a:r>
              <a:rPr lang="de-DE" sz="2400" dirty="0"/>
              <a:t>: viele Fälle, alle obdachlosen Menschen die eine Notübernachtung aufsuchen werden getestet</a:t>
            </a:r>
          </a:p>
          <a:p>
            <a:r>
              <a:rPr lang="de-DE" sz="2400" b="1" dirty="0"/>
              <a:t>München</a:t>
            </a:r>
            <a:r>
              <a:rPr lang="de-DE" sz="2400" dirty="0"/>
              <a:t>: regelmäßige Testungen, bisher niedrige Infektionszahlen</a:t>
            </a:r>
          </a:p>
          <a:p>
            <a:r>
              <a:rPr lang="de-DE" sz="2400" b="1" dirty="0"/>
              <a:t>Darmstadt</a:t>
            </a:r>
            <a:r>
              <a:rPr lang="de-DE" sz="2400" dirty="0"/>
              <a:t>: hat ein niedrigschwelliges Testzentrum, in dem sich obdachlose Menschen testen lassen können</a:t>
            </a:r>
          </a:p>
          <a:p>
            <a:r>
              <a:rPr lang="de-DE" sz="2400" b="1" dirty="0"/>
              <a:t>Bremen</a:t>
            </a:r>
            <a:r>
              <a:rPr lang="de-DE" sz="2400" dirty="0"/>
              <a:t>: viele Fälle bei Testung, aber es wird zurückhaltend getestet, weil Menschen nicht adäquat untergebracht werden können und Ergebnismitteilung schwierig ist</a:t>
            </a:r>
          </a:p>
          <a:p>
            <a:r>
              <a:rPr lang="de-DE" sz="2400" dirty="0"/>
              <a:t>Einrichtungen „hängen oft hinterher“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Bsp. Berlin: 2 Tage vor Beginn der Kältesaison gab es weder Hygiene- noch Testkonzept</a:t>
            </a:r>
            <a:endParaRPr lang="de-DE" dirty="0"/>
          </a:p>
          <a:p>
            <a:pPr marL="0" indent="0">
              <a:buNone/>
            </a:pPr>
            <a:endParaRPr lang="de-DE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1" y="784975"/>
            <a:ext cx="8092592" cy="369332"/>
          </a:xfr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sz="2400" dirty="0">
                <a:latin typeface="Calibri" panose="020F0502020204030204" pitchFamily="34" charset="0"/>
                <a:cs typeface="Arial" panose="020B0604020202020204" pitchFamily="34" charset="0"/>
              </a:rPr>
              <a:t>Erfahrungen zu COVID-19 bei Obdachlosen (bundesweit)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/>
          </a:p>
          <a:p>
            <a:fld id="{162A217B-ED1C-D84B-8478-63C77FA79618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/>
              <a:t>COVID-19 / Obdachlose Menschen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13188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712258"/>
            <a:ext cx="4046296" cy="4449781"/>
          </a:xfrm>
        </p:spPr>
        <p:txBody>
          <a:bodyPr>
            <a:normAutofit fontScale="92500" lnSpcReduction="10000"/>
          </a:bodyPr>
          <a:lstStyle/>
          <a:p>
            <a:r>
              <a:rPr lang="de-DE" sz="2400" dirty="0"/>
              <a:t>Einhaltung der AHA-Regeln auf der Straße schwierig</a:t>
            </a:r>
            <a:endParaRPr lang="de-DE" sz="2400" strike="sngStrike" dirty="0"/>
          </a:p>
          <a:p>
            <a:r>
              <a:rPr lang="de-DE" sz="2400" dirty="0"/>
              <a:t>Zugang zu Information erschwert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eingeschränkte Möglichkeiten sich zu informieren/Mehrsprachigkeit</a:t>
            </a:r>
          </a:p>
          <a:p>
            <a:r>
              <a:rPr lang="de-DE" sz="2400" dirty="0"/>
              <a:t>Vorerkrankungen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erhöhtes Risiko für schweren COVID-19 Krankheitsverlauf </a:t>
            </a:r>
          </a:p>
          <a:p>
            <a:r>
              <a:rPr lang="de-DE" sz="2400" dirty="0"/>
              <a:t>schwerer bis zu kein Zugang zu med. Versorgung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Testung </a:t>
            </a:r>
          </a:p>
          <a:p>
            <a:r>
              <a:rPr lang="de-DE" sz="2400" dirty="0"/>
              <a:t>kein zu Hause </a:t>
            </a:r>
            <a:r>
              <a:rPr lang="de-DE" sz="2400" dirty="0">
                <a:sym typeface="Wingdings" panose="05000000000000000000" pitchFamily="2" charset="2"/>
              </a:rPr>
              <a:t> </a:t>
            </a:r>
            <a:r>
              <a:rPr lang="de-DE" sz="2400" dirty="0"/>
              <a:t>Quarantäne? Isolierung?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1" y="784975"/>
            <a:ext cx="8092592" cy="369332"/>
          </a:xfr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sz="2400" dirty="0"/>
              <a:t>Infektionsschutz bei obdachlosen Menschen?</a:t>
            </a:r>
            <a:endParaRPr lang="de-DE" dirty="0"/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/>
          </a:p>
          <a:p>
            <a:fld id="{162A217B-ED1C-D84B-8478-63C77FA79618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 dirty="0"/>
              <a:t>COVID-19 / Obdachlose Menschen</a:t>
            </a:r>
          </a:p>
        </p:txBody>
      </p:sp>
      <p:sp>
        <p:nvSpPr>
          <p:cNvPr id="8" name="Inhaltsplatzhalter 5">
            <a:extLst>
              <a:ext uri="{FF2B5EF4-FFF2-40B4-BE49-F238E27FC236}">
                <a16:creationId xmlns:a16="http://schemas.microsoft.com/office/drawing/2014/main" id="{832C08B0-7A4D-4548-A2F6-E970BF909EB1}"/>
              </a:ext>
            </a:extLst>
          </p:cNvPr>
          <p:cNvSpPr txBox="1">
            <a:spLocks/>
          </p:cNvSpPr>
          <p:nvPr/>
        </p:nvSpPr>
        <p:spPr>
          <a:xfrm>
            <a:off x="4823012" y="1712258"/>
            <a:ext cx="3585883" cy="4360767"/>
          </a:xfrm>
          <a:prstGeom prst="rect">
            <a:avLst/>
          </a:prstGeom>
        </p:spPr>
        <p:txBody>
          <a:bodyPr vert="horz" lIns="0" tIns="0" rIns="0" bIns="0" rtlCol="0">
            <a:normAutofit fontScale="92500" lnSpcReduction="10000"/>
          </a:bodyPr>
          <a:lstStyle>
            <a:lvl1pPr marL="342900" indent="-3429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432"/>
              </a:spcBef>
              <a:buClr>
                <a:srgbClr val="006EC7"/>
              </a:buClr>
              <a:buFont typeface="Wingdings" charset="2"/>
              <a:buChar char="§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DE" sz="2400" dirty="0"/>
              <a:t>V.a. in der Kältesaison: Unterbringung in Gemeinschaftsunterkünften</a:t>
            </a:r>
          </a:p>
          <a:p>
            <a:r>
              <a:rPr lang="de-DE" sz="2400" dirty="0"/>
              <a:t>keine einheitlichen Empfehlungen zur Prävention und Kontrolle von Ausbrüchen </a:t>
            </a:r>
          </a:p>
          <a:p>
            <a:r>
              <a:rPr lang="de-DE" sz="2400" dirty="0"/>
              <a:t>Bundesweit (und berlinweit) heterogenes Vorgehen</a:t>
            </a:r>
          </a:p>
          <a:p>
            <a:r>
              <a:rPr lang="de-DE" sz="2400" dirty="0"/>
              <a:t>Herausforderungen: Personal – Schulung </a:t>
            </a:r>
            <a:r>
              <a:rPr lang="de-DE" sz="2400"/>
              <a:t>und Schutz; </a:t>
            </a:r>
            <a:r>
              <a:rPr lang="de-DE" sz="2400" dirty="0"/>
              <a:t>Quarantäne und Isolierungsmöglichkeiten</a:t>
            </a:r>
          </a:p>
          <a:p>
            <a:endParaRPr lang="de-DE" sz="2400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59787C4F-B236-4FEE-9630-3CA0C90F0FCB}"/>
              </a:ext>
            </a:extLst>
          </p:cNvPr>
          <p:cNvSpPr txBox="1"/>
          <p:nvPr/>
        </p:nvSpPr>
        <p:spPr>
          <a:xfrm>
            <a:off x="116542" y="1292410"/>
            <a:ext cx="32631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rgbClr val="0070C0"/>
                </a:solidFill>
              </a:rPr>
              <a:t>Menschen auf der Straße</a:t>
            </a:r>
          </a:p>
        </p:txBody>
      </p:sp>
      <p:sp>
        <p:nvSpPr>
          <p:cNvPr id="10" name="Textfeld 9">
            <a:extLst>
              <a:ext uri="{FF2B5EF4-FFF2-40B4-BE49-F238E27FC236}">
                <a16:creationId xmlns:a16="http://schemas.microsoft.com/office/drawing/2014/main" id="{65695464-2AF0-453C-9390-83AC815BA83A}"/>
              </a:ext>
            </a:extLst>
          </p:cNvPr>
          <p:cNvSpPr txBox="1"/>
          <p:nvPr/>
        </p:nvSpPr>
        <p:spPr>
          <a:xfrm>
            <a:off x="4389492" y="1292410"/>
            <a:ext cx="40462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rgbClr val="0070C0"/>
                </a:solidFill>
              </a:rPr>
              <a:t>Menschen in Notunterkünften</a:t>
            </a:r>
          </a:p>
        </p:txBody>
      </p:sp>
    </p:spTree>
    <p:extLst>
      <p:ext uri="{BB962C8B-B14F-4D97-AF65-F5344CB8AC3E}">
        <p14:creationId xmlns:p14="http://schemas.microsoft.com/office/powerpoint/2010/main" val="1802857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393510" y="1090379"/>
            <a:ext cx="8388105" cy="4276018"/>
          </a:xfrm>
        </p:spPr>
        <p:txBody>
          <a:bodyPr>
            <a:normAutofit/>
          </a:bodyPr>
          <a:lstStyle/>
          <a:p>
            <a:pPr marL="57150" indent="0">
              <a:buNone/>
            </a:pPr>
            <a:r>
              <a:rPr lang="en-US" sz="1800" b="1" dirty="0"/>
              <a:t>Overarching principles</a:t>
            </a:r>
          </a:p>
          <a:p>
            <a:pPr marL="800100" lvl="1"/>
            <a:r>
              <a:rPr lang="en-US" sz="1700" dirty="0"/>
              <a:t>Community-wide approach, involve people with lived experiences of homelessness </a:t>
            </a:r>
          </a:p>
          <a:p>
            <a:pPr marL="800100" lvl="1"/>
            <a:r>
              <a:rPr lang="en-US" sz="1700" dirty="0"/>
              <a:t>Clear communication (address potential language, cultural, and disability barriers)</a:t>
            </a:r>
          </a:p>
          <a:p>
            <a:pPr marL="57150" indent="0">
              <a:buNone/>
            </a:pPr>
            <a:r>
              <a:rPr lang="en-US" sz="1800" b="1" dirty="0"/>
              <a:t>Guidance for homeless service providers</a:t>
            </a:r>
          </a:p>
          <a:p>
            <a:pPr marL="800100" lvl="1"/>
            <a:r>
              <a:rPr lang="en-US" sz="1700" dirty="0"/>
              <a:t>Staff considerations: </a:t>
            </a:r>
            <a:r>
              <a:rPr lang="de-DE" sz="1700" i="1" dirty="0"/>
              <a:t>Training and </a:t>
            </a:r>
            <a:r>
              <a:rPr lang="de-DE" sz="1700" i="1" dirty="0" err="1"/>
              <a:t>policies</a:t>
            </a:r>
            <a:r>
              <a:rPr lang="de-DE" sz="1700" i="1" dirty="0"/>
              <a:t> - </a:t>
            </a:r>
            <a:r>
              <a:rPr lang="de-DE" sz="1700" i="1" dirty="0" err="1"/>
              <a:t>prevention</a:t>
            </a:r>
            <a:r>
              <a:rPr lang="de-DE" sz="1700" i="1" dirty="0"/>
              <a:t> </a:t>
            </a:r>
            <a:r>
              <a:rPr lang="de-DE" sz="1700" i="1" dirty="0" err="1"/>
              <a:t>measures</a:t>
            </a:r>
            <a:r>
              <a:rPr lang="de-DE" sz="1700" i="1" dirty="0"/>
              <a:t> - </a:t>
            </a:r>
            <a:r>
              <a:rPr lang="de-DE" sz="1700" i="1" dirty="0" err="1"/>
              <a:t>process</a:t>
            </a:r>
            <a:r>
              <a:rPr lang="de-DE" sz="1700" i="1" dirty="0"/>
              <a:t> for </a:t>
            </a:r>
            <a:r>
              <a:rPr lang="de-DE" sz="1700" i="1" dirty="0" err="1"/>
              <a:t>outreach</a:t>
            </a:r>
            <a:endParaRPr lang="de-DE" sz="1700" i="1" dirty="0"/>
          </a:p>
          <a:p>
            <a:pPr marL="800100" lvl="1"/>
            <a:r>
              <a:rPr lang="de-DE" sz="1700" dirty="0"/>
              <a:t>Facility </a:t>
            </a:r>
            <a:r>
              <a:rPr lang="de-DE" sz="1700" dirty="0" err="1"/>
              <a:t>layout</a:t>
            </a:r>
            <a:r>
              <a:rPr lang="de-DE" sz="1700" dirty="0"/>
              <a:t> and </a:t>
            </a:r>
            <a:r>
              <a:rPr lang="de-DE" sz="1700" dirty="0" err="1"/>
              <a:t>ventilation</a:t>
            </a:r>
            <a:r>
              <a:rPr lang="de-DE" sz="1700" dirty="0"/>
              <a:t> </a:t>
            </a:r>
            <a:r>
              <a:rPr lang="de-DE" sz="1700" dirty="0" err="1"/>
              <a:t>considerations</a:t>
            </a:r>
            <a:r>
              <a:rPr lang="de-DE" sz="1700" dirty="0"/>
              <a:t>: </a:t>
            </a:r>
            <a:r>
              <a:rPr lang="de-DE" sz="1700" i="1" dirty="0" err="1"/>
              <a:t>physical</a:t>
            </a:r>
            <a:r>
              <a:rPr lang="de-DE" sz="1700" i="1" dirty="0"/>
              <a:t> </a:t>
            </a:r>
            <a:r>
              <a:rPr lang="de-DE" sz="1700" i="1" dirty="0" err="1"/>
              <a:t>barriers</a:t>
            </a:r>
            <a:r>
              <a:rPr lang="de-DE" sz="1700" i="1" dirty="0"/>
              <a:t> – </a:t>
            </a:r>
            <a:r>
              <a:rPr lang="de-DE" sz="1700" i="1" dirty="0" err="1"/>
              <a:t>meal</a:t>
            </a:r>
            <a:r>
              <a:rPr lang="de-DE" sz="1700" i="1" dirty="0"/>
              <a:t> and </a:t>
            </a:r>
            <a:r>
              <a:rPr lang="de-DE" sz="1700" i="1" dirty="0" err="1"/>
              <a:t>sleeping</a:t>
            </a:r>
            <a:r>
              <a:rPr lang="de-DE" sz="1700" i="1" dirty="0"/>
              <a:t> </a:t>
            </a:r>
            <a:r>
              <a:rPr lang="de-DE" sz="1700" i="1" dirty="0" err="1"/>
              <a:t>areas</a:t>
            </a:r>
            <a:r>
              <a:rPr lang="de-DE" sz="1700" i="1" dirty="0"/>
              <a:t> – </a:t>
            </a:r>
            <a:r>
              <a:rPr lang="de-DE" sz="1700" i="1" dirty="0" err="1"/>
              <a:t>people</a:t>
            </a:r>
            <a:r>
              <a:rPr lang="de-DE" sz="1700" i="1" dirty="0"/>
              <a:t> </a:t>
            </a:r>
            <a:r>
              <a:rPr lang="de-DE" sz="1700" i="1" dirty="0" err="1"/>
              <a:t>with</a:t>
            </a:r>
            <a:r>
              <a:rPr lang="de-DE" sz="1700" i="1" dirty="0"/>
              <a:t> </a:t>
            </a:r>
            <a:r>
              <a:rPr lang="de-DE" sz="1700" i="1" dirty="0" err="1"/>
              <a:t>symptoms</a:t>
            </a:r>
            <a:r>
              <a:rPr lang="de-DE" sz="1700" i="1" dirty="0"/>
              <a:t> – </a:t>
            </a:r>
            <a:r>
              <a:rPr lang="de-DE" sz="1700" i="1" dirty="0" err="1"/>
              <a:t>confirmed</a:t>
            </a:r>
            <a:r>
              <a:rPr lang="de-DE" sz="1700" i="1" dirty="0"/>
              <a:t> </a:t>
            </a:r>
            <a:r>
              <a:rPr lang="de-DE" sz="1700" i="1" dirty="0" err="1"/>
              <a:t>cases</a:t>
            </a:r>
            <a:r>
              <a:rPr lang="de-DE" sz="1700" i="1" dirty="0"/>
              <a:t> </a:t>
            </a:r>
          </a:p>
          <a:p>
            <a:pPr marL="800100" lvl="1"/>
            <a:r>
              <a:rPr lang="de-DE" sz="1700" dirty="0"/>
              <a:t>Facility </a:t>
            </a:r>
            <a:r>
              <a:rPr lang="de-DE" sz="1700" dirty="0" err="1"/>
              <a:t>procedure</a:t>
            </a:r>
            <a:r>
              <a:rPr lang="de-DE" sz="1700" dirty="0"/>
              <a:t> </a:t>
            </a:r>
            <a:r>
              <a:rPr lang="de-DE" sz="1700" dirty="0" err="1"/>
              <a:t>considerations</a:t>
            </a:r>
            <a:endParaRPr lang="de-DE" sz="1700" dirty="0"/>
          </a:p>
          <a:p>
            <a:pPr marL="57150" indent="0">
              <a:buNone/>
            </a:pPr>
            <a:r>
              <a:rPr lang="en-US" sz="1800" b="1" dirty="0"/>
              <a:t>Considerations for people experiencing unsheltered homelessness/who live in encampments</a:t>
            </a:r>
          </a:p>
          <a:p>
            <a:pPr marL="800100" lvl="1"/>
            <a:r>
              <a:rPr lang="en-US" sz="1700" i="1" dirty="0"/>
              <a:t>help clients prevent becoming sick with COVID-19 - help link sick clients to medical care</a:t>
            </a:r>
          </a:p>
          <a:p>
            <a:pPr marL="800100" lvl="1"/>
            <a:r>
              <a:rPr lang="en-US" sz="1700" i="1" dirty="0"/>
              <a:t>allow people who are living unsheltered/in encampments to remain where they are </a:t>
            </a:r>
          </a:p>
          <a:p>
            <a:pPr marL="800100" lvl="1"/>
            <a:r>
              <a:rPr lang="en-US" sz="1700" i="1" dirty="0"/>
              <a:t>improve sanitation </a:t>
            </a:r>
            <a:endParaRPr lang="de-DE" sz="1700" i="1" dirty="0"/>
          </a:p>
          <a:p>
            <a:pPr marL="514350" lvl="1" indent="0">
              <a:buNone/>
            </a:pPr>
            <a:endParaRPr lang="en-US" sz="1800" i="1" dirty="0"/>
          </a:p>
          <a:p>
            <a:pPr marL="1200150" lvl="2"/>
            <a:endParaRPr lang="en-US" sz="1600" i="1" dirty="0"/>
          </a:p>
          <a:p>
            <a:pPr marL="800100" lvl="1"/>
            <a:endParaRPr lang="en-US" sz="1800" dirty="0"/>
          </a:p>
          <a:p>
            <a:pPr marL="800100" lvl="1"/>
            <a:endParaRPr lang="en-US" sz="1800" dirty="0"/>
          </a:p>
          <a:p>
            <a:pPr marL="400050"/>
            <a:endParaRPr lang="de-DE" sz="18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80999" y="461507"/>
            <a:ext cx="8092592" cy="615553"/>
          </a:xfrm>
        </p:spPr>
        <p:txBody>
          <a:bodyPr vert="horz" lIns="0" tIns="0" rIns="0" bIns="0" rtlCol="0" anchor="t" anchorCtr="0">
            <a:spAutoFit/>
          </a:bodyPr>
          <a:lstStyle/>
          <a:p>
            <a:pPr lvl="1" algn="l" defTabSz="457200" rtl="0">
              <a:spcBef>
                <a:spcPct val="0"/>
              </a:spcBef>
            </a:pPr>
            <a:r>
              <a:rPr lang="en-US" sz="2000" b="1" kern="1200" dirty="0" err="1">
                <a:solidFill>
                  <a:srgbClr val="006EC7"/>
                </a:solidFill>
                <a:latin typeface="+mj-lt"/>
                <a:ea typeface="+mj-ea"/>
                <a:cs typeface="+mj-cs"/>
              </a:rPr>
              <a:t>Beispiel</a:t>
            </a:r>
            <a:r>
              <a:rPr lang="en-US" sz="2000" b="1" kern="1200" dirty="0">
                <a:solidFill>
                  <a:srgbClr val="006EC7"/>
                </a:solidFill>
                <a:latin typeface="+mj-lt"/>
                <a:ea typeface="+mj-ea"/>
                <a:cs typeface="+mj-cs"/>
              </a:rPr>
              <a:t> CDC - Guidance on Unsheltered Homelessness and COVID-19 </a:t>
            </a:r>
            <a:br>
              <a:rPr lang="en-US" sz="2000" b="1" kern="1200" dirty="0">
                <a:solidFill>
                  <a:srgbClr val="006EC7"/>
                </a:solidFill>
                <a:latin typeface="+mj-lt"/>
                <a:ea typeface="+mj-ea"/>
                <a:cs typeface="+mj-cs"/>
              </a:rPr>
            </a:br>
            <a:r>
              <a:rPr lang="en-US" sz="2000" b="1" kern="1200" dirty="0">
                <a:solidFill>
                  <a:srgbClr val="006EC7"/>
                </a:solidFill>
                <a:latin typeface="+mj-lt"/>
                <a:ea typeface="+mj-ea"/>
                <a:cs typeface="+mj-cs"/>
              </a:rPr>
              <a:t>for Homeless Service Providers and Local Officials</a:t>
            </a:r>
            <a:endParaRPr lang="de-DE" sz="2000" b="1" kern="1200" dirty="0">
              <a:solidFill>
                <a:srgbClr val="006EC7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/>
          </a:p>
          <a:p>
            <a:fld id="{162A217B-ED1C-D84B-8478-63C77FA79618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/>
              <a:t>COVID-19 / Obdachlose Menschen</a:t>
            </a:r>
            <a:endParaRPr lang="de-DE" dirty="0"/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1F392418-FA0D-432A-8962-EE38321747DD}"/>
              </a:ext>
            </a:extLst>
          </p:cNvPr>
          <p:cNvSpPr txBox="1"/>
          <p:nvPr/>
        </p:nvSpPr>
        <p:spPr>
          <a:xfrm>
            <a:off x="2505633" y="5104787"/>
            <a:ext cx="64590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dirty="0"/>
              <a:t>https://www.cdc.gov/coronavirus/2019-ncov/community/homeless-shelters/unsheltered-homelessness.html</a:t>
            </a: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C5F2484-753A-4D03-94C6-140BFC51BDAC}"/>
              </a:ext>
            </a:extLst>
          </p:cNvPr>
          <p:cNvSpPr txBox="1"/>
          <p:nvPr/>
        </p:nvSpPr>
        <p:spPr>
          <a:xfrm>
            <a:off x="282137" y="5394184"/>
            <a:ext cx="8499478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0070C0"/>
                </a:solidFill>
              </a:rPr>
              <a:t>Weitere Empfehlungen: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1600" dirty="0"/>
              <a:t>PHE: </a:t>
            </a:r>
            <a:r>
              <a:rPr lang="en-US" sz="1600" dirty="0"/>
              <a:t>COVID-19: guidance for commissioners and providers of hostel services for people experiencing homelessness and rough sleeping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2615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5"/>
          <p:cNvSpPr>
            <a:spLocks noGrp="1"/>
          </p:cNvSpPr>
          <p:nvPr>
            <p:ph sz="quarter" idx="13"/>
          </p:nvPr>
        </p:nvSpPr>
        <p:spPr>
          <a:xfrm>
            <a:off x="457199" y="1282700"/>
            <a:ext cx="8092593" cy="4879340"/>
          </a:xfrm>
        </p:spPr>
        <p:txBody>
          <a:bodyPr>
            <a:normAutofit lnSpcReduction="10000"/>
          </a:bodyPr>
          <a:lstStyle/>
          <a:p>
            <a:pPr marL="342900" lvl="1" indent="-342900"/>
            <a:endParaRPr lang="de-DE" sz="2400" dirty="0"/>
          </a:p>
          <a:p>
            <a:pPr marL="342900" lvl="1" indent="-342900"/>
            <a:endParaRPr lang="de-DE" sz="2400" dirty="0"/>
          </a:p>
          <a:p>
            <a:pPr marL="342900" lvl="1" indent="-342900"/>
            <a:endParaRPr lang="de-DE" sz="2400" dirty="0"/>
          </a:p>
          <a:p>
            <a:pPr marL="342900" lvl="1" indent="-342900"/>
            <a:endParaRPr lang="de-DE" sz="2400" dirty="0"/>
          </a:p>
          <a:p>
            <a:pPr marL="742950" lvl="2" indent="-342900"/>
            <a:endParaRPr lang="de-DE" sz="2200" dirty="0"/>
          </a:p>
          <a:p>
            <a:pPr marL="742950" lvl="2" indent="-342900"/>
            <a:r>
              <a:rPr lang="de-DE" sz="2200" dirty="0"/>
              <a:t>Mit engem Bezug zu den RKI </a:t>
            </a:r>
            <a:r>
              <a:rPr lang="de-DE" sz="2200" i="1" dirty="0"/>
              <a:t>Empfehlungen zu Prävention und Management von COVID-19-Erkrankungen in Aufnahmeeinrichtungen und Gemeinschaftsunterkünften für Schutzsuchende</a:t>
            </a:r>
            <a:r>
              <a:rPr lang="de-DE" sz="2200" dirty="0"/>
              <a:t> (12/20)</a:t>
            </a:r>
          </a:p>
          <a:p>
            <a:pPr marL="742950" lvl="2" indent="-342900"/>
            <a:r>
              <a:rPr lang="de-DE" sz="2200" dirty="0"/>
              <a:t>in Kooperation mit externen Partnerorganisationen? </a:t>
            </a:r>
          </a:p>
          <a:p>
            <a:pPr marL="1200150" lvl="3" indent="-342900"/>
            <a:r>
              <a:rPr lang="de-DE" sz="2000" dirty="0"/>
              <a:t>Charité, Ärzte der Welt, Bundesarbeitsgemeinschaft Wohnungslosenhilfe e.V.</a:t>
            </a:r>
          </a:p>
          <a:p>
            <a:pPr marL="1200150" lvl="3" indent="-342900"/>
            <a:r>
              <a:rPr lang="de-DE" sz="2000" dirty="0"/>
              <a:t>Gemeinsame Empfehlungen oder abgestimmt mit Partnerorganisationen?</a:t>
            </a:r>
          </a:p>
          <a:p>
            <a:pPr marL="742950" lvl="2" indent="-342900"/>
            <a:endParaRPr lang="de-DE" sz="2200" dirty="0"/>
          </a:p>
          <a:p>
            <a:pPr marL="742950" lvl="2" indent="-342900"/>
            <a:endParaRPr lang="de-DE" sz="2200" dirty="0"/>
          </a:p>
          <a:p>
            <a:pPr marL="742950" lvl="2" indent="-342900"/>
            <a:endParaRPr lang="de-DE" sz="2200" dirty="0"/>
          </a:p>
          <a:p>
            <a:pPr marL="742950" lvl="2" indent="-342900"/>
            <a:endParaRPr lang="de-DE" sz="2200" dirty="0"/>
          </a:p>
          <a:p>
            <a:pPr marL="342900" lvl="1" indent="-342900"/>
            <a:endParaRPr lang="de-DE" sz="2400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FRAGEN AN DEN KRISENSTAB</a:t>
            </a:r>
          </a:p>
        </p:txBody>
      </p:sp>
      <p:sp>
        <p:nvSpPr>
          <p:cNvPr id="13" name="Foliennummernplatzhalter 12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endParaRPr lang="de-DE"/>
          </a:p>
          <a:p>
            <a:fld id="{162A217B-ED1C-D84B-8478-63C77FA79618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4"/>
          </p:nvPr>
        </p:nvSpPr>
        <p:spPr>
          <a:xfrm>
            <a:off x="564826" y="6457952"/>
            <a:ext cx="1860421" cy="360513"/>
          </a:xfrm>
        </p:spPr>
        <p:txBody>
          <a:bodyPr/>
          <a:lstStyle/>
          <a:p>
            <a:r>
              <a:rPr lang="de-DE"/>
              <a:t>22.01.2021</a:t>
            </a:r>
            <a:endParaRPr lang="de-DE" dirty="0"/>
          </a:p>
        </p:txBody>
      </p:sp>
      <p:sp>
        <p:nvSpPr>
          <p:cNvPr id="9" name="Fußzeilenplatzhalter 9"/>
          <p:cNvSpPr>
            <a:spLocks noGrp="1"/>
          </p:cNvSpPr>
          <p:nvPr>
            <p:ph type="ftr" sz="quarter" idx="15"/>
          </p:nvPr>
        </p:nvSpPr>
        <p:spPr>
          <a:xfrm>
            <a:off x="2699792" y="6457952"/>
            <a:ext cx="5182675" cy="360513"/>
          </a:xfrm>
        </p:spPr>
        <p:txBody>
          <a:bodyPr/>
          <a:lstStyle/>
          <a:p>
            <a:r>
              <a:rPr lang="de-DE"/>
              <a:t>COVID-19 / Obdachlose Menschen</a:t>
            </a:r>
            <a:endParaRPr lang="de-DE" dirty="0"/>
          </a:p>
        </p:txBody>
      </p:sp>
      <p:graphicFrame>
        <p:nvGraphicFramePr>
          <p:cNvPr id="2" name="Diagramm 1">
            <a:extLst>
              <a:ext uri="{FF2B5EF4-FFF2-40B4-BE49-F238E27FC236}">
                <a16:creationId xmlns:a16="http://schemas.microsoft.com/office/drawing/2014/main" id="{FD035D3C-C8B0-4A85-8473-F07324D45D7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59321063"/>
              </p:ext>
            </p:extLst>
          </p:nvPr>
        </p:nvGraphicFramePr>
        <p:xfrm>
          <a:off x="457199" y="1186182"/>
          <a:ext cx="8005483" cy="1906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228966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7811"/>
    </mc:Choice>
    <mc:Fallback xmlns="">
      <p:transition spd="slow" advTm="107811"/>
    </mc:Fallback>
  </mc:AlternateContent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628</Words>
  <Application>Microsoft Office PowerPoint</Application>
  <PresentationFormat>Bildschirmpräsentation (4:3)</PresentationFormat>
  <Paragraphs>94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Arial</vt:lpstr>
      <vt:lpstr>Calibri</vt:lpstr>
      <vt:lpstr>ＭＳ 明朝</vt:lpstr>
      <vt:lpstr>Wingdings</vt:lpstr>
      <vt:lpstr>Office-Design</vt:lpstr>
      <vt:lpstr>1_Office-Design</vt:lpstr>
      <vt:lpstr> COVID-19 bei obdachlosen Menschen</vt:lpstr>
      <vt:lpstr>Thema Obdachlosigkeit im RKI</vt:lpstr>
      <vt:lpstr>Erfahrungen zu COVID-19 bei Obdachlosen (bundesweit)</vt:lpstr>
      <vt:lpstr>Infektionsschutz bei obdachlosen Menschen?</vt:lpstr>
      <vt:lpstr>Beispiel CDC - Guidance on Unsheltered Homelessness and COVID-19  for Homeless Service Providers and Local Officials</vt:lpstr>
      <vt:lpstr>FRAGEN AN DEN KRISENSTAB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Christian  Weber</dc:creator>
  <cp:lastModifiedBy>ZimmermannR</cp:lastModifiedBy>
  <cp:revision>1014</cp:revision>
  <cp:lastPrinted>2021-01-22T09:13:23Z</cp:lastPrinted>
  <dcterms:created xsi:type="dcterms:W3CDTF">2015-11-02T12:29:13Z</dcterms:created>
  <dcterms:modified xsi:type="dcterms:W3CDTF">2021-01-22T11:51:55Z</dcterms:modified>
</cp:coreProperties>
</file>