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16"/>
  </p:notesMasterIdLst>
  <p:handoutMasterIdLst>
    <p:handoutMasterId r:id="rId17"/>
  </p:handoutMasterIdLst>
  <p:sldIdLst>
    <p:sldId id="262" r:id="rId3"/>
    <p:sldId id="300" r:id="rId4"/>
    <p:sldId id="312" r:id="rId5"/>
    <p:sldId id="313" r:id="rId6"/>
    <p:sldId id="318" r:id="rId7"/>
    <p:sldId id="320" r:id="rId8"/>
    <p:sldId id="314" r:id="rId9"/>
    <p:sldId id="315" r:id="rId10"/>
    <p:sldId id="316" r:id="rId11"/>
    <p:sldId id="317" r:id="rId12"/>
    <p:sldId id="319" r:id="rId13"/>
    <p:sldId id="322" r:id="rId14"/>
    <p:sldId id="321" r:id="rId15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4D8AD2"/>
    <a:srgbClr val="80A5DC"/>
    <a:srgbClr val="338BD2"/>
    <a:srgbClr val="66A8DD"/>
    <a:srgbClr val="367BB8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51" autoAdjust="0"/>
    <p:restoredTop sz="96733" autoAdjust="0"/>
  </p:normalViewPr>
  <p:slideViewPr>
    <p:cSldViewPr snapToGrid="0" snapToObjects="1">
      <p:cViewPr varScale="1">
        <p:scale>
          <a:sx n="139" d="100"/>
          <a:sy n="139" d="100"/>
        </p:scale>
        <p:origin x="126" y="63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30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8643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75057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64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2176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40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8852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6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fa.go.kr/eng/brd/m_22743/view.do?seq=3&amp;srchFr=&amp;amp;srchTo=&amp;amp;srchWord=&amp;amp;srchTp=&amp;amp;multi_itm_seq=0&amp;amp;itm_seq_1=0&amp;amp;itm_seq_2=0&amp;amp;company_cd=&amp;amp;company_nm=&amp;page=1&amp;titleNm=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934890" y="1717030"/>
            <a:ext cx="4504844" cy="126534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SARS-COV-2 reinfections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rapid review of the literature</a:t>
            </a: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Charbel El Bcheraoui and Kofi </a:t>
            </a:r>
            <a:r>
              <a:rPr lang="en-US" sz="11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Abrokwa</a:t>
            </a:r>
            <a:b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Evidence-Based Public Health (ZIG2)</a:t>
            </a:r>
            <a:endParaRPr lang="en-GB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EBB64B-F9C9-4A27-AA86-70059E84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48AFE9-D7C6-46D8-9805-BDA831258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F2A54-0E50-4737-9658-373F1CE2D6D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Camilla </a:t>
            </a:r>
            <a:r>
              <a:rPr lang="en-US" dirty="0" err="1"/>
              <a:t>Mattiuzzi</a:t>
            </a:r>
            <a:r>
              <a:rPr lang="en-US" dirty="0"/>
              <a:t> et al: 17 clinical studies with sample size &gt; 50</a:t>
            </a:r>
          </a:p>
          <a:p>
            <a:pPr lvl="1"/>
            <a:r>
              <a:rPr lang="en-US" dirty="0"/>
              <a:t>Recurrence monitoring period 1 – 60 days</a:t>
            </a:r>
          </a:p>
          <a:p>
            <a:pPr lvl="1"/>
            <a:r>
              <a:rPr lang="en-US" dirty="0"/>
              <a:t>Pooled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rate of recurrence of positive SARS-CoV-2 viral RNA: 12% (95%CI: 12-13%)</a:t>
            </a:r>
          </a:p>
          <a:p>
            <a:r>
              <a:rPr lang="en-US" dirty="0">
                <a:solidFill>
                  <a:srgbClr val="000000"/>
                </a:solidFill>
              </a:rPr>
              <a:t>Tung Hoang: 14 case reports, 5 case series, 18 observational studies</a:t>
            </a:r>
          </a:p>
          <a:p>
            <a:pPr lvl="1"/>
            <a:r>
              <a:rPr lang="en-US" dirty="0"/>
              <a:t>Pooled recurrence rate from observational studies: </a:t>
            </a:r>
            <a:r>
              <a:rPr lang="pl-PL" dirty="0"/>
              <a:t>16% (95% CI</a:t>
            </a:r>
            <a:r>
              <a:rPr lang="en-US" dirty="0"/>
              <a:t>:</a:t>
            </a:r>
            <a:r>
              <a:rPr lang="pl-PL" dirty="0"/>
              <a:t> 12</a:t>
            </a:r>
            <a:r>
              <a:rPr lang="en-US" dirty="0"/>
              <a:t>-</a:t>
            </a:r>
            <a:r>
              <a:rPr lang="pl-PL" dirty="0"/>
              <a:t>20%)</a:t>
            </a:r>
            <a:endParaRPr lang="en-US" dirty="0"/>
          </a:p>
          <a:p>
            <a:pPr lvl="1"/>
            <a:r>
              <a:rPr lang="en-US" dirty="0"/>
              <a:t>Points to a </a:t>
            </a:r>
            <a:r>
              <a:rPr lang="en-US" dirty="0">
                <a:hlinkClick r:id="rId2"/>
              </a:rPr>
              <a:t>report from Korea CDC</a:t>
            </a:r>
            <a:endParaRPr lang="en-US" dirty="0"/>
          </a:p>
          <a:p>
            <a:pPr lvl="2"/>
            <a:r>
              <a:rPr lang="en-US" dirty="0"/>
              <a:t>Monitoring of 790 contacts of 285 re-positive cases, no case was found that was newly infected solely from contact with re-positive cases during re-positive period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70F53B-C573-43B3-B08A-B62E35F8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Reviews: Metanalysis </a:t>
            </a:r>
          </a:p>
        </p:txBody>
      </p:sp>
    </p:spTree>
    <p:extLst>
      <p:ext uri="{BB962C8B-B14F-4D97-AF65-F5344CB8AC3E}">
        <p14:creationId xmlns:p14="http://schemas.microsoft.com/office/powerpoint/2010/main" val="2422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507E2-EA4F-4CBD-B5A9-C4DB8886B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651FB3-1C4F-4870-94CF-7E68BE0FA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8A846-8019-420C-BD8A-6FB016BC772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 recurrent positive test of SARS-CoV-2 virus in patients who have recovered from COVID-19 is common (&gt;10%)</a:t>
            </a:r>
          </a:p>
          <a:p>
            <a:pPr lvl="1"/>
            <a:r>
              <a:rPr lang="en-US" dirty="0"/>
              <a:t>The cause of this re-positive is still unclear</a:t>
            </a:r>
          </a:p>
          <a:p>
            <a:pPr lvl="1"/>
            <a:r>
              <a:rPr lang="en-US" dirty="0"/>
              <a:t>No demographics associated with recurrence</a:t>
            </a:r>
          </a:p>
          <a:p>
            <a:r>
              <a:rPr lang="en-US" dirty="0"/>
              <a:t>In most cases the presumptive recurrence is indeed a prolonged, not contagious, viral RNA persistence in the respiratory tract</a:t>
            </a:r>
          </a:p>
          <a:p>
            <a:r>
              <a:rPr lang="en-US" dirty="0"/>
              <a:t>Observed COVID‐19 relapse within a 90‐day frame might be a protracted initial infection and not a reinfection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378162-78C0-4345-BF39-A54BBB236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Reviews </a:t>
            </a:r>
          </a:p>
        </p:txBody>
      </p:sp>
    </p:spTree>
    <p:extLst>
      <p:ext uri="{BB962C8B-B14F-4D97-AF65-F5344CB8AC3E}">
        <p14:creationId xmlns:p14="http://schemas.microsoft.com/office/powerpoint/2010/main" val="3680244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0D73EA-0E22-401D-9BF3-9F9622821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1418AC-DFFB-48F0-8A76-FCC06623C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9BDEB-9FAE-4A0A-801F-0F640B739A1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Confirmed re-infections are rare (seven known cases)</a:t>
            </a:r>
          </a:p>
          <a:p>
            <a:pPr lvl="1"/>
            <a:r>
              <a:rPr lang="en-US" dirty="0"/>
              <a:t>Difficult to ascertain first infection</a:t>
            </a:r>
          </a:p>
          <a:p>
            <a:pPr lvl="2"/>
            <a:r>
              <a:rPr lang="en-US" dirty="0"/>
              <a:t>Testing error</a:t>
            </a:r>
          </a:p>
          <a:p>
            <a:pPr lvl="1"/>
            <a:r>
              <a:rPr lang="en-US" dirty="0"/>
              <a:t>Genome sequencing to distinguish genetic material between the two “episodes” is rarely performed </a:t>
            </a:r>
          </a:p>
          <a:p>
            <a:pPr lvl="1"/>
            <a:r>
              <a:rPr lang="en-US" dirty="0"/>
              <a:t>Mostly due to lack of samples from first “episode”</a:t>
            </a:r>
          </a:p>
          <a:p>
            <a:r>
              <a:rPr lang="en-US" dirty="0"/>
              <a:t>Re-positive SARS-COV-2 test among previously recovered cases is a commonly-reported phenomenon</a:t>
            </a:r>
          </a:p>
          <a:p>
            <a:pPr lvl="1"/>
            <a:r>
              <a:rPr lang="en-US" dirty="0"/>
              <a:t>Many of these cases follow exposure</a:t>
            </a:r>
          </a:p>
          <a:p>
            <a:pPr lvl="1"/>
            <a:r>
              <a:rPr lang="en-US" dirty="0"/>
              <a:t>Severe illness at “re-positive” reported (includes deaths)</a:t>
            </a:r>
          </a:p>
          <a:p>
            <a:r>
              <a:rPr lang="en-US" dirty="0"/>
              <a:t>Limited evidence on</a:t>
            </a:r>
          </a:p>
          <a:p>
            <a:pPr lvl="1"/>
            <a:r>
              <a:rPr lang="en-US" dirty="0"/>
              <a:t>Transmission onward from re-positive cases</a:t>
            </a:r>
          </a:p>
          <a:p>
            <a:pPr lvl="1"/>
            <a:r>
              <a:rPr lang="en-US" dirty="0"/>
              <a:t>Tracing contacts of re-positive cases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48A0513-A9E3-4A8C-BD3E-3675D6587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observations</a:t>
            </a:r>
          </a:p>
        </p:txBody>
      </p:sp>
    </p:spTree>
    <p:extLst>
      <p:ext uri="{BB962C8B-B14F-4D97-AF65-F5344CB8AC3E}">
        <p14:creationId xmlns:p14="http://schemas.microsoft.com/office/powerpoint/2010/main" val="320301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592045-6DB3-4A63-A50A-3D17C0B2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A94055-DC8D-4B89-B9BB-E3929F6ED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F1816-652F-46EE-AF29-91F216C0FD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Wei Deng et al: </a:t>
            </a:r>
            <a:r>
              <a:rPr lang="en-US" b="0" i="0" dirty="0">
                <a:solidFill>
                  <a:srgbClr val="333333"/>
                </a:solidFill>
                <a:effectLst/>
              </a:rPr>
              <a:t>primary SARS-CoV-2 exposure protects against subsequent reinfection in rhesus macaques</a:t>
            </a:r>
          </a:p>
          <a:p>
            <a:r>
              <a:rPr lang="en-US" dirty="0" err="1">
                <a:solidFill>
                  <a:srgbClr val="333333"/>
                </a:solidFill>
              </a:rPr>
              <a:t>Linlin</a:t>
            </a:r>
            <a:r>
              <a:rPr lang="en-US" dirty="0">
                <a:solidFill>
                  <a:srgbClr val="333333"/>
                </a:solidFill>
              </a:rPr>
              <a:t> Bao et al: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primary SARS-CoV-2 infection could protect from subsequent exposures</a:t>
            </a:r>
          </a:p>
          <a:p>
            <a:r>
              <a:rPr lang="en-US" dirty="0">
                <a:solidFill>
                  <a:srgbClr val="000000"/>
                </a:solidFill>
              </a:rPr>
              <a:t>Young-Il Kim et </a:t>
            </a:r>
            <a:r>
              <a:rPr lang="en-US" dirty="0"/>
              <a:t>al: there is </a:t>
            </a:r>
            <a:r>
              <a:rPr lang="en-US" b="0" i="0" dirty="0">
                <a:effectLst/>
              </a:rPr>
              <a:t>close correlation between a low </a:t>
            </a:r>
            <a:r>
              <a:rPr lang="en-US" b="0" i="0" dirty="0" err="1">
                <a:effectLst/>
              </a:rPr>
              <a:t>NAb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titre</a:t>
            </a:r>
            <a:r>
              <a:rPr lang="en-US" b="0" i="0" dirty="0">
                <a:effectLst/>
              </a:rPr>
              <a:t> and SARS-CoV-2 reinfection in a recovered ferret reinfection model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397F84-C651-4A06-9FD5-190D51FB8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 models: 4</a:t>
            </a:r>
          </a:p>
        </p:txBody>
      </p:sp>
    </p:spTree>
    <p:extLst>
      <p:ext uri="{BB962C8B-B14F-4D97-AF65-F5344CB8AC3E}">
        <p14:creationId xmlns:p14="http://schemas.microsoft.com/office/powerpoint/2010/main" val="69015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sz="quarter" idx="13"/>
          </p:nvPr>
        </p:nvSpPr>
        <p:spPr>
          <a:xfrm>
            <a:off x="457200" y="1147655"/>
            <a:ext cx="7983646" cy="3678344"/>
          </a:xfrm>
        </p:spPr>
        <p:txBody>
          <a:bodyPr/>
          <a:lstStyle/>
          <a:p>
            <a:r>
              <a:rPr lang="en-US" dirty="0"/>
              <a:t>Literature search</a:t>
            </a:r>
          </a:p>
          <a:p>
            <a:r>
              <a:rPr lang="en-US" dirty="0"/>
              <a:t>Data extraction</a:t>
            </a:r>
          </a:p>
          <a:p>
            <a:pPr lvl="1"/>
            <a:r>
              <a:rPr lang="en-US" dirty="0"/>
              <a:t>Case reports/series</a:t>
            </a:r>
          </a:p>
          <a:p>
            <a:pPr lvl="1"/>
            <a:r>
              <a:rPr lang="en-US" dirty="0"/>
              <a:t>Observational studies</a:t>
            </a:r>
          </a:p>
          <a:p>
            <a:pPr lvl="1"/>
            <a:r>
              <a:rPr lang="en-US" dirty="0"/>
              <a:t>Reviews</a:t>
            </a:r>
          </a:p>
          <a:p>
            <a:r>
              <a:rPr lang="en-US" dirty="0"/>
              <a:t>Main observations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SARS-COV-2 reinfections</a:t>
            </a:r>
            <a:endParaRPr lang="de-DE" dirty="0"/>
          </a:p>
        </p:txBody>
      </p:sp>
      <p:pic>
        <p:nvPicPr>
          <p:cNvPr id="6" name="Picture 5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BBAC24E1-C691-494F-9E7D-5DF7A0992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8613" y="0"/>
            <a:ext cx="5845387" cy="491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0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8E2C4A-AEA6-48F3-A6F6-E78E947B3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ABC657-89FE-4891-9BFC-B6CD5B5B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E4FD5-15FD-4206-8709-4C7C3F9B11D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exhaustive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 2020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SARS COV2 reinfection: 17000 results, first five pages: 9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Coronavirus reinfection: 2570 results, first 20 pages: 73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Coronavirus recurrence: 4640 results, first eight pages: 33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Coronavirus SARS COV2 recurrence reinfection quarantine: 3230 results, first three pages: 2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2FFE7BA-1B65-423F-8D2E-AAE2A3455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Scholar</a:t>
            </a:r>
          </a:p>
        </p:txBody>
      </p:sp>
    </p:spTree>
    <p:extLst>
      <p:ext uri="{BB962C8B-B14F-4D97-AF65-F5344CB8AC3E}">
        <p14:creationId xmlns:p14="http://schemas.microsoft.com/office/powerpoint/2010/main" val="341524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65B5A3-53C9-4DB1-A985-EC1BF263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2DEB74-2EB3-4DB9-A99D-F95797DE9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DB6A9D-1DE3-4C44-B9A9-502BBAA3A1B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Animal models: 4</a:t>
            </a:r>
          </a:p>
          <a:p>
            <a:r>
              <a:rPr lang="en-US" dirty="0"/>
              <a:t>Lab/serology studies: 5</a:t>
            </a:r>
          </a:p>
          <a:p>
            <a:r>
              <a:rPr lang="en-US" dirty="0"/>
              <a:t>Commentaries/letters to the editor: 23</a:t>
            </a:r>
          </a:p>
          <a:p>
            <a:r>
              <a:rPr lang="en-US" dirty="0"/>
              <a:t>Mathematical model simulations: 5</a:t>
            </a:r>
          </a:p>
          <a:p>
            <a:r>
              <a:rPr lang="en-US" dirty="0">
                <a:solidFill>
                  <a:srgbClr val="FF0000"/>
                </a:solidFill>
              </a:rPr>
              <a:t>Case reports/series: 42 </a:t>
            </a:r>
          </a:p>
          <a:p>
            <a:r>
              <a:rPr lang="en-US" dirty="0">
                <a:solidFill>
                  <a:srgbClr val="FF0000"/>
                </a:solidFill>
              </a:rPr>
              <a:t>Observational studies: 6</a:t>
            </a:r>
          </a:p>
          <a:p>
            <a:r>
              <a:rPr lang="en-US" dirty="0">
                <a:solidFill>
                  <a:srgbClr val="FF0000"/>
                </a:solidFill>
              </a:rPr>
              <a:t>Reviews: 5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DDF7270-1245-4E7C-A092-A726BC237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study types</a:t>
            </a:r>
          </a:p>
        </p:txBody>
      </p:sp>
    </p:spTree>
    <p:extLst>
      <p:ext uri="{BB962C8B-B14F-4D97-AF65-F5344CB8AC3E}">
        <p14:creationId xmlns:p14="http://schemas.microsoft.com/office/powerpoint/2010/main" val="391071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C5A979-B691-48F2-80A9-5AF1DF54E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DC5FA2-4CF6-4FAA-A5A8-48929052A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A3CA8-C089-49E4-88F5-555BC58866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82 previously recovered COVID-19 cases testing positive (PCR) with SARS-COV-2</a:t>
            </a:r>
          </a:p>
          <a:p>
            <a:r>
              <a:rPr lang="en-US" dirty="0"/>
              <a:t>4 – 90 years</a:t>
            </a:r>
          </a:p>
          <a:p>
            <a:r>
              <a:rPr lang="en-US" dirty="0"/>
              <a:t>At least 20 with co-morbidities</a:t>
            </a:r>
          </a:p>
          <a:p>
            <a:r>
              <a:rPr lang="en-US" dirty="0"/>
              <a:t>11 and 16 asymptomatic at 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“episode”</a:t>
            </a:r>
          </a:p>
          <a:p>
            <a:pPr lvl="1"/>
            <a:r>
              <a:rPr lang="en-US" dirty="0"/>
              <a:t>7 are the same</a:t>
            </a:r>
          </a:p>
          <a:p>
            <a:r>
              <a:rPr lang="en-US" dirty="0"/>
              <a:t>Duration between the two “episodes”: 1 – 28 weeks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48B908-A7D1-47CE-9014-1641CF3E7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reports/series: 42 </a:t>
            </a:r>
          </a:p>
        </p:txBody>
      </p:sp>
    </p:spTree>
    <p:extLst>
      <p:ext uri="{BB962C8B-B14F-4D97-AF65-F5344CB8AC3E}">
        <p14:creationId xmlns:p14="http://schemas.microsoft.com/office/powerpoint/2010/main" val="241183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CAC32-7E1A-4798-828C-7C6188457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2EAF3D-9476-44D7-90C2-62674E943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98413B-0FC8-4C60-8BB0-9987BCE54B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Transmission onward reported in 3 case reports</a:t>
            </a:r>
          </a:p>
          <a:p>
            <a:pPr lvl="1"/>
            <a:r>
              <a:rPr lang="en-US" dirty="0"/>
              <a:t>Case 1*: 7 family members falling ill and later testing positive</a:t>
            </a:r>
          </a:p>
          <a:p>
            <a:pPr lvl="1"/>
            <a:r>
              <a:rPr lang="en-US" dirty="0"/>
              <a:t>Case 2: Treating physician falling ill and later testing positive </a:t>
            </a:r>
          </a:p>
          <a:p>
            <a:pPr lvl="1"/>
            <a:r>
              <a:rPr lang="en-US" dirty="0"/>
              <a:t>Case 3: Family members were traced and tested negative</a:t>
            </a:r>
          </a:p>
          <a:p>
            <a:r>
              <a:rPr lang="en-US" dirty="0"/>
              <a:t>Only 7 cases confirmed as reinfections through whole genome sequencing </a:t>
            </a:r>
          </a:p>
          <a:p>
            <a:pPr lvl="1"/>
            <a:r>
              <a:rPr lang="en-US" dirty="0"/>
              <a:t>China (1), Ecuador (1), India (2), Netherlands (1), South Korea (1), USA (2)</a:t>
            </a:r>
          </a:p>
          <a:p>
            <a:pPr lvl="1"/>
            <a:r>
              <a:rPr lang="en-US" dirty="0"/>
              <a:t>Germany (1) 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7754F27-5906-4058-8F9C-FEADFB40E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reports/series </a:t>
            </a:r>
          </a:p>
        </p:txBody>
      </p:sp>
    </p:spTree>
    <p:extLst>
      <p:ext uri="{BB962C8B-B14F-4D97-AF65-F5344CB8AC3E}">
        <p14:creationId xmlns:p14="http://schemas.microsoft.com/office/powerpoint/2010/main" val="4512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420B4E-93A5-4398-90DE-3E934E63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377DAF-D8D1-4801-B8B0-F00EAFDBA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2D32C-D4CB-4386-A306-A01754FE76D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All from healthcare settings, all testing is PCR-based</a:t>
            </a:r>
          </a:p>
          <a:p>
            <a:pPr lvl="1"/>
            <a:r>
              <a:rPr lang="en-US" dirty="0"/>
              <a:t>Two cohorts of healthcare workers</a:t>
            </a:r>
          </a:p>
          <a:p>
            <a:pPr lvl="1"/>
            <a:r>
              <a:rPr lang="en-US" dirty="0"/>
              <a:t>Three general population</a:t>
            </a:r>
          </a:p>
          <a:p>
            <a:pPr lvl="1"/>
            <a:r>
              <a:rPr lang="en-US" dirty="0"/>
              <a:t>One pediatric population</a:t>
            </a:r>
          </a:p>
          <a:p>
            <a:r>
              <a:rPr lang="en-US" dirty="0"/>
              <a:t>In total, 136.122 previously tested positive cases from five studies</a:t>
            </a:r>
          </a:p>
          <a:p>
            <a:pPr lvl="1"/>
            <a:r>
              <a:rPr lang="en-US" dirty="0"/>
              <a:t>87 re-positive + 44 from study with no denominator</a:t>
            </a:r>
          </a:p>
          <a:p>
            <a:r>
              <a:rPr lang="en-US" dirty="0"/>
              <a:t>No genome sequencing performed in any of the studies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9DBCAD-4B93-46F0-B255-BE5734C1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Observational studies: 6 (3 preprints)</a:t>
            </a:r>
          </a:p>
        </p:txBody>
      </p:sp>
    </p:spTree>
    <p:extLst>
      <p:ext uri="{BB962C8B-B14F-4D97-AF65-F5344CB8AC3E}">
        <p14:creationId xmlns:p14="http://schemas.microsoft.com/office/powerpoint/2010/main" val="64171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FF0BA-62E6-40FF-802E-995F85F3E6E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Age of re-positive: &lt;1 – 65+</a:t>
            </a:r>
          </a:p>
          <a:p>
            <a:r>
              <a:rPr lang="en-US" dirty="0"/>
              <a:t>Duration between two “episodes”: 1 week – 2 waves </a:t>
            </a:r>
          </a:p>
          <a:p>
            <a:r>
              <a:rPr lang="en-US" dirty="0"/>
              <a:t>Symptoms at re-positive: at least 40% when reported</a:t>
            </a:r>
          </a:p>
          <a:p>
            <a:r>
              <a:rPr lang="en-US" dirty="0"/>
              <a:t>Onward transmission: not reported in any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Observational studies</a:t>
            </a:r>
          </a:p>
        </p:txBody>
      </p:sp>
    </p:spTree>
    <p:extLst>
      <p:ext uri="{BB962C8B-B14F-4D97-AF65-F5344CB8AC3E}">
        <p14:creationId xmlns:p14="http://schemas.microsoft.com/office/powerpoint/2010/main" val="10292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205321-3CDD-4404-B678-A434644F6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22.01.2021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9CA167-A301-4BF9-A80F-03BAD92AD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C78C4-5A16-4DAF-B91D-4D710449BCD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Include a multiplicity of study types</a:t>
            </a:r>
          </a:p>
          <a:p>
            <a:r>
              <a:rPr lang="en-US" dirty="0"/>
              <a:t>Three descriptive and two with metanalysis</a:t>
            </a:r>
          </a:p>
          <a:p>
            <a:pPr lvl="1"/>
            <a:r>
              <a:rPr lang="en-US" dirty="0"/>
              <a:t>Focus on re-positive respiratory samples after recovery</a:t>
            </a:r>
          </a:p>
          <a:p>
            <a:r>
              <a:rPr lang="en-US" dirty="0"/>
              <a:t>Largest include 82 publications</a:t>
            </a:r>
          </a:p>
          <a:p>
            <a:pPr lvl="1"/>
            <a:r>
              <a:rPr lang="en-US" dirty="0"/>
              <a:t>32 case reports, 50 case series, and 5 reviews</a:t>
            </a:r>
          </a:p>
          <a:p>
            <a:pPr lvl="1"/>
            <a:r>
              <a:rPr lang="en-US" dirty="0"/>
              <a:t>Identifies 1350 re-positive cases</a:t>
            </a:r>
          </a:p>
          <a:p>
            <a:pPr lvl="1"/>
            <a:r>
              <a:rPr lang="en-US" dirty="0"/>
              <a:t>2.6% required ICU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82A5AC0-5D5F-4BD1-96DA-FABED1158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Reviews: 5 (1 preprint)</a:t>
            </a:r>
          </a:p>
        </p:txBody>
      </p:sp>
    </p:spTree>
    <p:extLst>
      <p:ext uri="{BB962C8B-B14F-4D97-AF65-F5344CB8AC3E}">
        <p14:creationId xmlns:p14="http://schemas.microsoft.com/office/powerpoint/2010/main" val="244102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764</Words>
  <Application>Microsoft Office PowerPoint</Application>
  <PresentationFormat>Bildschirmpräsentation (16:9)</PresentationFormat>
  <Paragraphs>114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Arial</vt:lpstr>
      <vt:lpstr>Calibri</vt:lpstr>
      <vt:lpstr>ＭＳ 明朝</vt:lpstr>
      <vt:lpstr>Times New Roman</vt:lpstr>
      <vt:lpstr>Wingdings</vt:lpstr>
      <vt:lpstr>Office-Design</vt:lpstr>
      <vt:lpstr>1_Office-Design</vt:lpstr>
      <vt:lpstr> SARS-COV-2 reinfections: rapid review of the literature   Charbel El Bcheraoui and Kofi Abrokwa Evidence-Based Public Health (ZIG2)</vt:lpstr>
      <vt:lpstr>SARS-COV-2 reinfections</vt:lpstr>
      <vt:lpstr>Google Scholar</vt:lpstr>
      <vt:lpstr>Summary of study types</vt:lpstr>
      <vt:lpstr>Case reports/series: 42 </vt:lpstr>
      <vt:lpstr>Case reports/series </vt:lpstr>
      <vt:lpstr>Observational studies: 6 (3 preprints)</vt:lpstr>
      <vt:lpstr>Observational studies</vt:lpstr>
      <vt:lpstr>Reviews: 5 (1 preprint)</vt:lpstr>
      <vt:lpstr>Reviews: Metanalysis </vt:lpstr>
      <vt:lpstr>Reviews </vt:lpstr>
      <vt:lpstr>Main observations</vt:lpstr>
      <vt:lpstr>Animal models: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Tomczyk, Sara</cp:lastModifiedBy>
  <cp:revision>245</cp:revision>
  <dcterms:created xsi:type="dcterms:W3CDTF">2015-11-02T12:29:13Z</dcterms:created>
  <dcterms:modified xsi:type="dcterms:W3CDTF">2021-01-22T08:49:47Z</dcterms:modified>
</cp:coreProperties>
</file>