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6366" autoAdjust="0"/>
  </p:normalViewPr>
  <p:slideViewPr>
    <p:cSldViewPr snapToGrid="0" snapToObjects="1">
      <p:cViewPr varScale="1">
        <p:scale>
          <a:sx n="146" d="100"/>
          <a:sy n="146" d="100"/>
        </p:scale>
        <p:origin x="77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0" dirty="0"/>
              <a:t>ARE-Inzidenz bei AG 0-5 rund 5-mal niedriger als im Vorjahr</a:t>
            </a:r>
          </a:p>
          <a:p>
            <a:r>
              <a:rPr lang="de-DE" sz="1000" b="1" dirty="0"/>
              <a:t>geschätzte ARE in KW 2:</a:t>
            </a:r>
          </a:p>
          <a:p>
            <a:r>
              <a:rPr lang="de-DE" sz="1000" b="0" dirty="0"/>
              <a:t>0-5 Jahre:	85.000 ARE (1.800/100.000), davon </a:t>
            </a:r>
            <a:r>
              <a:rPr lang="de-DE" sz="1000" b="0" baseline="0" dirty="0"/>
              <a:t>rund 28.000 Kinder (33%) mit Arztbesuch</a:t>
            </a:r>
            <a:endParaRPr lang="de-DE" sz="1000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6-10 Jahre:	37.000</a:t>
            </a:r>
            <a:r>
              <a:rPr lang="de-DE" sz="1000" b="0" baseline="0" dirty="0"/>
              <a:t> ARE (1.000/</a:t>
            </a:r>
            <a:r>
              <a:rPr lang="de-DE" sz="1000" b="0" dirty="0"/>
              <a:t>100.000</a:t>
            </a:r>
            <a:r>
              <a:rPr lang="de-DE" sz="1000" b="0" baseline="0" dirty="0"/>
              <a:t>), davon rund   6.000 Kinder (17%)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    	</a:t>
            </a:r>
            <a:r>
              <a:rPr lang="de-DE" sz="1000" b="0" baseline="0" dirty="0"/>
              <a:t> 9.</a:t>
            </a:r>
            <a:r>
              <a:rPr lang="de-DE" sz="1000" b="0" dirty="0"/>
              <a:t>000 ARE (   300/100.000),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100% mit Arztbesuch</a:t>
            </a:r>
            <a:endParaRPr lang="de-DE" sz="1000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3)	% KW 3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46.631	2.013		2,2%		5,7%</a:t>
            </a:r>
          </a:p>
          <a:p>
            <a:r>
              <a:rPr lang="de-DE" dirty="0"/>
              <a:t>6-10:   	  54.085 	1.861		2,0%		4,4%</a:t>
            </a:r>
          </a:p>
          <a:p>
            <a:r>
              <a:rPr lang="de-DE" dirty="0"/>
              <a:t>11-14:    56.614	1.723		1,9%		3,6%</a:t>
            </a:r>
          </a:p>
          <a:p>
            <a:r>
              <a:rPr lang="de-DE" dirty="0"/>
              <a:t>15-20: 	149.322	5.241		5,7%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seit KW 2 (n=34)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2/3 gab es 8 Ausbrüche mit &gt;= 10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Jahreswechsel 4 Ausbrüche pro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25.01.2021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25.01.2021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541B6C-66E7-43CD-9848-476969C2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42" y="423289"/>
            <a:ext cx="6155429" cy="43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25.01.2021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25.01.2021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A3AC73-E8BA-4835-9604-AAB1CCE7D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" y="1298709"/>
            <a:ext cx="4373007" cy="31449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500CCF-D4DD-4C89-AFD0-79D7A13E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8709"/>
            <a:ext cx="4516102" cy="31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822 Ausbrüche in Kindergärten/Horte (&gt;= 2 Fälle) angelegt</a:t>
            </a:r>
          </a:p>
          <a:p>
            <a:pPr lvl="1"/>
            <a:r>
              <a:rPr lang="de-DE" sz="1200" dirty="0"/>
              <a:t>603 (73%) Ausbrüche inkl. mit Fällen &lt; 15 Jahren, 40% (1.519/3.772) der Fälle sind 0 - 5 Jahre alt</a:t>
            </a:r>
          </a:p>
          <a:p>
            <a:pPr lvl="1"/>
            <a:r>
              <a:rPr lang="de-DE" sz="1200" dirty="0"/>
              <a:t>219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25.01.2021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F2BB21-2B5E-43F0-B349-E8DEA898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168"/>
            <a:ext cx="9144000" cy="2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25.01.2021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61706"/>
              </p:ext>
            </p:extLst>
          </p:nvPr>
        </p:nvGraphicFramePr>
        <p:xfrm>
          <a:off x="636377" y="1296217"/>
          <a:ext cx="2787864" cy="3098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78378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13803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20634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Altenburger 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LK Greiz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Ludwigslust-Parchim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Potsdam-Mittelmark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</a:t>
                      </a:r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Prignitz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Ravensburg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Spree-Neiße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SK Frankfurt am 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10977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Bernkastel-Wittlich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LK Börde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2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25.01.2021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BDA3B-8F53-4B7A-9E89-C7FC1313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74" y="1838901"/>
            <a:ext cx="4957304" cy="26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1.148 Ausbrüche in Schulen angelegt (&gt;= 2 Fälle, 0-5 Jahre ausgeschlossen) </a:t>
            </a:r>
          </a:p>
          <a:p>
            <a:pPr lvl="1"/>
            <a:r>
              <a:rPr lang="de-DE" sz="1200" dirty="0"/>
              <a:t>1.056 (92%) Ausbrüche inkl. mit Fällen &lt; 21 Jahren, 21% (6-10J.), 26% (11-14J.), 30% (15-20J.), 23% (21+)</a:t>
            </a:r>
          </a:p>
          <a:p>
            <a:pPr lvl="1"/>
            <a:r>
              <a:rPr lang="de-DE" sz="1200" dirty="0"/>
              <a:t>92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25.01.2021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D6337D-A397-4E01-B119-764B54F0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" y="1406513"/>
            <a:ext cx="8909538" cy="34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25.01.2021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90206"/>
              </p:ext>
            </p:extLst>
          </p:nvPr>
        </p:nvGraphicFramePr>
        <p:xfrm>
          <a:off x="564826" y="1520597"/>
          <a:ext cx="2775510" cy="31396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01543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 Frankfurt am 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Ludwigsburg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Waldshut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Elbe-Elster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Schleswig-Flensburg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 Kiel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Greiz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LK Waldshut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2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2-55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25.01.2021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18F6C0-BBE2-42C3-8F59-4C19615C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640" y="1939271"/>
            <a:ext cx="4885782" cy="28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Bildschirmpräsentation (16:9)</PresentationFormat>
  <Paragraphs>173</Paragraphs>
  <Slides>9</Slides>
  <Notes>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438</cp:revision>
  <dcterms:created xsi:type="dcterms:W3CDTF">2015-11-02T12:29:13Z</dcterms:created>
  <dcterms:modified xsi:type="dcterms:W3CDTF">2021-01-25T09:51:36Z</dcterms:modified>
</cp:coreProperties>
</file>