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2" r:id="rId3"/>
    <p:sldId id="263" r:id="rId4"/>
    <p:sldId id="726" r:id="rId5"/>
    <p:sldId id="264" r:id="rId6"/>
    <p:sldId id="727" r:id="rId7"/>
    <p:sldId id="729" r:id="rId8"/>
    <p:sldId id="730" r:id="rId9"/>
    <p:sldId id="265" r:id="rId10"/>
    <p:sldId id="269" r:id="rId11"/>
    <p:sldId id="271" r:id="rId12"/>
    <p:sldId id="272" r:id="rId13"/>
    <p:sldId id="273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09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27.01.2021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27.01.2021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39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27. Januar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Darstellung der gemeldeten COVID-19 Fälle nach Infektionsumfeld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9D3086-6D2D-4DB0-B3A7-D234E1A7C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11" y="1243079"/>
            <a:ext cx="8466852" cy="35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2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COVID-Fälle nach Zugehörigkeit zu einer Einrichtung und Meldewoche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F9CC81F-7434-4C94-A8FC-4111D62F8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47" y="1200777"/>
            <a:ext cx="6251220" cy="356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COVID-19-Todesfälle nach Sterbewoche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45D218-24EC-4B45-A0CD-192969BEA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40" y="1075839"/>
            <a:ext cx="6512502" cy="36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15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36A313-9967-49B2-931C-8CE45216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357F29-A63A-4339-89DB-C53475294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80F5CE-FBCF-4F3A-9221-6144C3E5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33AD4EE-B8F6-4DDA-94E2-48D40D211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63" y="102393"/>
            <a:ext cx="6725837" cy="47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27.01.2021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2993840-9900-44CF-95BF-B727CE497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575972"/>
              </p:ext>
            </p:extLst>
          </p:nvPr>
        </p:nvGraphicFramePr>
        <p:xfrm>
          <a:off x="456088" y="1197735"/>
          <a:ext cx="7983646" cy="3433878"/>
        </p:xfrm>
        <a:graphic>
          <a:graphicData uri="http://schemas.openxmlformats.org/drawingml/2006/table">
            <a:tbl>
              <a:tblPr firstRow="1" firstCol="1" bandRow="1"/>
              <a:tblGrid>
                <a:gridCol w="2074985">
                  <a:extLst>
                    <a:ext uri="{9D8B030D-6E8A-4147-A177-3AD203B41FA5}">
                      <a16:colId xmlns:a16="http://schemas.microsoft.com/office/drawing/2014/main" val="3766971378"/>
                    </a:ext>
                  </a:extLst>
                </a:gridCol>
                <a:gridCol w="1788606">
                  <a:extLst>
                    <a:ext uri="{9D8B030D-6E8A-4147-A177-3AD203B41FA5}">
                      <a16:colId xmlns:a16="http://schemas.microsoft.com/office/drawing/2014/main" val="2767822642"/>
                    </a:ext>
                  </a:extLst>
                </a:gridCol>
                <a:gridCol w="211016">
                  <a:extLst>
                    <a:ext uri="{9D8B030D-6E8A-4147-A177-3AD203B41FA5}">
                      <a16:colId xmlns:a16="http://schemas.microsoft.com/office/drawing/2014/main" val="3256348968"/>
                    </a:ext>
                  </a:extLst>
                </a:gridCol>
                <a:gridCol w="1678074">
                  <a:extLst>
                    <a:ext uri="{9D8B030D-6E8A-4147-A177-3AD203B41FA5}">
                      <a16:colId xmlns:a16="http://schemas.microsoft.com/office/drawing/2014/main" val="953218103"/>
                    </a:ext>
                  </a:extLst>
                </a:gridCol>
                <a:gridCol w="150726">
                  <a:extLst>
                    <a:ext uri="{9D8B030D-6E8A-4147-A177-3AD203B41FA5}">
                      <a16:colId xmlns:a16="http://schemas.microsoft.com/office/drawing/2014/main" val="39290671"/>
                    </a:ext>
                  </a:extLst>
                </a:gridCol>
                <a:gridCol w="2080239">
                  <a:extLst>
                    <a:ext uri="{9D8B030D-6E8A-4147-A177-3AD203B41FA5}">
                      <a16:colId xmlns:a16="http://schemas.microsoft.com/office/drawing/2014/main" val="3848596357"/>
                    </a:ext>
                  </a:extLst>
                </a:gridCol>
              </a:tblGrid>
              <a:tr h="2073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27.01.2021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i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26.01.2021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74625"/>
                  </a:ext>
                </a:extLst>
              </a:tr>
              <a:tr h="2601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Bestätigte Fälle 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05984"/>
                  </a:ext>
                </a:extLst>
              </a:tr>
              <a:tr h="812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Impfungen seit dem Vortag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11600"/>
                  </a:ext>
                </a:extLst>
              </a:tr>
              <a:tr h="28841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+13.198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+982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i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+52.743 1.Impfung</a:t>
                      </a:r>
                      <a:endParaRPr lang="de-DE" sz="14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j-lt"/>
                        </a:rPr>
                        <a:t>-48</a:t>
                      </a:r>
                      <a:endParaRPr lang="de-DE" sz="1400" dirty="0">
                        <a:effectLst/>
                        <a:latin typeface="+mj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398319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(2.161.275)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(53.972)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+35.867 2.Impfung</a:t>
                      </a:r>
                      <a:endParaRPr lang="de-DE" sz="14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400" dirty="0">
                          <a:effectLst/>
                          <a:latin typeface="+mj-lt"/>
                        </a:rPr>
                        <a:t>4.571</a:t>
                      </a:r>
                      <a:r>
                        <a:rPr lang="de-DE" sz="1400" dirty="0">
                          <a:effectLst/>
                          <a:latin typeface="+mj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400" dirty="0">
                        <a:effectLst/>
                        <a:latin typeface="+mj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64086"/>
                  </a:ext>
                </a:extLst>
              </a:tr>
              <a:tr h="4926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7-Tage-Inzidenz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R-Wert </a:t>
                      </a:r>
                      <a:r>
                        <a:rPr lang="de-DE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(23.01.2021)</a:t>
                      </a:r>
                      <a:endParaRPr lang="de-DE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14961"/>
                  </a:ext>
                </a:extLst>
              </a:tr>
              <a:tr h="15525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123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1,07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0,90– 1,20)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075570"/>
                  </a:ext>
                </a:extLst>
              </a:tr>
              <a:tr h="246301">
                <a:tc rowSpan="3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101</a:t>
                      </a:r>
                      <a:endParaRPr lang="de-DE" sz="1400" dirty="0"/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0,76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0,67– 0,84)</a:t>
                      </a:r>
                      <a:endParaRPr lang="de-DE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de-DE" dirty="0"/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N1: </a:t>
                      </a:r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1.638.425 (2,0%)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+580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681042"/>
                  </a:ext>
                </a:extLst>
              </a:tr>
              <a:tr h="17668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06017"/>
                  </a:ext>
                </a:extLst>
              </a:tr>
              <a:tr h="306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35836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7-Tage: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0,87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0,82– 0,92)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N2: 283.264</a:t>
                      </a:r>
                    </a:p>
                  </a:txBody>
                  <a:tcPr marL="17780" marR="177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8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5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79F4686-1A28-4A83-A555-427EC3763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42" y="964420"/>
            <a:ext cx="7868356" cy="383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D90162A-C9FE-43FE-847D-7032CB66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D77355-8D18-4DA7-9087-B96BDBB1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32EB1B-CEB3-4118-A2E7-41574CB2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8DB3389-5FC4-42D6-9EF1-2DF2D9E5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Vom Freitag: 7-Tage-Inzidenz der Bundesländer nach Meldedatum</a:t>
            </a:r>
            <a:br>
              <a:rPr lang="de-DE" dirty="0"/>
            </a:br>
            <a:r>
              <a:rPr lang="de-DE" dirty="0"/>
              <a:t>(mit Berücksichtigung  von Nachmeldungen)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4B9FA20-8A0E-4882-96BC-35101DA64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2" y="1479056"/>
            <a:ext cx="7305152" cy="35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4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N=83.953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AC24CA-244A-4717-AF6D-B5206C62D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48" y="824566"/>
            <a:ext cx="6167104" cy="431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Trend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89C487C-61E8-49FD-95E8-E12988886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61" y="849041"/>
            <a:ext cx="6106711" cy="429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2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286587"/>
            <a:ext cx="7983646" cy="714291"/>
          </a:xfrm>
        </p:spPr>
        <p:txBody>
          <a:bodyPr/>
          <a:lstStyle/>
          <a:p>
            <a:r>
              <a:rPr lang="de-DE" dirty="0"/>
              <a:t>Anzahl SARS-CoV-2-Erregermeldungen über DEMIS und Anzahl übermittelte COVID-19-Fälle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DE7C70-890D-40A1-9447-301F83C3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68" y="1080666"/>
            <a:ext cx="7013969" cy="37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0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21052"/>
            <a:ext cx="7983646" cy="714291"/>
          </a:xfrm>
        </p:spPr>
        <p:txBody>
          <a:bodyPr/>
          <a:lstStyle/>
          <a:p>
            <a:r>
              <a:rPr lang="de-DE" dirty="0"/>
              <a:t>Verlauf der 7-Tages Inzidenz im Vergleich zur </a:t>
            </a:r>
            <a:r>
              <a:rPr lang="de-DE" dirty="0" err="1"/>
              <a:t>Testzahl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CCF9FA9-4C7C-48F5-B849-1587AEE0C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24" y="664638"/>
            <a:ext cx="7446432" cy="4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6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F85078-B1DE-4227-8551-2D25CB24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96A569-9B81-4822-B65A-D1308868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E2049E-16E4-482D-8333-3950DBB9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A6415D8-0C5E-4DD9-94B3-8A77A9C1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0786"/>
            <a:ext cx="7983646" cy="714291"/>
          </a:xfrm>
        </p:spPr>
        <p:txBody>
          <a:bodyPr/>
          <a:lstStyle/>
          <a:p>
            <a:r>
              <a:rPr lang="de-DE" dirty="0"/>
              <a:t>7-Tage-Inzidenz der COVID-19-Fälle nach Altersgruppe und Meldewoche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314DAF2-252B-462F-B632-18F1AAD48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8715"/>
            <a:ext cx="8422482" cy="36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29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Bildschirmpräsentation (16:9)</PresentationFormat>
  <Paragraphs>94</Paragraphs>
  <Slides>13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</vt:lpstr>
      <vt:lpstr>Vom Freitag: 7-Tage-Inzidenz der Bundesländer nach Meldedatum (mit Berücksichtigung  von Nachmeldungen)</vt:lpstr>
      <vt:lpstr>Geografische Verteilung 7-Tage-Inzidenz nach Landkreis, N=83.953</vt:lpstr>
      <vt:lpstr>Geografische Verteilung 7-Tage-Inzidenz nach Landkreis, Trend</vt:lpstr>
      <vt:lpstr>Anzahl SARS-CoV-2-Erregermeldungen über DEMIS und Anzahl übermittelte COVID-19-Fälle </vt:lpstr>
      <vt:lpstr>Verlauf der 7-Tages Inzidenz im Vergleich zur Testzahl</vt:lpstr>
      <vt:lpstr>7-Tage-Inzidenz der COVID-19-Fälle nach Altersgruppe und Meldewoche</vt:lpstr>
      <vt:lpstr>Darstellung der gemeldeten COVID-19 Fälle nach Infektionsumfeld </vt:lpstr>
      <vt:lpstr>COVID-Fälle nach Zugehörigkeit zu einer Einrichtung und Meldewoche</vt:lpstr>
      <vt:lpstr>Anzahl COVID-19-Todesfälle nach Sterbewoche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Schönfeld, Viktoria</cp:lastModifiedBy>
  <cp:revision>146</cp:revision>
  <dcterms:created xsi:type="dcterms:W3CDTF">2015-11-02T12:29:13Z</dcterms:created>
  <dcterms:modified xsi:type="dcterms:W3CDTF">2021-01-27T09:58:23Z</dcterms:modified>
</cp:coreProperties>
</file>