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6" r:id="rId3"/>
    <p:sldId id="26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rki.de/covid-19-ak-studien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hyperlink" Target="http://www.rki.de/covid-19-serostudies-germany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B40FC6B-16EB-4DB9-AB01-7A2F8C947E5E}"/>
              </a:ext>
            </a:extLst>
          </p:cNvPr>
          <p:cNvSpPr txBox="1"/>
          <p:nvPr/>
        </p:nvSpPr>
        <p:spPr>
          <a:xfrm>
            <a:off x="354334" y="192506"/>
            <a:ext cx="115874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Seroepidemiologische</a:t>
            </a:r>
            <a:r>
              <a:rPr lang="de-DE" sz="2400" b="1" dirty="0"/>
              <a:t> Studien zur Verbreitung von SARS-CoV-2</a:t>
            </a:r>
          </a:p>
          <a:p>
            <a:endParaRPr lang="de-DE" sz="2000" dirty="0"/>
          </a:p>
          <a:p>
            <a:r>
              <a:rPr lang="de-DE" sz="2000" dirty="0"/>
              <a:t>25.01.2021 BMG: „</a:t>
            </a:r>
            <a:r>
              <a:rPr lang="de-DE" sz="2000" dirty="0" err="1"/>
              <a:t>Pandemic</a:t>
            </a:r>
            <a:r>
              <a:rPr lang="de-DE" sz="2000" dirty="0"/>
              <a:t> Screening“ Antrag </a:t>
            </a:r>
          </a:p>
          <a:p>
            <a:r>
              <a:rPr lang="de-DE" sz="2000" dirty="0" err="1"/>
              <a:t>CompuGroup</a:t>
            </a:r>
            <a:r>
              <a:rPr lang="de-DE" sz="2000" dirty="0"/>
              <a:t> Medical/Dimap/BIOSCIENTIA-Labor/Uni Essen Epidemiologie und Virologie</a:t>
            </a:r>
          </a:p>
          <a:p>
            <a:r>
              <a:rPr lang="de-DE" sz="2000" dirty="0"/>
              <a:t>– 50.000 alle zwei Wochen in Arztpraxen PCR+AK, 100 Mio. €</a:t>
            </a:r>
          </a:p>
          <a:p>
            <a:endParaRPr lang="de-DE" sz="2000" dirty="0"/>
          </a:p>
          <a:p>
            <a:r>
              <a:rPr lang="de-DE" sz="2000" dirty="0"/>
              <a:t>26.01.2021 </a:t>
            </a:r>
            <a:r>
              <a:rPr lang="de-DE" sz="2000" dirty="0">
                <a:solidFill>
                  <a:srgbClr val="FF0000"/>
                </a:solidFill>
              </a:rPr>
              <a:t>Angekündigter Erlass: 614 BMG , Rücksprache Donnerstag 26.01. erbeten</a:t>
            </a:r>
            <a:br>
              <a:rPr lang="de-DE" sz="2000" dirty="0"/>
            </a:br>
            <a:r>
              <a:rPr lang="de-DE" sz="2000" dirty="0"/>
              <a:t>„Kann das RKI eine Metaanalyse / übergreifenden Auswertung der verschiedenen Studien machen?“</a:t>
            </a:r>
          </a:p>
          <a:p>
            <a:r>
              <a:rPr lang="de-DE" sz="2000" dirty="0"/>
              <a:t>Es könnten dafür Mittel beantragt werden</a:t>
            </a:r>
          </a:p>
          <a:p>
            <a:endParaRPr lang="de-DE" sz="2000" dirty="0"/>
          </a:p>
          <a:p>
            <a:r>
              <a:rPr lang="de-DE" sz="2000" dirty="0"/>
              <a:t>							</a:t>
            </a:r>
          </a:p>
          <a:p>
            <a:endParaRPr lang="de-DE" sz="2000" dirty="0"/>
          </a:p>
          <a:p>
            <a:endParaRPr lang="de-DE" sz="2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4E7D57B-50C8-4396-A6FA-F9EDB698A048}"/>
              </a:ext>
            </a:extLst>
          </p:cNvPr>
          <p:cNvGrpSpPr/>
          <p:nvPr/>
        </p:nvGrpSpPr>
        <p:grpSpPr>
          <a:xfrm>
            <a:off x="354334" y="3308685"/>
            <a:ext cx="3131555" cy="2265907"/>
            <a:chOff x="8779708" y="3109770"/>
            <a:chExt cx="3131555" cy="2265907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543BE4DE-BD82-463A-8F70-54C278F06C0D}"/>
                </a:ext>
              </a:extLst>
            </p:cNvPr>
            <p:cNvGrpSpPr/>
            <p:nvPr/>
          </p:nvGrpSpPr>
          <p:grpSpPr>
            <a:xfrm>
              <a:off x="8785391" y="3429000"/>
              <a:ext cx="2635885" cy="1946677"/>
              <a:chOff x="0" y="0"/>
              <a:chExt cx="6402150" cy="4484373"/>
            </a:xfrm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B6ECEC94-810A-42BD-869C-400BAB748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3173713" cy="4484373"/>
              </a:xfrm>
              <a:prstGeom prst="rect">
                <a:avLst/>
              </a:prstGeom>
            </p:spPr>
          </p:pic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4FA57C3F-CD3A-4B33-AB82-9C06623F35CD}"/>
                  </a:ext>
                </a:extLst>
              </p:cNvPr>
              <p:cNvSpPr/>
              <p:nvPr/>
            </p:nvSpPr>
            <p:spPr>
              <a:xfrm>
                <a:off x="3501971" y="225354"/>
                <a:ext cx="2615565" cy="60325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100" u="sng" kern="120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3"/>
                  </a:rPr>
                  <a:t>www.rki.de/covid-19-ak-studien</a:t>
                </a:r>
                <a:endParaRPr lang="de-DE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100" u="sng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4"/>
                  </a:rPr>
                  <a:t>www.rki.de/covid-19-serostudies-germany</a:t>
                </a:r>
                <a:endParaRPr lang="de-DE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CAA81506-1FFA-4406-A615-078D9D79B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2966" y="986603"/>
                <a:ext cx="2869184" cy="2815049"/>
              </a:xfrm>
              <a:prstGeom prst="rect">
                <a:avLst/>
              </a:prstGeom>
            </p:spPr>
          </p:pic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28A628B-05E8-4931-A1BE-6DCCCFE01809}"/>
                </a:ext>
              </a:extLst>
            </p:cNvPr>
            <p:cNvSpPr txBox="1"/>
            <p:nvPr/>
          </p:nvSpPr>
          <p:spPr>
            <a:xfrm>
              <a:off x="8779708" y="3109770"/>
              <a:ext cx="3131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Systematische Studiensuche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37A363D-806B-46F9-A044-7EB7E1AA3F55}"/>
              </a:ext>
            </a:extLst>
          </p:cNvPr>
          <p:cNvGrpSpPr/>
          <p:nvPr/>
        </p:nvGrpSpPr>
        <p:grpSpPr>
          <a:xfrm>
            <a:off x="3499417" y="4547937"/>
            <a:ext cx="2420122" cy="2017971"/>
            <a:chOff x="5433407" y="4284121"/>
            <a:chExt cx="2871536" cy="2388922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0C6FBEE-B415-4D2F-AC45-62B68D639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5969215" y="4414319"/>
              <a:ext cx="1799921" cy="2717527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B9FA3F2C-BA90-4E6A-BC68-3420FA3D1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6381" b="7651"/>
            <a:stretch/>
          </p:blipFill>
          <p:spPr>
            <a:xfrm>
              <a:off x="5433407" y="4284121"/>
              <a:ext cx="2871536" cy="545431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16A0D2C3-5A50-4963-8EF0-B5D16F52ABF8}"/>
              </a:ext>
            </a:extLst>
          </p:cNvPr>
          <p:cNvSpPr txBox="1"/>
          <p:nvPr/>
        </p:nvSpPr>
        <p:spPr>
          <a:xfrm>
            <a:off x="3311827" y="3335528"/>
            <a:ext cx="3716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2020 Ergebnis-Übersicht Deutschland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Wochenberichte BMG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0070C0"/>
                </a:solidFill>
              </a:rPr>
              <a:t>Epi</a:t>
            </a:r>
            <a:r>
              <a:rPr lang="de-DE" b="1" dirty="0">
                <a:solidFill>
                  <a:srgbClr val="0070C0"/>
                </a:solidFill>
              </a:rPr>
              <a:t> Bulletin 12/2020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Web-Seminar 01/2021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EFBB882-F639-4B14-A2A8-3933568224A8}"/>
              </a:ext>
            </a:extLst>
          </p:cNvPr>
          <p:cNvSpPr txBox="1"/>
          <p:nvPr/>
        </p:nvSpPr>
        <p:spPr>
          <a:xfrm>
            <a:off x="4981874" y="4926476"/>
            <a:ext cx="202092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Kein </a:t>
            </a:r>
            <a:r>
              <a:rPr lang="de-DE" sz="1400" dirty="0" err="1"/>
              <a:t>living</a:t>
            </a:r>
            <a:r>
              <a:rPr lang="de-DE" sz="1400" dirty="0"/>
              <a:t> Review</a:t>
            </a:r>
          </a:p>
          <a:p>
            <a:r>
              <a:rPr lang="de-DE" sz="1400" dirty="0"/>
              <a:t>Kein easy Interface</a:t>
            </a:r>
          </a:p>
          <a:p>
            <a:r>
              <a:rPr lang="de-DE" sz="1400" dirty="0"/>
              <a:t>Keine Metaanalyse</a:t>
            </a:r>
          </a:p>
          <a:p>
            <a:endParaRPr lang="de-DE" sz="1400" dirty="0"/>
          </a:p>
          <a:p>
            <a:r>
              <a:rPr lang="de-DE" sz="1400" dirty="0"/>
              <a:t>Ergebnisübersichten außerhalb des RKI: national keine, international </a:t>
            </a:r>
            <a:r>
              <a:rPr lang="de-DE" sz="1400" dirty="0" err="1"/>
              <a:t>Serotracker</a:t>
            </a:r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2CDEF9-97CC-4108-936C-90FE313A2930}"/>
              </a:ext>
            </a:extLst>
          </p:cNvPr>
          <p:cNvSpPr txBox="1"/>
          <p:nvPr/>
        </p:nvSpPr>
        <p:spPr>
          <a:xfrm>
            <a:off x="7131139" y="3308685"/>
            <a:ext cx="4707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Metaanalysen mit Individualdaten, COVIM (HZI, Beteiligung RKI, Treffen 27.01.2021)</a:t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de-DE" b="1" dirty="0">
                <a:solidFill>
                  <a:srgbClr val="0070C0"/>
                </a:solidFill>
              </a:rPr>
              <a:t>Serohub.net</a:t>
            </a:r>
            <a:br>
              <a:rPr lang="de-DE" b="1" dirty="0">
                <a:solidFill>
                  <a:srgbClr val="0070C0"/>
                </a:solidFill>
              </a:rPr>
            </a:br>
            <a:endParaRPr lang="de-DE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Serotracker.com</a:t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en-US" sz="1400" dirty="0"/>
              <a:t>Global SARS-CoV-2 </a:t>
            </a:r>
            <a:br>
              <a:rPr lang="en-US" sz="1400" dirty="0"/>
            </a:br>
            <a:r>
              <a:rPr lang="en-US" sz="1400" dirty="0"/>
              <a:t>seroprevalence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Seroprevalence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vaccine</a:t>
            </a:r>
            <a:r>
              <a:rPr lang="de-DE" sz="1400" dirty="0"/>
              <a:t> </a:t>
            </a:r>
            <a:r>
              <a:rPr lang="de-DE" sz="1400" dirty="0" err="1"/>
              <a:t>status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 </a:t>
            </a:r>
            <a:r>
              <a:rPr lang="de-DE" sz="1400" dirty="0" err="1"/>
              <a:t>case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infection</a:t>
            </a:r>
            <a:r>
              <a:rPr lang="de-DE" sz="1400" dirty="0"/>
              <a:t> </a:t>
            </a:r>
            <a:r>
              <a:rPr lang="de-DE" sz="1400" dirty="0" err="1"/>
              <a:t>ratio</a:t>
            </a:r>
            <a:r>
              <a:rPr lang="de-DE" sz="1400" dirty="0"/>
              <a:t> (Untererfassungsfaktor)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IFR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Proportion </a:t>
            </a:r>
            <a:r>
              <a:rPr lang="de-DE" sz="1400" dirty="0" err="1"/>
              <a:t>asymptomatic</a:t>
            </a:r>
            <a:r>
              <a:rPr lang="de-DE" sz="1400" dirty="0"/>
              <a:t>/mild </a:t>
            </a:r>
            <a:br>
              <a:rPr lang="de-DE" sz="1400" dirty="0"/>
            </a:br>
            <a:r>
              <a:rPr lang="de-DE" sz="1400" dirty="0" err="1"/>
              <a:t>symptomatic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vaccine</a:t>
            </a:r>
            <a:r>
              <a:rPr lang="de-DE" sz="1400" dirty="0"/>
              <a:t> </a:t>
            </a:r>
            <a:r>
              <a:rPr lang="de-DE" sz="1400" dirty="0" err="1"/>
              <a:t>effectiveness</a:t>
            </a:r>
            <a:r>
              <a:rPr lang="de-DE" sz="1400" dirty="0"/>
              <a:t> </a:t>
            </a:r>
            <a:r>
              <a:rPr lang="de-DE" sz="1400" dirty="0" err="1"/>
              <a:t>indicator</a:t>
            </a:r>
            <a:r>
              <a:rPr lang="de-DE" sz="1400" dirty="0"/>
              <a:t>?</a:t>
            </a:r>
            <a:br>
              <a:rPr lang="en-US" dirty="0"/>
            </a:br>
            <a:endParaRPr lang="de-DE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C763333-4353-4B52-A185-6496914344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515" t="12631" r="17398" b="3392"/>
          <a:stretch/>
        </p:blipFill>
        <p:spPr>
          <a:xfrm>
            <a:off x="10179666" y="4355430"/>
            <a:ext cx="1306678" cy="114135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0342E5A-18B6-4240-B037-387FBD0196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672" t="12866" r="20509" b="26847"/>
          <a:stretch/>
        </p:blipFill>
        <p:spPr>
          <a:xfrm>
            <a:off x="10870540" y="5522692"/>
            <a:ext cx="898553" cy="56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0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4F7F1D-444B-4E82-BBA7-5D3DD63314FD}"/>
              </a:ext>
            </a:extLst>
          </p:cNvPr>
          <p:cNvSpPr txBox="1"/>
          <p:nvPr/>
        </p:nvSpPr>
        <p:spPr>
          <a:xfrm>
            <a:off x="585537" y="641684"/>
            <a:ext cx="8013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Serologische Studien in Deutschland </a:t>
            </a:r>
            <a:r>
              <a:rPr lang="de-DE" b="1" u="sng" dirty="0">
                <a:solidFill>
                  <a:srgbClr val="0070C0"/>
                </a:solidFill>
              </a:rPr>
              <a:t>ab November 2020</a:t>
            </a:r>
          </a:p>
          <a:p>
            <a:endParaRPr lang="de-DE" dirty="0"/>
          </a:p>
          <a:p>
            <a:r>
              <a:rPr lang="de-DE" dirty="0"/>
              <a:t>Abfrage läuft, Gantt-Diagramm mit Studienzeiträumen in Vorbereitung, hier nur grob der Stand:</a:t>
            </a:r>
            <a:br>
              <a:rPr lang="de-DE" dirty="0"/>
            </a:br>
            <a:endParaRPr lang="de-DE" dirty="0"/>
          </a:p>
          <a:p>
            <a:r>
              <a:rPr lang="de-DE" dirty="0"/>
              <a:t>Querschnittstudien (zum Teil 2. Runde)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Kleine Orte &lt; 15.000 Einwohner:  Gangelt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Größere Orte, Landkreise, Regionen: </a:t>
            </a:r>
            <a:br>
              <a:rPr lang="de-DE" dirty="0"/>
            </a:br>
            <a:r>
              <a:rPr lang="de-DE" dirty="0"/>
              <a:t>Saarland, München, Heidelberg, Tirschenreuth</a:t>
            </a:r>
            <a:br>
              <a:rPr lang="de-DE" dirty="0"/>
            </a:br>
            <a:r>
              <a:rPr lang="de-DE" dirty="0"/>
              <a:t>HZI untersuch in 8 Orten jeweils zwei Mal (Freiburg im Breisgau, Reutlingen, Aachen, </a:t>
            </a:r>
            <a:r>
              <a:rPr lang="de-DE" dirty="0" err="1"/>
              <a:t>Osnarbrück</a:t>
            </a:r>
            <a:r>
              <a:rPr lang="de-DE" dirty="0"/>
              <a:t>, Hannover, Magdeburg, Chemnitz, Greifswald), </a:t>
            </a:r>
            <a:br>
              <a:rPr lang="de-DE" dirty="0"/>
            </a:br>
            <a:r>
              <a:rPr lang="de-DE" dirty="0" err="1"/>
              <a:t>CoMolo</a:t>
            </a:r>
            <a:r>
              <a:rPr lang="de-DE" dirty="0"/>
              <a:t> weitere 3-4 Orte beantragt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Bundesweite Abdeckung: </a:t>
            </a:r>
            <a:br>
              <a:rPr lang="de-DE" dirty="0"/>
            </a:br>
            <a:r>
              <a:rPr lang="de-DE" dirty="0" err="1"/>
              <a:t>SeBluCo</a:t>
            </a:r>
            <a:r>
              <a:rPr lang="de-DE" dirty="0"/>
              <a:t> bis April 2021, RKI-SOEP zweite Runde beantragt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Große bevölkerungsbasierte Kohorten: SHIP, Gutenberg Health Study, Hamburg City Health Study, ggf. NAKO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57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A9C03E7-CB5A-48FE-A09D-76AD1D0D20E0}"/>
              </a:ext>
            </a:extLst>
          </p:cNvPr>
          <p:cNvSpPr/>
          <p:nvPr/>
        </p:nvSpPr>
        <p:spPr>
          <a:xfrm>
            <a:off x="203661" y="302359"/>
            <a:ext cx="1090863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BMG: „Kann das RKI eine Metaanalyse / übergreifenden Auswertung </a:t>
            </a:r>
            <a:br>
              <a:rPr lang="de-DE" dirty="0"/>
            </a:br>
            <a:r>
              <a:rPr lang="de-DE" dirty="0"/>
              <a:t>der verschiedenen Studien machen?“</a:t>
            </a:r>
          </a:p>
          <a:p>
            <a:r>
              <a:rPr lang="de-DE" dirty="0"/>
              <a:t>Es könnten dafür Mittel beantragt werden</a:t>
            </a:r>
          </a:p>
          <a:p>
            <a:endParaRPr lang="de-DE" dirty="0"/>
          </a:p>
          <a:p>
            <a:r>
              <a:rPr lang="de-DE" dirty="0">
                <a:solidFill>
                  <a:srgbClr val="0070C0"/>
                </a:solidFill>
              </a:rPr>
              <a:t>d.h. Bedarf an Studien-übergreifenden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Analysen und Berichterstattung</a:t>
            </a:r>
          </a:p>
          <a:p>
            <a:r>
              <a:rPr lang="de-DE" dirty="0">
                <a:solidFill>
                  <a:srgbClr val="0070C0"/>
                </a:solidFill>
              </a:rPr>
              <a:t>aktuell, verständlich/anschaulich, abrufbar, agil</a:t>
            </a: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de-DE" u="sng" dirty="0">
                <a:solidFill>
                  <a:srgbClr val="0070C0"/>
                </a:solidFill>
              </a:rPr>
              <a:t>Vorarbeiten: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</a:rPr>
              <a:t>systematische Studienerfassung und Vernetzung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</a:rPr>
              <a:t>Noch unklar: Konkrete Metaanalysen HZI/COVIM, Zeitschiene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70C0"/>
              </a:solidFill>
            </a:endParaRPr>
          </a:p>
          <a:p>
            <a:r>
              <a:rPr lang="de-DE" u="sng" dirty="0">
                <a:solidFill>
                  <a:srgbClr val="0070C0"/>
                </a:solidFill>
              </a:rPr>
              <a:t>Neue Vorschläge: </a:t>
            </a:r>
          </a:p>
          <a:p>
            <a:r>
              <a:rPr lang="de-DE" dirty="0">
                <a:solidFill>
                  <a:srgbClr val="0070C0"/>
                </a:solidFill>
              </a:rPr>
              <a:t>Bewertung und Berichterstattung, Sichtbarkeit und Abrufbarkeit</a:t>
            </a:r>
          </a:p>
          <a:p>
            <a:r>
              <a:rPr lang="de-DE" dirty="0" err="1">
                <a:solidFill>
                  <a:srgbClr val="0070C0"/>
                </a:solidFill>
              </a:rPr>
              <a:t>Serotracker</a:t>
            </a:r>
            <a:r>
              <a:rPr lang="de-DE" dirty="0">
                <a:solidFill>
                  <a:srgbClr val="0070C0"/>
                </a:solidFill>
              </a:rPr>
              <a:t>-Allianz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Aggregierte Ergebnisse aus Deutschland früh und fortlaufend in </a:t>
            </a:r>
            <a:br>
              <a:rPr lang="de-DE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Serotracker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Damit Ergebnisse für Deutschland im internationalen Vgl.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Gemeinsame methodische Weiterentwicklung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Detailliertere Dashboard-Version auf deutsch</a:t>
            </a:r>
          </a:p>
          <a:p>
            <a:r>
              <a:rPr lang="de-DE" dirty="0">
                <a:solidFill>
                  <a:srgbClr val="0070C0"/>
                </a:solidFill>
              </a:rPr>
              <a:t>Metaanalyse Kapazitäten klären, prioritätsabhängig da kein Kaltstart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mit neuem Personal sondern Start mit  dem knappen RKI-Personal</a:t>
            </a:r>
            <a:br>
              <a:rPr lang="de-DE" dirty="0">
                <a:solidFill>
                  <a:srgbClr val="0070C0"/>
                </a:solidFill>
              </a:rPr>
            </a:br>
            <a:endParaRPr lang="de-DE" dirty="0"/>
          </a:p>
          <a:p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1A23A29-6FB5-4ECF-BFF6-41494E781522}"/>
              </a:ext>
            </a:extLst>
          </p:cNvPr>
          <p:cNvGrpSpPr/>
          <p:nvPr/>
        </p:nvGrpSpPr>
        <p:grpSpPr>
          <a:xfrm>
            <a:off x="6853510" y="357409"/>
            <a:ext cx="5030161" cy="3264568"/>
            <a:chOff x="986589" y="2959769"/>
            <a:chExt cx="3761874" cy="275924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E02CB2E-6699-4FB3-8AF3-852367217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790" t="18065" r="16966" b="21062"/>
            <a:stretch/>
          </p:blipFill>
          <p:spPr>
            <a:xfrm>
              <a:off x="986589" y="2959769"/>
              <a:ext cx="3761874" cy="2759242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4FA0665-34B3-4939-BB30-B1AC1554D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148" t="14470" r="24911" b="76071"/>
            <a:stretch/>
          </p:blipFill>
          <p:spPr>
            <a:xfrm>
              <a:off x="3544639" y="2959770"/>
              <a:ext cx="1200608" cy="713874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EBFC7BE-73A9-4BAB-A330-543E3335F53D}"/>
              </a:ext>
            </a:extLst>
          </p:cNvPr>
          <p:cNvGrpSpPr/>
          <p:nvPr/>
        </p:nvGrpSpPr>
        <p:grpSpPr>
          <a:xfrm>
            <a:off x="6853510" y="3668068"/>
            <a:ext cx="5025861" cy="2731044"/>
            <a:chOff x="6853510" y="3875133"/>
            <a:chExt cx="5025861" cy="273104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4E6A5CB-ADFC-4AC1-8BCC-2DD7FD422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7" t="12865" b="3719"/>
            <a:stretch/>
          </p:blipFill>
          <p:spPr>
            <a:xfrm>
              <a:off x="6853510" y="3875133"/>
              <a:ext cx="3738772" cy="2339069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371D43C-DAC6-4829-AAF6-457227054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281" t="19955" r="13596" b="14972"/>
            <a:stretch/>
          </p:blipFill>
          <p:spPr>
            <a:xfrm>
              <a:off x="9691778" y="5383899"/>
              <a:ext cx="2187593" cy="1200329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1144A54-4DD6-4BCB-9478-B1B81E880F3A}"/>
                </a:ext>
              </a:extLst>
            </p:cNvPr>
            <p:cNvSpPr txBox="1"/>
            <p:nvPr/>
          </p:nvSpPr>
          <p:spPr>
            <a:xfrm>
              <a:off x="10596003" y="6236845"/>
              <a:ext cx="128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25.01.2020</a:t>
              </a: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837F2AD2-B098-41C3-8F38-5D6AA3DC7FB3}"/>
              </a:ext>
            </a:extLst>
          </p:cNvPr>
          <p:cNvSpPr txBox="1"/>
          <p:nvPr/>
        </p:nvSpPr>
        <p:spPr>
          <a:xfrm>
            <a:off x="7091102" y="2637092"/>
            <a:ext cx="32635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1"/>
                </a:solidFill>
              </a:rPr>
              <a:t>Serotracker</a:t>
            </a:r>
            <a:endParaRPr lang="de-DE" sz="1600" b="1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University </a:t>
            </a:r>
            <a:r>
              <a:rPr lang="de-DE" sz="1400" dirty="0" err="1">
                <a:solidFill>
                  <a:schemeClr val="bg1"/>
                </a:solidFill>
              </a:rPr>
              <a:t>of</a:t>
            </a:r>
            <a:r>
              <a:rPr lang="de-DE" sz="1400" dirty="0">
                <a:solidFill>
                  <a:schemeClr val="bg1"/>
                </a:solidFill>
              </a:rPr>
              <a:t> Calgary</a:t>
            </a:r>
          </a:p>
          <a:p>
            <a:r>
              <a:rPr lang="de-DE" sz="1400" dirty="0">
                <a:solidFill>
                  <a:schemeClr val="bg1"/>
                </a:solidFill>
              </a:rPr>
              <a:t>University </a:t>
            </a:r>
            <a:r>
              <a:rPr lang="de-DE" sz="1400" dirty="0" err="1">
                <a:solidFill>
                  <a:schemeClr val="bg1"/>
                </a:solidFill>
              </a:rPr>
              <a:t>of</a:t>
            </a:r>
            <a:r>
              <a:rPr lang="de-DE" sz="1400" dirty="0">
                <a:solidFill>
                  <a:schemeClr val="bg1"/>
                </a:solidFill>
              </a:rPr>
              <a:t> Toronto</a:t>
            </a:r>
          </a:p>
          <a:p>
            <a:r>
              <a:rPr lang="de-DE" sz="1400" dirty="0">
                <a:solidFill>
                  <a:schemeClr val="bg1"/>
                </a:solidFill>
              </a:rPr>
              <a:t>University </a:t>
            </a:r>
            <a:r>
              <a:rPr lang="de-DE" sz="1400" dirty="0" err="1">
                <a:solidFill>
                  <a:schemeClr val="bg1"/>
                </a:solidFill>
              </a:rPr>
              <a:t>of</a:t>
            </a:r>
            <a:r>
              <a:rPr lang="de-DE" sz="1400" dirty="0">
                <a:solidFill>
                  <a:schemeClr val="bg1"/>
                </a:solidFill>
              </a:rPr>
              <a:t> Oxford</a:t>
            </a:r>
          </a:p>
        </p:txBody>
      </p:sp>
    </p:spTree>
    <p:extLst>
      <p:ext uri="{BB962C8B-B14F-4D97-AF65-F5344CB8AC3E}">
        <p14:creationId xmlns:p14="http://schemas.microsoft.com/office/powerpoint/2010/main" val="40696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426</Words>
  <Application>Microsoft Office PowerPoint</Application>
  <PresentationFormat>Breitbild</PresentationFormat>
  <Paragraphs>60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Neuhauser, Hannelore</dc:creator>
  <cp:lastModifiedBy>Neuhauser, Hannelore</cp:lastModifiedBy>
  <cp:revision>32</cp:revision>
  <dcterms:created xsi:type="dcterms:W3CDTF">2021-01-26T10:53:47Z</dcterms:created>
  <dcterms:modified xsi:type="dcterms:W3CDTF">2021-01-27T11:00:23Z</dcterms:modified>
</cp:coreProperties>
</file>