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8" d="100"/>
          <a:sy n="68" d="100"/>
        </p:scale>
        <p:origin x="6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3D1D60-D1CD-41C4-9D4D-72F7396FCB8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79FE210-A299-4C56-8480-5F8FCAAC8F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E6B973E-E75E-4DBF-AEDD-6AE522B7CCEB}"/>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5" name="Fußzeilenplatzhalter 4">
            <a:extLst>
              <a:ext uri="{FF2B5EF4-FFF2-40B4-BE49-F238E27FC236}">
                <a16:creationId xmlns:a16="http://schemas.microsoft.com/office/drawing/2014/main" id="{0736CBEB-F004-4DB5-8804-4EDDEEBDA03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91739F6-9313-4234-91AE-DFB218750F26}"/>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2129502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9EB8C-5D3E-4D1D-B9F5-4EF586CAE1A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8254E5A-4BAD-4617-8939-FA750B28E72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F9D36A-A440-4083-BD79-80E5C269BDC1}"/>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5" name="Fußzeilenplatzhalter 4">
            <a:extLst>
              <a:ext uri="{FF2B5EF4-FFF2-40B4-BE49-F238E27FC236}">
                <a16:creationId xmlns:a16="http://schemas.microsoft.com/office/drawing/2014/main" id="{3C671A7F-E9A5-4267-BEDF-70C7B5CDA9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783F8D-CB70-4ECD-B440-39B4EDBAB0C6}"/>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422659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DF96B03-65F0-48A4-B3BC-36DFFC3D98D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F1643A9-BB35-441D-B7A6-7427CEFAD4D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02538CC-06A5-44C7-BB51-AA746E9F392B}"/>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5" name="Fußzeilenplatzhalter 4">
            <a:extLst>
              <a:ext uri="{FF2B5EF4-FFF2-40B4-BE49-F238E27FC236}">
                <a16:creationId xmlns:a16="http://schemas.microsoft.com/office/drawing/2014/main" id="{FDC9EC5A-5C74-4AA4-A730-DAD2BC30F0C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4828D96-E230-4803-ADE0-9C2F4D62FEDC}"/>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36019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CD8E1B-8D54-4154-959D-AFB1B7F9A48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C46F5D6-B97C-4F8C-8649-110113D4986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1049A95-C83D-4EC1-9222-C96E0137E39B}"/>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5" name="Fußzeilenplatzhalter 4">
            <a:extLst>
              <a:ext uri="{FF2B5EF4-FFF2-40B4-BE49-F238E27FC236}">
                <a16:creationId xmlns:a16="http://schemas.microsoft.com/office/drawing/2014/main" id="{4B25CBBF-5C52-40A6-9EDC-5E376C7CA7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BEE5CDE-AFE3-4544-8656-2BFD9A7A13A3}"/>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323748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7F2246-F382-4329-9B12-B5F633582D9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B7F34F5-31FE-4C3B-94BE-428229F255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9A01424-67E1-453F-85B1-A1DAFF8E7A0D}"/>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5" name="Fußzeilenplatzhalter 4">
            <a:extLst>
              <a:ext uri="{FF2B5EF4-FFF2-40B4-BE49-F238E27FC236}">
                <a16:creationId xmlns:a16="http://schemas.microsoft.com/office/drawing/2014/main" id="{64FC3DEF-4F5D-411E-9D9F-D6541EDB64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E546CF6-0985-4304-828C-E01B6F7596A3}"/>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242300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A91D6-0292-4C25-84DC-41CF2DF9D19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76EF54C-3377-457D-A57F-D5B4736CF37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080866A-5ADD-4FCE-97EF-F1C675B910F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3558318-BB65-4DF9-9FDF-50ED14102E32}"/>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6" name="Fußzeilenplatzhalter 5">
            <a:extLst>
              <a:ext uri="{FF2B5EF4-FFF2-40B4-BE49-F238E27FC236}">
                <a16:creationId xmlns:a16="http://schemas.microsoft.com/office/drawing/2014/main" id="{2F60427A-5E87-4D7A-A72D-36BDD7219A8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AE30E48-EE36-4C5C-8AE3-723AEDA77E2F}"/>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269133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B7656-E9B2-4F99-8510-FA25910492E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70BA1C8-F612-46B5-9471-5C7DE1AB1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71B5B2F-44C2-48B8-A27A-B403837FA1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974D91B-0A10-4836-83DA-0BDBC83F36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B3C642E-6129-4282-B710-77A9DB98653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A7EA7ED-B554-4F3E-B649-89A970CFF8AC}"/>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8" name="Fußzeilenplatzhalter 7">
            <a:extLst>
              <a:ext uri="{FF2B5EF4-FFF2-40B4-BE49-F238E27FC236}">
                <a16:creationId xmlns:a16="http://schemas.microsoft.com/office/drawing/2014/main" id="{FC89EF6A-4C3F-4291-AAE5-E79CC5A0C8D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6FB41B7-7A8B-48E1-8A10-C72C3498BA67}"/>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1285896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6EBFFC-F35C-49E1-AA84-D13A5A696DB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E4090F6-6DED-4E51-B391-26CB6C95C76C}"/>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4" name="Fußzeilenplatzhalter 3">
            <a:extLst>
              <a:ext uri="{FF2B5EF4-FFF2-40B4-BE49-F238E27FC236}">
                <a16:creationId xmlns:a16="http://schemas.microsoft.com/office/drawing/2014/main" id="{D42B7125-C2B0-4A4E-B51D-A853B8D0426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CA4F552-FAB8-4163-A85F-21C677DC44AF}"/>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229382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49E9F70-675D-4733-9DF4-48EB0A143478}"/>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3" name="Fußzeilenplatzhalter 2">
            <a:extLst>
              <a:ext uri="{FF2B5EF4-FFF2-40B4-BE49-F238E27FC236}">
                <a16:creationId xmlns:a16="http://schemas.microsoft.com/office/drawing/2014/main" id="{87396785-AB9D-4726-8F68-4616CB53DFB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E6C0CBF-3880-4ED4-AC2F-B2AF0738334D}"/>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35754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F1CD65-1F79-404E-BFD4-8E4D3193C14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253379F-EAB1-4AC2-B6F6-9BDE4B6670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1631738-DFF3-4208-A192-2DC7B0013A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7EEBFAA-9173-4964-BF2D-11806F043BC5}"/>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6" name="Fußzeilenplatzhalter 5">
            <a:extLst>
              <a:ext uri="{FF2B5EF4-FFF2-40B4-BE49-F238E27FC236}">
                <a16:creationId xmlns:a16="http://schemas.microsoft.com/office/drawing/2014/main" id="{D5C4B788-353B-442A-9889-2EE6589E18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8BADE16-9B7F-40A2-8EF8-21D8CC1D0E7E}"/>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2761710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6F7E9B-3D83-4E91-9056-72378013C69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534ADE1-E60B-4B04-9703-BCB46AC433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9BF47B8-F82C-4CCB-98C0-A52EB1F53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D4ED8B1-3788-415E-ACF9-83B832B20561}"/>
              </a:ext>
            </a:extLst>
          </p:cNvPr>
          <p:cNvSpPr>
            <a:spLocks noGrp="1"/>
          </p:cNvSpPr>
          <p:nvPr>
            <p:ph type="dt" sz="half" idx="10"/>
          </p:nvPr>
        </p:nvSpPr>
        <p:spPr/>
        <p:txBody>
          <a:bodyPr/>
          <a:lstStyle/>
          <a:p>
            <a:fld id="{EBD254D5-739F-448A-B796-CE09FF014622}" type="datetimeFigureOut">
              <a:rPr lang="de-DE" smtClean="0"/>
              <a:t>27.01.2021</a:t>
            </a:fld>
            <a:endParaRPr lang="de-DE"/>
          </a:p>
        </p:txBody>
      </p:sp>
      <p:sp>
        <p:nvSpPr>
          <p:cNvPr id="6" name="Fußzeilenplatzhalter 5">
            <a:extLst>
              <a:ext uri="{FF2B5EF4-FFF2-40B4-BE49-F238E27FC236}">
                <a16:creationId xmlns:a16="http://schemas.microsoft.com/office/drawing/2014/main" id="{887AB445-9889-4A4B-AA35-E06AB4B3955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19034E8-66E7-4940-B857-E300AD6C79CF}"/>
              </a:ext>
            </a:extLst>
          </p:cNvPr>
          <p:cNvSpPr>
            <a:spLocks noGrp="1"/>
          </p:cNvSpPr>
          <p:nvPr>
            <p:ph type="sldNum" sz="quarter" idx="12"/>
          </p:nvPr>
        </p:nvSpPr>
        <p:spPr/>
        <p:txBody>
          <a:bodyPr/>
          <a:lstStyle/>
          <a:p>
            <a:fld id="{6B910C0A-079A-4562-9C1B-4CCE09D1CC21}" type="slidenum">
              <a:rPr lang="de-DE" smtClean="0"/>
              <a:t>‹Nr.›</a:t>
            </a:fld>
            <a:endParaRPr lang="de-DE"/>
          </a:p>
        </p:txBody>
      </p:sp>
    </p:spTree>
    <p:extLst>
      <p:ext uri="{BB962C8B-B14F-4D97-AF65-F5344CB8AC3E}">
        <p14:creationId xmlns:p14="http://schemas.microsoft.com/office/powerpoint/2010/main" val="17229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78F5EDB-D9F6-40DE-B728-D5731736B0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208497C-4B58-4A26-B72B-62B8212025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53C206B-5B8A-473C-87DA-50F4E8302C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254D5-739F-448A-B796-CE09FF014622}" type="datetimeFigureOut">
              <a:rPr lang="de-DE" smtClean="0"/>
              <a:t>27.01.2021</a:t>
            </a:fld>
            <a:endParaRPr lang="de-DE"/>
          </a:p>
        </p:txBody>
      </p:sp>
      <p:sp>
        <p:nvSpPr>
          <p:cNvPr id="5" name="Fußzeilenplatzhalter 4">
            <a:extLst>
              <a:ext uri="{FF2B5EF4-FFF2-40B4-BE49-F238E27FC236}">
                <a16:creationId xmlns:a16="http://schemas.microsoft.com/office/drawing/2014/main" id="{41C8214D-208E-46AC-8749-C8347A5D3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A0B76E5-C613-46B1-A6C9-0067FEE087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10C0A-079A-4562-9C1B-4CCE09D1CC21}" type="slidenum">
              <a:rPr lang="de-DE" smtClean="0"/>
              <a:t>‹Nr.›</a:t>
            </a:fld>
            <a:endParaRPr lang="de-DE"/>
          </a:p>
        </p:txBody>
      </p:sp>
    </p:spTree>
    <p:extLst>
      <p:ext uri="{BB962C8B-B14F-4D97-AF65-F5344CB8AC3E}">
        <p14:creationId xmlns:p14="http://schemas.microsoft.com/office/powerpoint/2010/main" val="3832275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5C7D3-3011-40B3-BFBF-2D37DCA2195C}"/>
              </a:ext>
            </a:extLst>
          </p:cNvPr>
          <p:cNvSpPr>
            <a:spLocks noGrp="1"/>
          </p:cNvSpPr>
          <p:nvPr>
            <p:ph type="ctrTitle"/>
          </p:nvPr>
        </p:nvSpPr>
        <p:spPr/>
        <p:txBody>
          <a:bodyPr/>
          <a:lstStyle/>
          <a:p>
            <a:r>
              <a:rPr lang="de-DE" dirty="0"/>
              <a:t>Zielsetzung RKI Strategie</a:t>
            </a:r>
          </a:p>
        </p:txBody>
      </p:sp>
      <p:sp>
        <p:nvSpPr>
          <p:cNvPr id="3" name="Untertitel 2">
            <a:extLst>
              <a:ext uri="{FF2B5EF4-FFF2-40B4-BE49-F238E27FC236}">
                <a16:creationId xmlns:a16="http://schemas.microsoft.com/office/drawing/2014/main" id="{02A18356-636C-44BB-953D-DF65F50086F8}"/>
              </a:ext>
            </a:extLst>
          </p:cNvPr>
          <p:cNvSpPr>
            <a:spLocks noGrp="1"/>
          </p:cNvSpPr>
          <p:nvPr>
            <p:ph type="subTitle" idx="1"/>
          </p:nvPr>
        </p:nvSpPr>
        <p:spPr/>
        <p:txBody>
          <a:bodyPr/>
          <a:lstStyle/>
          <a:p>
            <a:r>
              <a:rPr lang="de-DE" dirty="0" err="1"/>
              <a:t>NoCOVID</a:t>
            </a:r>
            <a:endParaRPr lang="de-DE" dirty="0"/>
          </a:p>
          <a:p>
            <a:pPr algn="l"/>
            <a:r>
              <a:rPr lang="de-DE" dirty="0"/>
              <a:t>Walter Haas, Silke Buda, Matthias an der Heiden, Tim Eckmanns, Johanna Hanefeld</a:t>
            </a:r>
          </a:p>
        </p:txBody>
      </p:sp>
    </p:spTree>
    <p:extLst>
      <p:ext uri="{BB962C8B-B14F-4D97-AF65-F5344CB8AC3E}">
        <p14:creationId xmlns:p14="http://schemas.microsoft.com/office/powerpoint/2010/main" val="2607413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B24A0-366A-4EB4-B60E-9402FE73DB34}"/>
              </a:ext>
            </a:extLst>
          </p:cNvPr>
          <p:cNvSpPr>
            <a:spLocks noGrp="1"/>
          </p:cNvSpPr>
          <p:nvPr>
            <p:ph type="title"/>
          </p:nvPr>
        </p:nvSpPr>
        <p:spPr/>
        <p:txBody>
          <a:bodyPr/>
          <a:lstStyle/>
          <a:p>
            <a:r>
              <a:rPr lang="de-DE" dirty="0"/>
              <a:t>Diskussion: Wie oder welches Ziel soll das RKI formulieren? </a:t>
            </a:r>
          </a:p>
        </p:txBody>
      </p:sp>
      <p:sp>
        <p:nvSpPr>
          <p:cNvPr id="3" name="Inhaltsplatzhalter 2">
            <a:extLst>
              <a:ext uri="{FF2B5EF4-FFF2-40B4-BE49-F238E27FC236}">
                <a16:creationId xmlns:a16="http://schemas.microsoft.com/office/drawing/2014/main" id="{04FB414B-6EE5-4206-A392-70248123B0F6}"/>
              </a:ext>
            </a:extLst>
          </p:cNvPr>
          <p:cNvSpPr>
            <a:spLocks noGrp="1"/>
          </p:cNvSpPr>
          <p:nvPr>
            <p:ph idx="1"/>
          </p:nvPr>
        </p:nvSpPr>
        <p:spPr/>
        <p:txBody>
          <a:bodyPr>
            <a:normAutofit fontScale="92500"/>
          </a:bodyPr>
          <a:lstStyle/>
          <a:p>
            <a:r>
              <a:rPr lang="de-DE" dirty="0"/>
              <a:t>Stufenplan</a:t>
            </a:r>
          </a:p>
          <a:p>
            <a:r>
              <a:rPr lang="de-DE" dirty="0"/>
              <a:t>Diskussion um </a:t>
            </a:r>
            <a:r>
              <a:rPr lang="de-DE" dirty="0" err="1"/>
              <a:t>NoCOVID</a:t>
            </a:r>
            <a:r>
              <a:rPr lang="de-DE" dirty="0"/>
              <a:t> in der öffentlichen Wissenschaft. </a:t>
            </a:r>
          </a:p>
          <a:p>
            <a:pPr marL="0" indent="0">
              <a:buNone/>
            </a:pPr>
            <a:r>
              <a:rPr lang="de-DE" u="sng" dirty="0"/>
              <a:t>Zwei Punkte:</a:t>
            </a:r>
          </a:p>
          <a:p>
            <a:r>
              <a:rPr lang="de-DE" dirty="0"/>
              <a:t>Ziel --- könnte </a:t>
            </a:r>
            <a:r>
              <a:rPr lang="de-DE" dirty="0" err="1"/>
              <a:t>ggfs</a:t>
            </a:r>
            <a:r>
              <a:rPr lang="de-DE" dirty="0"/>
              <a:t> vor Stufenplan gesetzt werden/bzw. als Einleitung für diesen fungieren. Wir empfehlen momentane Zielwerte aus dem Stufenplan zu entfernen damit diese dynamisch angepasst werden können. </a:t>
            </a:r>
            <a:r>
              <a:rPr lang="de-DE" dirty="0" err="1"/>
              <a:t>D.h</a:t>
            </a:r>
            <a:r>
              <a:rPr lang="de-DE" dirty="0"/>
              <a:t> 5 Stufen aber mit Werten die dem Pandemieverlauf entsprechen. </a:t>
            </a:r>
          </a:p>
          <a:p>
            <a:r>
              <a:rPr lang="de-DE" dirty="0" err="1"/>
              <a:t>Ggfs</a:t>
            </a:r>
            <a:r>
              <a:rPr lang="de-DE" dirty="0"/>
              <a:t> Steckbrief um einen – Public Health Intervention- Steckbrief zu erweitern, der sich nicht auf klinische und biologische Eigenschaften sondern PH Evidenz zu COVID18 bezieht.</a:t>
            </a:r>
          </a:p>
          <a:p>
            <a:endParaRPr lang="de-DE" dirty="0"/>
          </a:p>
        </p:txBody>
      </p:sp>
    </p:spTree>
    <p:extLst>
      <p:ext uri="{BB962C8B-B14F-4D97-AF65-F5344CB8AC3E}">
        <p14:creationId xmlns:p14="http://schemas.microsoft.com/office/powerpoint/2010/main" val="158867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C4732-36CE-4F5C-9B72-27D9BCD3F1D1}"/>
              </a:ext>
            </a:extLst>
          </p:cNvPr>
          <p:cNvSpPr>
            <a:spLocks noGrp="1"/>
          </p:cNvSpPr>
          <p:nvPr>
            <p:ph type="title"/>
          </p:nvPr>
        </p:nvSpPr>
        <p:spPr/>
        <p:txBody>
          <a:bodyPr/>
          <a:lstStyle/>
          <a:p>
            <a:r>
              <a:rPr lang="de-DE" dirty="0"/>
              <a:t>Ziel</a:t>
            </a:r>
          </a:p>
        </p:txBody>
      </p:sp>
      <p:sp>
        <p:nvSpPr>
          <p:cNvPr id="3" name="Inhaltsplatzhalter 2">
            <a:extLst>
              <a:ext uri="{FF2B5EF4-FFF2-40B4-BE49-F238E27FC236}">
                <a16:creationId xmlns:a16="http://schemas.microsoft.com/office/drawing/2014/main" id="{1C49711E-56D5-451C-B593-0C81AA960E54}"/>
              </a:ext>
            </a:extLst>
          </p:cNvPr>
          <p:cNvSpPr>
            <a:spLocks noGrp="1"/>
          </p:cNvSpPr>
          <p:nvPr>
            <p:ph idx="1"/>
          </p:nvPr>
        </p:nvSpPr>
        <p:spPr/>
        <p:txBody>
          <a:bodyPr>
            <a:normAutofit fontScale="85000" lnSpcReduction="20000"/>
          </a:bodyPr>
          <a:lstStyle/>
          <a:p>
            <a:pPr marL="0" indent="0">
              <a:buNone/>
            </a:pPr>
            <a:r>
              <a:rPr lang="de-DE" dirty="0"/>
              <a:t>Übergeordnetes Ziel ist es, die Ausbreitung sowie die gesundheitlichen Auswirkungen der Pandemie </a:t>
            </a:r>
            <a:r>
              <a:rPr lang="de-DE" dirty="0">
                <a:highlight>
                  <a:srgbClr val="FFFF00"/>
                </a:highlight>
              </a:rPr>
              <a:t>durch eine starke Reduktion von Fallzahlen </a:t>
            </a:r>
            <a:r>
              <a:rPr lang="de-DE" dirty="0"/>
              <a:t>zu minimieren. </a:t>
            </a:r>
            <a:r>
              <a:rPr lang="de-DE" dirty="0">
                <a:highlight>
                  <a:srgbClr val="FFFF00"/>
                </a:highlight>
              </a:rPr>
              <a:t>Dies ist notwendig um schwere Erkrankungen und die Überwältigung des Gesundheitssystems zu vermeiden. </a:t>
            </a:r>
          </a:p>
          <a:p>
            <a:pPr marL="0" indent="0">
              <a:buNone/>
            </a:pPr>
            <a:endParaRPr lang="de-DE" dirty="0">
              <a:highlight>
                <a:srgbClr val="FFFF00"/>
              </a:highlight>
            </a:endParaRPr>
          </a:p>
          <a:p>
            <a:r>
              <a:rPr lang="de-DE" dirty="0"/>
              <a:t>Übergeordnetes Ziel ist es, die Ausbreitung sowie die gesundheitlichen Auswirkungen der Pandemie zu minimieren. Wichtig ist es hier, besonders schwere Erkrankungen, Todesfälle und die Überlastung des Gesundheitssystems zu vermeiden. Nicht nur COVID-Erkrankte müssen die bestmögliche Therapie erhalten können, sondern auch alle an anderen schweren Krankheiten Leidenden müssen zeitnah versorgt werden können.  Dies sollte gewährleistet sein, während zeitgleich das gesamt­gesellschaftliche und wirtschaftliche Leben (inklusive der Möglichkeit, Bildung und Erziehung in vollem Umfang zu vermitteln) in Deutschland möglichst wenig beeinträchtigt wird.</a:t>
            </a:r>
          </a:p>
          <a:p>
            <a:endParaRPr lang="de-DE" dirty="0"/>
          </a:p>
        </p:txBody>
      </p:sp>
    </p:spTree>
    <p:extLst>
      <p:ext uri="{BB962C8B-B14F-4D97-AF65-F5344CB8AC3E}">
        <p14:creationId xmlns:p14="http://schemas.microsoft.com/office/powerpoint/2010/main" val="209629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5EF919C-C7B0-4886-8DC5-064234750621}"/>
              </a:ext>
            </a:extLst>
          </p:cNvPr>
          <p:cNvSpPr>
            <a:spLocks noGrp="1"/>
          </p:cNvSpPr>
          <p:nvPr>
            <p:ph idx="4294967295"/>
          </p:nvPr>
        </p:nvSpPr>
        <p:spPr>
          <a:xfrm>
            <a:off x="724486" y="464234"/>
            <a:ext cx="10515600" cy="5140435"/>
          </a:xfrm>
        </p:spPr>
        <p:txBody>
          <a:bodyPr>
            <a:normAutofit fontScale="70000" lnSpcReduction="20000"/>
          </a:bodyPr>
          <a:lstStyle/>
          <a:p>
            <a:r>
              <a:rPr lang="de-DE" dirty="0"/>
              <a:t>Um dieses Ziel zu erreichen, ist trotz des globalen Charakters der Pandemie und der neuen besorgniserregenden Varianten eine  möglichst weitgehende Reduktion von Neuinfektionen anzustreben. Die Herausforderung ist, dies zu vertreten, ohne konkrete Fallzahlen oder Inzidenzen anzugeben, da Fallzahlen erstens auch von der jeweiligen Teststrategie abhängen und zweitens regional und qualitativ sehr unterschiedliche Be- und Überlastungssituationen widerspiegeln können (abgrenzbare, managebare Ausbrüche oder diffuse, nicht-kontrollierbare Übertragungen in der Bevölkerung. </a:t>
            </a:r>
          </a:p>
          <a:p>
            <a:r>
              <a:rPr lang="de-DE" dirty="0"/>
              <a:t>Besser sind qualitative Kriterien geeignet, die zeigen, dass die Gesundheitsämter Fälle frühzeitig gemeldet bekommen, diese Fälle sehr kurzfristig kontaktieren, informieren und isolieren sowie ein geeignetes Kontaktpersonenmanagement durchführen können. In den Informationen zu an das RKI übermittelten Fällen sind Variablen enthalten, die insgesamt zur Einschätzung, ob dies der Fall ist,   beitragen können.</a:t>
            </a:r>
          </a:p>
          <a:p>
            <a:r>
              <a:rPr lang="de-DE" dirty="0"/>
              <a:t>Zusätzlich ergibt sich aus der Zahl/Inzidenz schwerer Krankheitsverläufe und Todesfälle in einzelnen Altersgruppen ein weiteres wichtiges Kriterium: diese Zahl muss entsprechend deutlich sinken und sollte dauerhaft niedrig gehalten werden können, ohne dass die Testfrequenz gemindert wird.</a:t>
            </a:r>
          </a:p>
          <a:p>
            <a:r>
              <a:rPr lang="de-DE"/>
              <a:t> Ein </a:t>
            </a:r>
            <a:r>
              <a:rPr lang="de-DE" dirty="0"/>
              <a:t>Richtwert in der Pandemie, sei es die Reproduktionsrate des Virus, oder die 7-Tage Inzidenz pro 100,000 Einwohner, auch auf regionaler Ebene, kann kein übergeordnetes Ziel darstellen sondern muss kontinuierlich, situationsbedingt angepasst werden. Dies ist erneut durch das auftreten der Virusvarianten unterstrichen worden.</a:t>
            </a:r>
          </a:p>
          <a:p>
            <a:endParaRPr lang="de-DE" dirty="0"/>
          </a:p>
        </p:txBody>
      </p:sp>
    </p:spTree>
    <p:extLst>
      <p:ext uri="{BB962C8B-B14F-4D97-AF65-F5344CB8AC3E}">
        <p14:creationId xmlns:p14="http://schemas.microsoft.com/office/powerpoint/2010/main" val="122187002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Breitbild</PresentationFormat>
  <Paragraphs>17</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vt:lpstr>
      <vt:lpstr>Zielsetzung RKI Strategie</vt:lpstr>
      <vt:lpstr>Diskussion: Wie oder welches Ziel soll das RKI formulieren? </vt:lpstr>
      <vt:lpstr>Ziel</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Zielsetzung RKI Strategie</dc:title>
  <dc:creator>Hanefeld, Johanna</dc:creator>
  <cp:lastModifiedBy>Hanefeld, Johanna</cp:lastModifiedBy>
  <cp:revision>4</cp:revision>
  <dcterms:created xsi:type="dcterms:W3CDTF">2021-01-25T09:37:17Z</dcterms:created>
  <dcterms:modified xsi:type="dcterms:W3CDTF">2021-01-27T09:22:24Z</dcterms:modified>
</cp:coreProperties>
</file>