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692" r:id="rId3"/>
    <p:sldId id="686" r:id="rId4"/>
    <p:sldId id="693" r:id="rId5"/>
    <p:sldId id="694" r:id="rId6"/>
    <p:sldId id="691" r:id="rId7"/>
    <p:sldId id="690" r:id="rId8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86854" autoAdjust="0"/>
  </p:normalViewPr>
  <p:slideViewPr>
    <p:cSldViewPr snapToGrid="0" snapToObjects="1">
      <p:cViewPr varScale="1">
        <p:scale>
          <a:sx n="78" d="100"/>
          <a:sy n="78" d="100"/>
        </p:scale>
        <p:origin x="340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0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800" b="0" i="0" u="none" strike="noStrike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26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800" b="0" i="0" u="none" strike="noStrike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63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800" b="0" i="0" u="none" strike="noStrike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1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800" b="0" i="0" u="none" strike="noStrike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00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10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29 January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Independent Panel </a:t>
            </a:r>
            <a:r>
              <a:rPr lang="en-US" dirty="0"/>
              <a:t>for Pandemic Preparedness and Response </a:t>
            </a:r>
            <a:r>
              <a:rPr lang="en-GB" dirty="0"/>
              <a:t>– Interim Report</a:t>
            </a: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Dr Iris Hunger</a:t>
            </a:r>
          </a:p>
          <a:p>
            <a:r>
              <a:rPr lang="de-DE" dirty="0"/>
              <a:t>29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0B83E55B-5621-41E4-9DC7-F8F3252117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071" r="14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258062"/>
            <a:ext cx="7982534" cy="29533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Independent Oversight and Advisory Committee for the WHO Health Emergencies </a:t>
            </a:r>
            <a:r>
              <a:rPr lang="en-US" dirty="0" err="1"/>
              <a:t>Programme</a:t>
            </a:r>
            <a:r>
              <a:rPr lang="en-US" dirty="0"/>
              <a:t> (IOAC)</a:t>
            </a:r>
          </a:p>
          <a:p>
            <a:endParaRPr lang="en-US" dirty="0"/>
          </a:p>
          <a:p>
            <a:r>
              <a:rPr lang="en-US" dirty="0"/>
              <a:t>Review Committee on the Functioning of the International Health Regulations (2005) during the COVID-19 Response (IHRRC)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Independent Panel for Pandemic Preparedness and Response (IPPPR)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43154"/>
            <a:ext cx="7983646" cy="714291"/>
          </a:xfrm>
        </p:spPr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review </a:t>
            </a:r>
            <a:r>
              <a:rPr lang="de-DE" dirty="0" err="1"/>
              <a:t>bodies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moment</a:t>
            </a:r>
            <a:endParaRPr lang="de-DE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1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280630"/>
            <a:ext cx="7982534" cy="28246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Established 2016; 7 members; Chair: Dr Felicity Harvey (UK)</a:t>
            </a:r>
          </a:p>
          <a:p>
            <a:r>
              <a:rPr lang="en-US" dirty="0"/>
              <a:t>Mandate: “to provide independent scrutiny of the implementation</a:t>
            </a:r>
            <a:br>
              <a:rPr lang="en-US" dirty="0"/>
            </a:br>
            <a:r>
              <a:rPr lang="en-US" dirty="0"/>
              <a:t>of WHO’s reform of its work on outbreaks and emergencies,</a:t>
            </a:r>
            <a:br>
              <a:rPr lang="en-US" dirty="0"/>
            </a:br>
            <a:r>
              <a:rPr lang="en-US" dirty="0"/>
              <a:t>and its ongoing health emergency management”</a:t>
            </a:r>
          </a:p>
          <a:p>
            <a:r>
              <a:rPr lang="en-US" dirty="0"/>
              <a:t>Reports to WHO DG on a regular basis</a:t>
            </a:r>
          </a:p>
          <a:p>
            <a:r>
              <a:rPr lang="en-US" dirty="0"/>
              <a:t>COVID-specific report in Apr 2020</a:t>
            </a:r>
          </a:p>
          <a:p>
            <a:r>
              <a:rPr lang="en-US" dirty="0"/>
              <a:t>Last regular report in Nov 2020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41124"/>
            <a:ext cx="7983646" cy="714291"/>
          </a:xfrm>
        </p:spPr>
        <p:txBody>
          <a:bodyPr/>
          <a:lstStyle/>
          <a:p>
            <a:r>
              <a:rPr lang="en-US" dirty="0"/>
              <a:t>Independent Oversight and Advisory Committee for the WHO Health Emergencies </a:t>
            </a:r>
            <a:r>
              <a:rPr lang="en-US" dirty="0" err="1"/>
              <a:t>Programme</a:t>
            </a:r>
            <a:r>
              <a:rPr lang="en-US" dirty="0"/>
              <a:t> (IOAC)</a:t>
            </a:r>
            <a:endParaRPr lang="de-DE" b="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C912EC-3244-4638-BD68-8A150FDC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352" y="2441285"/>
            <a:ext cx="1620000" cy="21144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DE52CD-1929-4275-AC3C-4A1DC4504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736" y="3422965"/>
            <a:ext cx="2583830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526866"/>
            <a:ext cx="7982534" cy="2864210"/>
          </a:xfrm>
        </p:spPr>
        <p:txBody>
          <a:bodyPr>
            <a:normAutofit/>
          </a:bodyPr>
          <a:lstStyle/>
          <a:p>
            <a:r>
              <a:rPr lang="en-US" dirty="0"/>
              <a:t>Established September 2020; 21 members; Chair: Prof Lothar Wieler (DE)</a:t>
            </a:r>
          </a:p>
          <a:p>
            <a:r>
              <a:rPr lang="en-US" dirty="0"/>
              <a:t>Mandate: “to review the functioning of the IHR during the COVID-19 response; and the status of implementation of the relevant recommendations of previous IHR Review Committees”</a:t>
            </a:r>
          </a:p>
          <a:p>
            <a:r>
              <a:rPr lang="en-US" dirty="0"/>
              <a:t>Reports to WHO DG by May 2021</a:t>
            </a:r>
          </a:p>
          <a:p>
            <a:r>
              <a:rPr lang="en-US" dirty="0"/>
              <a:t>Interim Report in Jan 2021</a:t>
            </a:r>
          </a:p>
          <a:p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32960"/>
            <a:ext cx="7983646" cy="714291"/>
          </a:xfrm>
        </p:spPr>
        <p:txBody>
          <a:bodyPr/>
          <a:lstStyle/>
          <a:p>
            <a:r>
              <a:rPr lang="en-US" dirty="0"/>
              <a:t>Review Committee on the Functioning of the International Health Regulations (2005) during the COVID-19 Response (IHRRC)</a:t>
            </a:r>
            <a:endParaRPr lang="de-DE" b="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5F6590-894D-4215-9D97-B881920D3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46" y="2958971"/>
            <a:ext cx="2642496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998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347251"/>
            <a:ext cx="7982534" cy="286421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Established July 2020; 13 members; Chairs: Ellen Johnson Sirleaf (LR), Helen Clark (NZ)</a:t>
            </a:r>
          </a:p>
          <a:p>
            <a:r>
              <a:rPr lang="en-US" dirty="0"/>
              <a:t>Mandate: “review experience gained and lessons learned from the WHO-coordinated international health response to COVID-19 including:</a:t>
            </a:r>
          </a:p>
          <a:p>
            <a:pPr lvl="1"/>
            <a:r>
              <a:rPr lang="en-US" dirty="0"/>
              <a:t>the effectiveness of the mechanisms at WHO’s disposal;</a:t>
            </a:r>
          </a:p>
          <a:p>
            <a:pPr lvl="1"/>
            <a:r>
              <a:rPr lang="en-US" dirty="0"/>
              <a:t>the functioning of the International Health Regulations (2005) and the status of implementation of the relevant recommendations of previous IHR Review Committees;</a:t>
            </a:r>
          </a:p>
          <a:p>
            <a:pPr lvl="1"/>
            <a:r>
              <a:rPr lang="en-US" dirty="0"/>
              <a:t>WHO’s contribution to United Nations-wide efforts; and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actions of WHO and their timelines pertaining to the COVID-19 pandemic.”</a:t>
            </a:r>
          </a:p>
          <a:p>
            <a:r>
              <a:rPr lang="en-US" dirty="0"/>
              <a:t>Reports directly to Member States of WHO</a:t>
            </a:r>
          </a:p>
          <a:p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32960"/>
            <a:ext cx="8229600" cy="714291"/>
          </a:xfrm>
        </p:spPr>
        <p:txBody>
          <a:bodyPr/>
          <a:lstStyle/>
          <a:p>
            <a:r>
              <a:rPr lang="en-US" dirty="0"/>
              <a:t>Independent Panel for Pandemic Preparedness and Response (IPPPR)</a:t>
            </a:r>
          </a:p>
        </p:txBody>
      </p:sp>
    </p:spTree>
    <p:extLst>
      <p:ext uri="{BB962C8B-B14F-4D97-AF65-F5344CB8AC3E}">
        <p14:creationId xmlns:p14="http://schemas.microsoft.com/office/powerpoint/2010/main" val="396840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94CEF42-F88A-4A1F-81C2-8B205D431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public health measures which would curb the pandemic</a:t>
            </a:r>
            <a:br>
              <a:rPr lang="en-US" dirty="0"/>
            </a:br>
            <a:r>
              <a:rPr lang="en-US" dirty="0"/>
              <a:t>need to be applied comprehensively. </a:t>
            </a:r>
          </a:p>
          <a:p>
            <a:r>
              <a:rPr lang="en-US" dirty="0"/>
              <a:t>The pandemic response has deepened inequalities. </a:t>
            </a:r>
          </a:p>
          <a:p>
            <a:r>
              <a:rPr lang="en-US" dirty="0"/>
              <a:t>The global pandemic alert system is not fit for purpose.</a:t>
            </a:r>
          </a:p>
          <a:p>
            <a:r>
              <a:rPr lang="en-US" dirty="0"/>
              <a:t>There has been a failure to take seriously the already known</a:t>
            </a:r>
            <a:br>
              <a:rPr lang="en-US" dirty="0"/>
            </a:br>
            <a:r>
              <a:rPr lang="en-US" dirty="0"/>
              <a:t>existential risks posed by pandemic threat.</a:t>
            </a:r>
          </a:p>
          <a:p>
            <a:r>
              <a:rPr lang="en-US" dirty="0"/>
              <a:t>The World Health Organization has been underpowered</a:t>
            </a:r>
            <a:br>
              <a:rPr lang="en-US" dirty="0"/>
            </a:br>
            <a:r>
              <a:rPr lang="en-US" dirty="0"/>
              <a:t>to do the job expected of it.</a:t>
            </a:r>
          </a:p>
          <a:p>
            <a:r>
              <a:rPr lang="en-US" dirty="0"/>
              <a:t>The Panel believes that the COVID-19 pandemic must be a catalyst for fundamental and systemic change in preparedness for future such events, from the local community right through to the highest international levels.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E5DCFF-2612-480F-BC84-2A5A0ECD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 January 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564C81-7878-46B1-9446-CFB01DD8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F790073-581B-4B9D-A703-0BA043F9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Latest</a:t>
            </a:r>
            <a:r>
              <a:rPr lang="de-DE" dirty="0"/>
              <a:t> IPPPR Report (Jan 2021) – Key </a:t>
            </a:r>
            <a:r>
              <a:rPr lang="de-DE" dirty="0" err="1"/>
              <a:t>messages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687A06-DDFA-4DD9-ACD0-450BBD81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862" y="1330010"/>
            <a:ext cx="1800000" cy="22280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969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0B83E55B-5621-41E4-9DC7-F8F3252117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071" r="14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322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Bildschirmpräsentation (16:9)</PresentationFormat>
  <Paragraphs>54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Independent Panel for Pandemic Preparedness and Response – Interim Report </vt:lpstr>
      <vt:lpstr>Three review bodies active at the moment</vt:lpstr>
      <vt:lpstr>Independent Oversight and Advisory Committee for the WHO Health Emergencies Programme (IOAC)</vt:lpstr>
      <vt:lpstr>Review Committee on the Functioning of the International Health Regulations (2005) during the COVID-19 Response (IHRRC)</vt:lpstr>
      <vt:lpstr>Independent Panel for Pandemic Preparedness and Response (IPPPR)</vt:lpstr>
      <vt:lpstr>Latest IPPPR Report (Jan 2021) – Key messages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Hunger, Iris</cp:lastModifiedBy>
  <cp:revision>362</cp:revision>
  <cp:lastPrinted>2020-11-17T15:55:20Z</cp:lastPrinted>
  <dcterms:created xsi:type="dcterms:W3CDTF">2015-11-02T12:29:13Z</dcterms:created>
  <dcterms:modified xsi:type="dcterms:W3CDTF">2021-01-29T09:29:21Z</dcterms:modified>
</cp:coreProperties>
</file>