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619" r:id="rId2"/>
    <p:sldId id="383" r:id="rId3"/>
    <p:sldId id="614" r:id="rId4"/>
    <p:sldId id="628" r:id="rId5"/>
    <p:sldId id="627" r:id="rId6"/>
    <p:sldId id="618" r:id="rId7"/>
    <p:sldId id="622" r:id="rId8"/>
    <p:sldId id="623" r:id="rId9"/>
    <p:sldId id="624" r:id="rId10"/>
    <p:sldId id="625" r:id="rId11"/>
    <p:sldId id="629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93737" autoAdjust="0"/>
  </p:normalViewPr>
  <p:slideViewPr>
    <p:cSldViewPr>
      <p:cViewPr varScale="1">
        <p:scale>
          <a:sx n="63" d="100"/>
          <a:sy n="63" d="100"/>
        </p:scale>
        <p:origin x="15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29.01.2021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68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4413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https://www.who.int/publications/m/item/weekly-epidemiological-update---27-january-2021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280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https://www.who.int/publications/m/item/weekly-epidemiological-update---27-january-2021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2120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https://www.who.int/publications/m/item/weekly-epidemiological-update---27-january-2021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4850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https://ourworldindata.org/covid-vaccinations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0966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https://ourworldindata.org/covid-vaccinations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403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https://www.who.int/publications/m/item/weekly-epidemiological-update---27-january-2021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9966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https://ourworldindata.org/covid-vaccinations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419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29.01.2021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29.01.2021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29.01.2021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COVID-19-Fälle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2597132" y="913705"/>
            <a:ext cx="3665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</a:rPr>
              <a:t>100.455.529 Fälle </a:t>
            </a:r>
          </a:p>
          <a:p>
            <a:r>
              <a:rPr lang="de-DE" sz="2400" b="1" dirty="0">
                <a:solidFill>
                  <a:schemeClr val="tx2"/>
                </a:solidFill>
              </a:rPr>
              <a:t>2.166.440 Todesfälle (2,2%)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741876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28.01.2021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579354"/>
              </p:ext>
            </p:extLst>
          </p:nvPr>
        </p:nvGraphicFramePr>
        <p:xfrm>
          <a:off x="166400" y="1744702"/>
          <a:ext cx="8724089" cy="4772559"/>
        </p:xfrm>
        <a:graphic>
          <a:graphicData uri="http://schemas.openxmlformats.org/drawingml/2006/table">
            <a:tbl>
              <a:tblPr firstRow="1" firstCol="1" bandRow="1"/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91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985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in den letzten 7T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26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25.198.841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1.161.605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-16,5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350,94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8.933.356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359.492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-5,0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169,13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Vereinigtes Königreich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3.715.058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209.300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-28,9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309,94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0,81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Spanien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2.670.102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194.480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416,12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3.056.198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139.621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214,37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3.793.810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137.971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-13,8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94,58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Mexiko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1.788.905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120.509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93,47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Kolumbien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2.041.352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102.281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-16,8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201,01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7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Deutschland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2.178.828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90.428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-17,7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108,27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10.701.193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90.310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-8,7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6,54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498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251356"/>
            <a:ext cx="8802724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1800" dirty="0">
                <a:solidFill>
                  <a:srgbClr val="0070C0"/>
                </a:solidFill>
                <a:latin typeface="Tahoma"/>
                <a:cs typeface="Tahoma"/>
              </a:rPr>
              <a:t>Distribution of laboratory-confirmed COVID-19 deaths in EU/EEA, as of week 3, 2021.</a:t>
            </a:r>
            <a:endParaRPr lang="de-DE" sz="1800" dirty="0">
              <a:solidFill>
                <a:srgbClr val="0070C0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11D4EE3D-2D54-49B6-99F0-329B33CE9BE6}"/>
              </a:ext>
            </a:extLst>
          </p:cNvPr>
          <p:cNvSpPr txBox="1"/>
          <p:nvPr/>
        </p:nvSpPr>
        <p:spPr>
          <a:xfrm>
            <a:off x="0" y="6611779"/>
            <a:ext cx="2993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ECDC, 28.01.2021; KW03</a:t>
            </a:r>
          </a:p>
        </p:txBody>
      </p:sp>
      <p:pic>
        <p:nvPicPr>
          <p:cNvPr id="7" name=" 2">
            <a:extLst>
              <a:ext uri="{FF2B5EF4-FFF2-40B4-BE49-F238E27FC236}">
                <a16:creationId xmlns:a16="http://schemas.microsoft.com/office/drawing/2014/main" id="{3141BEFE-2B18-4D02-ACFE-768D0E5FE415}"/>
              </a:ext>
            </a:extLst>
          </p:cNvPr>
          <p:cNvPicPr>
            <a:picLocks noGr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0" y="1310570"/>
            <a:ext cx="8978280" cy="438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3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7-Tages-Inzidenz Europa pro 100.000 Einwohner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28.01.2021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E5BC9C2-55C4-47D7-8FC8-76B536A643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07491"/>
            <a:ext cx="5976664" cy="602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2F476AC-677C-464B-963E-B47FD54AB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2" y="-891480"/>
            <a:ext cx="8316416" cy="8299981"/>
          </a:xfrm>
          <a:prstGeom prst="rect">
            <a:avLst/>
          </a:prstGeom>
        </p:spPr>
      </p:pic>
      <p:sp>
        <p:nvSpPr>
          <p:cNvPr id="5" name="Titel 4"/>
          <p:cNvSpPr txBox="1">
            <a:spLocks/>
          </p:cNvSpPr>
          <p:nvPr/>
        </p:nvSpPr>
        <p:spPr>
          <a:xfrm>
            <a:off x="179512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7-Tages-Inzidenz weltweit pro 100.000 Einwohner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28.01.2021</a:t>
            </a:r>
          </a:p>
        </p:txBody>
      </p:sp>
    </p:spTree>
    <p:extLst>
      <p:ext uri="{BB962C8B-B14F-4D97-AF65-F5344CB8AC3E}">
        <p14:creationId xmlns:p14="http://schemas.microsoft.com/office/powerpoint/2010/main" val="98446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E9ED9-0205-4B53-9F2F-8138DA8D2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" y="49322"/>
            <a:ext cx="6777312" cy="562074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b="1" dirty="0">
                <a:solidFill>
                  <a:srgbClr val="006EC7"/>
                </a:solidFill>
              </a:rPr>
              <a:t>SARS-CoV-2 Varianten: VOC 202012/01 (Linie B.1.1.7)</a:t>
            </a:r>
            <a:endParaRPr lang="de-DE" sz="2400" b="1" dirty="0">
              <a:solidFill>
                <a:srgbClr val="006EC7"/>
              </a:solidFill>
              <a:latin typeface="Calibri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913E13A-1E5E-4A97-86B2-00FE083DB97A}"/>
              </a:ext>
            </a:extLst>
          </p:cNvPr>
          <p:cNvSpPr txBox="1"/>
          <p:nvPr/>
        </p:nvSpPr>
        <p:spPr>
          <a:xfrm>
            <a:off x="4283968" y="65776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27.01.2021, Stand: 25.01.2021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F2ACFA2-2A0E-4005-9ECA-2B28E79FD3B5}"/>
              </a:ext>
            </a:extLst>
          </p:cNvPr>
          <p:cNvCxnSpPr/>
          <p:nvPr/>
        </p:nvCxnSpPr>
        <p:spPr>
          <a:xfrm>
            <a:off x="0" y="611396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823FE2C3-AAEF-468E-B2F3-59DBB778B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/>
          <a:stretch/>
        </p:blipFill>
        <p:spPr>
          <a:xfrm>
            <a:off x="107504" y="764704"/>
            <a:ext cx="9095572" cy="513333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65F3C7A-259B-460E-8337-A2B739A7E4F2}"/>
              </a:ext>
            </a:extLst>
          </p:cNvPr>
          <p:cNvSpPr txBox="1"/>
          <p:nvPr/>
        </p:nvSpPr>
        <p:spPr>
          <a:xfrm>
            <a:off x="467544" y="594928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</a:t>
            </a:r>
            <a:r>
              <a:rPr lang="de-DE" dirty="0"/>
              <a:t>Vereinigtes Königreich, Irland, Portugal</a:t>
            </a:r>
          </a:p>
          <a:p>
            <a:r>
              <a:rPr lang="de-DE" b="1" dirty="0"/>
              <a:t>Unter Beobachtung: </a:t>
            </a:r>
            <a:r>
              <a:rPr lang="de-DE" dirty="0"/>
              <a:t>Dänemark, Frankreich, Schweiz, Tschechien, Israel und weitere</a:t>
            </a:r>
          </a:p>
        </p:txBody>
      </p:sp>
    </p:spTree>
    <p:extLst>
      <p:ext uri="{BB962C8B-B14F-4D97-AF65-F5344CB8AC3E}">
        <p14:creationId xmlns:p14="http://schemas.microsoft.com/office/powerpoint/2010/main" val="2447504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E9ED9-0205-4B53-9F2F-8138DA8D2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" y="49322"/>
            <a:ext cx="6777312" cy="562074"/>
          </a:xfrm>
        </p:spPr>
        <p:txBody>
          <a:bodyPr/>
          <a:lstStyle/>
          <a:p>
            <a:pPr algn="l"/>
            <a:r>
              <a:rPr lang="de-DE" sz="2400" b="1" dirty="0">
                <a:solidFill>
                  <a:srgbClr val="006EC7"/>
                </a:solidFill>
              </a:rPr>
              <a:t>SARS-CoV-2 Varianten: 501Y.V2 (Linie B1.351) </a:t>
            </a:r>
            <a:endParaRPr lang="de-DE" sz="2400" b="1" dirty="0">
              <a:solidFill>
                <a:srgbClr val="006EC7"/>
              </a:solidFill>
              <a:latin typeface="Calibri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913E13A-1E5E-4A97-86B2-00FE083DB97A}"/>
              </a:ext>
            </a:extLst>
          </p:cNvPr>
          <p:cNvSpPr txBox="1"/>
          <p:nvPr/>
        </p:nvSpPr>
        <p:spPr>
          <a:xfrm>
            <a:off x="4283968" y="65776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27.01.2021, Stand: 25.01.2021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F2ACFA2-2A0E-4005-9ECA-2B28E79FD3B5}"/>
              </a:ext>
            </a:extLst>
          </p:cNvPr>
          <p:cNvCxnSpPr/>
          <p:nvPr/>
        </p:nvCxnSpPr>
        <p:spPr>
          <a:xfrm>
            <a:off x="0" y="611396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365F3C7A-259B-460E-8337-A2B739A7E4F2}"/>
              </a:ext>
            </a:extLst>
          </p:cNvPr>
          <p:cNvSpPr txBox="1"/>
          <p:nvPr/>
        </p:nvSpPr>
        <p:spPr>
          <a:xfrm>
            <a:off x="467544" y="602128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</a:t>
            </a:r>
            <a:r>
              <a:rPr lang="de-DE" dirty="0"/>
              <a:t>Südafrika, </a:t>
            </a:r>
            <a:r>
              <a:rPr lang="de-DE" dirty="0" err="1">
                <a:solidFill>
                  <a:srgbClr val="0070C0"/>
                </a:solidFill>
              </a:rPr>
              <a:t>Eswatini</a:t>
            </a:r>
            <a:r>
              <a:rPr lang="de-DE" dirty="0">
                <a:solidFill>
                  <a:srgbClr val="0070C0"/>
                </a:solidFill>
              </a:rPr>
              <a:t>, Lesotho</a:t>
            </a:r>
          </a:p>
          <a:p>
            <a:r>
              <a:rPr lang="de-DE" b="1" dirty="0"/>
              <a:t>Unter Beobachtung: </a:t>
            </a:r>
            <a:r>
              <a:rPr lang="de-DE" dirty="0">
                <a:solidFill>
                  <a:srgbClr val="0070C0"/>
                </a:solidFill>
              </a:rPr>
              <a:t>Länder in (Süd)-Afrika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96D7297-6770-4410-8C13-E83225B0C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" y="887587"/>
            <a:ext cx="9005118" cy="508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0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E9ED9-0205-4B53-9F2F-8138DA8D2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9322"/>
            <a:ext cx="6777312" cy="562074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>
                <a:solidFill>
                  <a:srgbClr val="006EC7"/>
                </a:solidFill>
              </a:rPr>
              <a:t>SARS-CoV-2 Varianten: P1. Variante (Linie B1.128.1)</a:t>
            </a:r>
            <a:endParaRPr lang="de-DE" sz="2400" b="1" dirty="0">
              <a:solidFill>
                <a:srgbClr val="006EC7"/>
              </a:solidFill>
              <a:latin typeface="Calibri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913E13A-1E5E-4A97-86B2-00FE083DB97A}"/>
              </a:ext>
            </a:extLst>
          </p:cNvPr>
          <p:cNvSpPr txBox="1"/>
          <p:nvPr/>
        </p:nvSpPr>
        <p:spPr>
          <a:xfrm>
            <a:off x="4283968" y="65776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27.01.2021, Stand: 25.01.2021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F2ACFA2-2A0E-4005-9ECA-2B28E79FD3B5}"/>
              </a:ext>
            </a:extLst>
          </p:cNvPr>
          <p:cNvCxnSpPr/>
          <p:nvPr/>
        </p:nvCxnSpPr>
        <p:spPr>
          <a:xfrm>
            <a:off x="0" y="611396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7BBDE6B8-AC4E-4B6F-BDDC-34907F5C8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7" y="1020443"/>
            <a:ext cx="9144000" cy="514811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4EE36CC-CC3F-4D73-A0AA-F23BED795104}"/>
              </a:ext>
            </a:extLst>
          </p:cNvPr>
          <p:cNvSpPr txBox="1"/>
          <p:nvPr/>
        </p:nvSpPr>
        <p:spPr>
          <a:xfrm>
            <a:off x="467544" y="624660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</a:t>
            </a:r>
            <a:r>
              <a:rPr lang="de-DE" dirty="0"/>
              <a:t>Brasilien</a:t>
            </a:r>
          </a:p>
        </p:txBody>
      </p:sp>
    </p:spTree>
    <p:extLst>
      <p:ext uri="{BB962C8B-B14F-4D97-AF65-F5344CB8AC3E}">
        <p14:creationId xmlns:p14="http://schemas.microsoft.com/office/powerpoint/2010/main" val="27536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CFB2313-92A1-4DB3-9333-D5CA39339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045"/>
            <a:ext cx="6070600" cy="3867150"/>
          </a:xfrm>
          <a:prstGeom prst="rect">
            <a:avLst/>
          </a:prstGeom>
        </p:spPr>
      </p:pic>
      <p:sp>
        <p:nvSpPr>
          <p:cNvPr id="5" name="Titel 4"/>
          <p:cNvSpPr txBox="1">
            <a:spLocks/>
          </p:cNvSpPr>
          <p:nvPr/>
        </p:nvSpPr>
        <p:spPr>
          <a:xfrm>
            <a:off x="170638" y="52753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Verabreichte COVID-19-Impfstoffdosen pro 100 Personen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422085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B30493E1-22DC-4284-8E85-37E397555A08}"/>
              </a:ext>
            </a:extLst>
          </p:cNvPr>
          <p:cNvSpPr txBox="1"/>
          <p:nvPr/>
        </p:nvSpPr>
        <p:spPr>
          <a:xfrm>
            <a:off x="0" y="6611779"/>
            <a:ext cx="2993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</a:t>
            </a:r>
            <a:r>
              <a:rPr lang="de-DE" sz="1000" i="1" dirty="0" err="1">
                <a:solidFill>
                  <a:prstClr val="black"/>
                </a:solidFill>
              </a:rPr>
              <a:t>Our</a:t>
            </a:r>
            <a:r>
              <a:rPr lang="de-DE" sz="1000" i="1" dirty="0">
                <a:solidFill>
                  <a:prstClr val="black"/>
                </a:solidFill>
              </a:rPr>
              <a:t> World in Data, Stand: 28.01.2021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4E3DC11-6DC6-4B07-AF66-83450B6848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109" y="2245363"/>
            <a:ext cx="7024891" cy="428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1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0CA53B-D834-41B8-B628-5419A4EC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/>
          <a:lstStyle/>
          <a:p>
            <a:r>
              <a:rPr lang="de-DE" b="1" dirty="0"/>
              <a:t>Hintergrund</a:t>
            </a:r>
          </a:p>
        </p:txBody>
      </p:sp>
    </p:spTree>
    <p:extLst>
      <p:ext uri="{BB962C8B-B14F-4D97-AF65-F5344CB8AC3E}">
        <p14:creationId xmlns:p14="http://schemas.microsoft.com/office/powerpoint/2010/main" val="110864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51C1EB6-FDD4-4FB1-97CC-269629F10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2" y="761504"/>
            <a:ext cx="5994400" cy="3606800"/>
          </a:xfrm>
          <a:prstGeom prst="rect">
            <a:avLst/>
          </a:prstGeom>
        </p:spPr>
      </p:pic>
      <p:sp>
        <p:nvSpPr>
          <p:cNvPr id="5" name="Titel 4"/>
          <p:cNvSpPr txBox="1">
            <a:spLocks/>
          </p:cNvSpPr>
          <p:nvPr/>
        </p:nvSpPr>
        <p:spPr>
          <a:xfrm>
            <a:off x="179512" y="2513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Anteil der vollständig gegen COVID-19 geimpften Bevölkerung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611396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11D4EE3D-2D54-49B6-99F0-329B33CE9BE6}"/>
              </a:ext>
            </a:extLst>
          </p:cNvPr>
          <p:cNvSpPr txBox="1"/>
          <p:nvPr/>
        </p:nvSpPr>
        <p:spPr>
          <a:xfrm>
            <a:off x="0" y="6611779"/>
            <a:ext cx="2993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</a:t>
            </a:r>
            <a:r>
              <a:rPr lang="de-DE" sz="1000" i="1" dirty="0" err="1">
                <a:solidFill>
                  <a:prstClr val="black"/>
                </a:solidFill>
              </a:rPr>
              <a:t>Our</a:t>
            </a:r>
            <a:r>
              <a:rPr lang="de-DE" sz="1000" i="1" dirty="0">
                <a:solidFill>
                  <a:prstClr val="black"/>
                </a:solidFill>
              </a:rPr>
              <a:t> World in Data, Stand: 28.01.2021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064BD9E-3D76-4ECC-9FFD-243B76ECC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03576"/>
            <a:ext cx="6602214" cy="400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95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11E255A-4A6D-4865-BAAE-51F8EAAC6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" y="449527"/>
            <a:ext cx="8108950" cy="4565650"/>
          </a:xfrm>
          <a:prstGeom prst="rect">
            <a:avLst/>
          </a:prstGeom>
        </p:spPr>
      </p:pic>
      <p:sp>
        <p:nvSpPr>
          <p:cNvPr id="4" name="Titel 4">
            <a:extLst>
              <a:ext uri="{FF2B5EF4-FFF2-40B4-BE49-F238E27FC236}">
                <a16:creationId xmlns:a16="http://schemas.microsoft.com/office/drawing/2014/main" id="{AF6278A4-3000-4077-B4C4-9767F7B8F6DD}"/>
              </a:ext>
            </a:extLst>
          </p:cNvPr>
          <p:cNvSpPr txBox="1">
            <a:spLocks/>
          </p:cNvSpPr>
          <p:nvPr/>
        </p:nvSpPr>
        <p:spPr>
          <a:xfrm>
            <a:off x="0" y="80195"/>
            <a:ext cx="561613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WHO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Epidemiological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de-DE" sz="2400" dirty="0">
                <a:latin typeface="Calibri"/>
              </a:rPr>
              <a:t>U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pdate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de-DE" sz="2400" dirty="0">
                <a:latin typeface="Calibri"/>
              </a:rPr>
              <a:t>27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.01.2021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A52A23D-6D00-4795-81ED-2112AB84A9BE}"/>
              </a:ext>
            </a:extLst>
          </p:cNvPr>
          <p:cNvSpPr/>
          <p:nvPr/>
        </p:nvSpPr>
        <p:spPr>
          <a:xfrm>
            <a:off x="9359660" y="8019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B542903-5133-4A77-A8B6-B725829D4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77478"/>
            <a:ext cx="4104212" cy="280546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89657F6-9798-45BA-8783-FDA1998D6E88}"/>
              </a:ext>
            </a:extLst>
          </p:cNvPr>
          <p:cNvSpPr txBox="1"/>
          <p:nvPr/>
        </p:nvSpPr>
        <p:spPr>
          <a:xfrm>
            <a:off x="5759888" y="652350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Stand: 24.01.2021</a:t>
            </a:r>
          </a:p>
        </p:txBody>
      </p:sp>
      <p:cxnSp>
        <p:nvCxnSpPr>
          <p:cNvPr id="11" name="Gerade Verbindung 5">
            <a:extLst>
              <a:ext uri="{FF2B5EF4-FFF2-40B4-BE49-F238E27FC236}">
                <a16:creationId xmlns:a16="http://schemas.microsoft.com/office/drawing/2014/main" id="{95B300E9-0BC5-4ACF-AD21-57A0467FA960}"/>
              </a:ext>
            </a:extLst>
          </p:cNvPr>
          <p:cNvCxnSpPr/>
          <p:nvPr/>
        </p:nvCxnSpPr>
        <p:spPr>
          <a:xfrm>
            <a:off x="0" y="451323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18499623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430</Words>
  <Application>Microsoft Office PowerPoint</Application>
  <PresentationFormat>Bildschirmpräsentation (4:3)</PresentationFormat>
  <Paragraphs>134</Paragraphs>
  <Slides>11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Tahoma</vt:lpstr>
      <vt:lpstr>Larissa</vt:lpstr>
      <vt:lpstr>PowerPoint-Präsentation</vt:lpstr>
      <vt:lpstr>PowerPoint-Präsentation</vt:lpstr>
      <vt:lpstr>SARS-CoV-2 Varianten: VOC 202012/01 (Linie B.1.1.7)</vt:lpstr>
      <vt:lpstr>SARS-CoV-2 Varianten: 501Y.V2 (Linie B1.351) </vt:lpstr>
      <vt:lpstr>SARS-CoV-2 Varianten: P1. Variante (Linie B1.128.1)</vt:lpstr>
      <vt:lpstr>PowerPoint-Präsentation</vt:lpstr>
      <vt:lpstr>Hintergrund</vt:lpstr>
      <vt:lpstr>PowerPoint-Präsentation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Denkel, Luisa</cp:lastModifiedBy>
  <cp:revision>1557</cp:revision>
  <dcterms:created xsi:type="dcterms:W3CDTF">2020-04-16T05:25:18Z</dcterms:created>
  <dcterms:modified xsi:type="dcterms:W3CDTF">2021-01-29T09:31:59Z</dcterms:modified>
</cp:coreProperties>
</file>