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2" r:id="rId3"/>
    <p:sldId id="263" r:id="rId4"/>
    <p:sldId id="264" r:id="rId5"/>
    <p:sldId id="267" r:id="rId6"/>
    <p:sldId id="265" r:id="rId7"/>
    <p:sldId id="725" r:id="rId8"/>
    <p:sldId id="726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344" y="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29. Januar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29.01.2021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Lage national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2993840-9900-44CF-95BF-B727CE497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67568"/>
              </p:ext>
            </p:extLst>
          </p:nvPr>
        </p:nvGraphicFramePr>
        <p:xfrm>
          <a:off x="456088" y="1352695"/>
          <a:ext cx="7983646" cy="3280688"/>
        </p:xfrm>
        <a:graphic>
          <a:graphicData uri="http://schemas.openxmlformats.org/drawingml/2006/table">
            <a:tbl>
              <a:tblPr firstRow="1" firstCol="1" bandRow="1"/>
              <a:tblGrid>
                <a:gridCol w="2074985">
                  <a:extLst>
                    <a:ext uri="{9D8B030D-6E8A-4147-A177-3AD203B41FA5}">
                      <a16:colId xmlns:a16="http://schemas.microsoft.com/office/drawing/2014/main" val="3766971378"/>
                    </a:ext>
                  </a:extLst>
                </a:gridCol>
                <a:gridCol w="1788606">
                  <a:extLst>
                    <a:ext uri="{9D8B030D-6E8A-4147-A177-3AD203B41FA5}">
                      <a16:colId xmlns:a16="http://schemas.microsoft.com/office/drawing/2014/main" val="2767822642"/>
                    </a:ext>
                  </a:extLst>
                </a:gridCol>
                <a:gridCol w="229269">
                  <a:extLst>
                    <a:ext uri="{9D8B030D-6E8A-4147-A177-3AD203B41FA5}">
                      <a16:colId xmlns:a16="http://schemas.microsoft.com/office/drawing/2014/main" val="3256348968"/>
                    </a:ext>
                  </a:extLst>
                </a:gridCol>
                <a:gridCol w="1659821">
                  <a:extLst>
                    <a:ext uri="{9D8B030D-6E8A-4147-A177-3AD203B41FA5}">
                      <a16:colId xmlns:a16="http://schemas.microsoft.com/office/drawing/2014/main" val="953218103"/>
                    </a:ext>
                  </a:extLst>
                </a:gridCol>
                <a:gridCol w="150726">
                  <a:extLst>
                    <a:ext uri="{9D8B030D-6E8A-4147-A177-3AD203B41FA5}">
                      <a16:colId xmlns:a16="http://schemas.microsoft.com/office/drawing/2014/main" val="39290671"/>
                    </a:ext>
                  </a:extLst>
                </a:gridCol>
                <a:gridCol w="2080239">
                  <a:extLst>
                    <a:ext uri="{9D8B030D-6E8A-4147-A177-3AD203B41FA5}">
                      <a16:colId xmlns:a16="http://schemas.microsoft.com/office/drawing/2014/main" val="3848596357"/>
                    </a:ext>
                  </a:extLst>
                </a:gridCol>
              </a:tblGrid>
              <a:tr h="1997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29.01.2021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i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28.01.2021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74625"/>
                  </a:ext>
                </a:extLst>
              </a:tr>
              <a:tr h="24843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Bestätigte Fälle 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05984"/>
                  </a:ext>
                </a:extLst>
              </a:tr>
              <a:tr h="77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Impfungen seit dem Vortag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11600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+14.022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+839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i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</a:rPr>
                        <a:t>+49.081 1.Impfung</a:t>
                      </a:r>
                      <a:endParaRPr lang="de-DE" sz="12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</a:rPr>
                        <a:t>-64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398319"/>
                  </a:ext>
                </a:extLst>
              </a:tr>
              <a:tr h="248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(2.192.850)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(55.752)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</a:rPr>
                        <a:t>+43.106 2.Impfung</a:t>
                      </a:r>
                      <a:endParaRPr lang="de-DE" sz="12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[4.437]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64086"/>
                  </a:ext>
                </a:extLst>
              </a:tr>
              <a:tr h="4703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7-Tage-Inzidenz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R-Wert </a:t>
                      </a:r>
                      <a:r>
                        <a:rPr lang="de-DE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(21.01.2021)</a:t>
                      </a:r>
                      <a:endParaRPr lang="de-DE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149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123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1,07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0,90– 1,20)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075570"/>
                  </a:ext>
                </a:extLst>
              </a:tr>
              <a:tr h="235186">
                <a:tc rowSpan="3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94</a:t>
                      </a:r>
                      <a:endParaRPr lang="de-DE" sz="1400" dirty="0"/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0,85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0,72– 0,96)</a:t>
                      </a:r>
                      <a:endParaRPr lang="de-DE" sz="1200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de-DE" dirty="0"/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N1: 1.738.236 (2,1 %)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+560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681042"/>
                  </a:ext>
                </a:extLst>
              </a:tr>
              <a:tr h="16871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06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35836"/>
                  </a:ext>
                </a:extLst>
              </a:tr>
              <a:tr h="48057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1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7-Tage: 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0,92</a:t>
                      </a: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0,84– 0,99)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N2: 366.081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8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5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</a:t>
            </a:r>
            <a:br>
              <a:rPr lang="de-DE" dirty="0"/>
            </a:br>
            <a:r>
              <a:rPr lang="de-DE" dirty="0"/>
              <a:t>(mit Korrektur der Vortage)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4DA82DE-574D-4118-BA42-94C4E0609CEB}"/>
              </a:ext>
            </a:extLst>
          </p:cNvPr>
          <p:cNvGrpSpPr/>
          <p:nvPr/>
        </p:nvGrpSpPr>
        <p:grpSpPr>
          <a:xfrm>
            <a:off x="599358" y="1021976"/>
            <a:ext cx="7972052" cy="3633731"/>
            <a:chOff x="599358" y="1021976"/>
            <a:chExt cx="7972052" cy="3633731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8944876-4860-4FB3-8ADB-E786E647A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58" y="1021976"/>
              <a:ext cx="7972052" cy="3633731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5F57C45-D7A9-4EAD-B7E9-4155C85E0BC6}"/>
                </a:ext>
              </a:extLst>
            </p:cNvPr>
            <p:cNvSpPr/>
            <p:nvPr/>
          </p:nvSpPr>
          <p:spPr>
            <a:xfrm>
              <a:off x="6308592" y="1175657"/>
              <a:ext cx="522514" cy="2896881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N=78.481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1E4CBB7-7A72-40BD-B231-04DC83A74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177" y="852929"/>
            <a:ext cx="5956995" cy="41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B5BD9E-8A00-49A6-AC4F-1F455116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ADA29B-97C1-4EFD-B463-3B8B048C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F46D37-0CCD-4E0B-A64D-37BE1A0A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178544A-4C99-477C-A6BC-8C5E15D4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388"/>
            <a:ext cx="7983646" cy="714291"/>
          </a:xfrm>
        </p:spPr>
        <p:txBody>
          <a:bodyPr/>
          <a:lstStyle/>
          <a:p>
            <a:r>
              <a:rPr lang="de-DE" dirty="0"/>
              <a:t>Geografische Verteilung Wochenvergleich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5E886E-94E6-42F2-B018-EDE65046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7239"/>
            <a:ext cx="6324494" cy="44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2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B5BD9E-8A00-49A6-AC4F-1F455116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ADA29B-97C1-4EFD-B463-3B8B048C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F46D37-0CCD-4E0B-A64D-37BE1A0A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178544A-4C99-477C-A6BC-8C5E15D4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388"/>
            <a:ext cx="7983646" cy="714291"/>
          </a:xfrm>
        </p:spPr>
        <p:txBody>
          <a:bodyPr/>
          <a:lstStyle/>
          <a:p>
            <a:r>
              <a:rPr lang="de-DE" dirty="0"/>
              <a:t>Geografische Verteilung nach Alter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E869D4-56D8-499E-942E-4CF09C6AC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50" y="650457"/>
            <a:ext cx="8579174" cy="41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1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377194"/>
            <a:ext cx="7983646" cy="714291"/>
          </a:xfrm>
        </p:spPr>
        <p:txBody>
          <a:bodyPr/>
          <a:lstStyle/>
          <a:p>
            <a:r>
              <a:rPr lang="de-DE" dirty="0"/>
              <a:t>Wöchentliche Sterbefallzahlen, Stand 22.01.21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3CA106C-7D3E-4F45-B3DB-6EBB34E37307}"/>
              </a:ext>
            </a:extLst>
          </p:cNvPr>
          <p:cNvSpPr/>
          <p:nvPr/>
        </p:nvSpPr>
        <p:spPr>
          <a:xfrm>
            <a:off x="838732" y="4071073"/>
            <a:ext cx="6617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KW 52 (21.12.-27.12.2020): 24.470 Todesfälle (+504 zur KW 51); ca. 31 % über dem Durchschnitt der Vorjahre 2016-19 (Nachmeldungen aber noch möglich)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0E5A35-B97E-4067-BB0D-8D247F1C3F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2605" y="929768"/>
            <a:ext cx="6446904" cy="31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6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377194"/>
            <a:ext cx="7983646" cy="714291"/>
          </a:xfrm>
        </p:spPr>
        <p:txBody>
          <a:bodyPr/>
          <a:lstStyle/>
          <a:p>
            <a:r>
              <a:rPr lang="de-DE" dirty="0"/>
              <a:t>Testzahlen, Stand 26.01.21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CBB30E7-10BF-4377-B4F6-390F7542E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11" y="1093614"/>
            <a:ext cx="6703978" cy="36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Bildschirmpräsentation (16:9)</PresentationFormat>
  <Paragraphs>75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(mit Korrektur der Vortage)</vt:lpstr>
      <vt:lpstr>Geografische Verteilung 7-Tage-Inzidenz nach Landkreis, N=78.481</vt:lpstr>
      <vt:lpstr>Geografische Verteilung Wochenvergleich</vt:lpstr>
      <vt:lpstr>Geografische Verteilung nach Alter</vt:lpstr>
      <vt:lpstr>Wöchentliche Sterbefallzahlen, Stand 22.01.21</vt:lpstr>
      <vt:lpstr>Testzahlen, Stand 26.01.21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Preußel, Karina</cp:lastModifiedBy>
  <cp:revision>128</cp:revision>
  <dcterms:created xsi:type="dcterms:W3CDTF">2015-11-02T12:29:13Z</dcterms:created>
  <dcterms:modified xsi:type="dcterms:W3CDTF">2021-01-29T08:39:55Z</dcterms:modified>
</cp:coreProperties>
</file>