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0422" autoAdjust="0"/>
  </p:normalViewPr>
  <p:slideViewPr>
    <p:cSldViewPr snapToGrid="0" snapToObjects="1">
      <p:cViewPr varScale="1">
        <p:scale>
          <a:sx n="82" d="100"/>
          <a:sy n="82" d="100"/>
        </p:scale>
        <p:origin x="108" y="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3:</a:t>
            </a:r>
          </a:p>
          <a:p>
            <a:r>
              <a:rPr lang="de-DE" sz="1000" b="0" dirty="0"/>
              <a:t>0-5 Jahre:       123.000 ARE (2.600/100.000), davon </a:t>
            </a:r>
            <a:r>
              <a:rPr lang="de-DE" sz="1000" b="0" baseline="0" dirty="0"/>
              <a:t>rund 14.000 Kinder (11%) mit Arztbesuch</a:t>
            </a:r>
            <a:endParaRPr lang="de-DE" sz="1000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6-10 Jahre:	 66.000</a:t>
            </a:r>
            <a:r>
              <a:rPr lang="de-DE" sz="1000" b="0" baseline="0" dirty="0"/>
              <a:t> ARE (1.800/</a:t>
            </a:r>
            <a:r>
              <a:rPr lang="de-DE" sz="1000" b="0" dirty="0"/>
              <a:t>100.000</a:t>
            </a:r>
            <a:r>
              <a:rPr lang="de-DE" sz="1000" b="0" baseline="0" dirty="0"/>
              <a:t>), davon rund   7.000 Kinder (10%)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    	</a:t>
            </a:r>
            <a:r>
              <a:rPr lang="de-DE" sz="1000" b="0" baseline="0"/>
              <a:t>   6.</a:t>
            </a:r>
            <a:r>
              <a:rPr lang="de-DE" sz="1000" b="0"/>
              <a:t>000 </a:t>
            </a:r>
            <a:r>
              <a:rPr lang="de-DE" sz="1000" b="0" dirty="0"/>
              <a:t>ARE (    200/100.000),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 mit Arztbesuch</a:t>
            </a:r>
            <a:endParaRPr lang="de-DE" sz="1000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fällt bei AG 0-5 am geringsten aus (rund halb so viele Fälle als vor Lockdown (KW 51))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AG 6-14 am größten; knapp 3-mal weniger Fälle als in KW51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AG	 n (gesamt)	n (KW 4)	% KW 4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48.501	1.786		2,4%		5,7%</a:t>
            </a:r>
          </a:p>
          <a:p>
            <a:r>
              <a:rPr lang="de-DE" dirty="0"/>
              <a:t>6-10:   	  55.813 	1.598		2,1%		4,4%</a:t>
            </a:r>
          </a:p>
          <a:p>
            <a:r>
              <a:rPr lang="de-DE" dirty="0"/>
              <a:t>11-14:    58.179	1.470		1,9%		3,6%</a:t>
            </a:r>
          </a:p>
          <a:p>
            <a:r>
              <a:rPr lang="de-DE" dirty="0"/>
              <a:t>15-20: 	153.838	4.250		5,6%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3/4 gab es 7 Ausbrüche mit &gt;= 10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-76 neue Ausbrüche; größtenteils Nachmeldung (z.T. noch aus Oktober)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-die meisten Nachmeldungen aus LK Rhein-Neckar-Kreis (BW, n=19) und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 Meißen (SN, n=13)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01.02.2021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01.02.2021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EB171D-6513-428C-9701-C9F58E68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09" y="511208"/>
            <a:ext cx="5957621" cy="42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A11052-2785-491F-A76B-A67F2D3F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7" y="1270926"/>
            <a:ext cx="4226996" cy="3167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F8D970-26B2-4718-8998-78E652395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386" y="1275103"/>
            <a:ext cx="4699115" cy="31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904 Ausbrüche in Kindergärten/Horte (&gt;= 2 Fälle) angelegt</a:t>
            </a:r>
          </a:p>
          <a:p>
            <a:pPr lvl="1"/>
            <a:r>
              <a:rPr lang="de-DE" sz="1200" dirty="0"/>
              <a:t>670 (74%) Ausbrüche inkl. mit Fällen &lt; 15 Jahren, 40% (1.659/4.146) der Fälle sind 0 - 5 Jahre alt</a:t>
            </a:r>
          </a:p>
          <a:p>
            <a:pPr lvl="1"/>
            <a:r>
              <a:rPr lang="de-DE" sz="1200" dirty="0"/>
              <a:t>234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27280-10A9-450B-8E65-6D40870B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168"/>
            <a:ext cx="9144000" cy="2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60386"/>
              </p:ext>
            </p:extLst>
          </p:nvPr>
        </p:nvGraphicFramePr>
        <p:xfrm>
          <a:off x="636377" y="1296217"/>
          <a:ext cx="2787864" cy="3098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78378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13803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20634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Potsdam-Mittelmark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Dahme-Spreewald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Altenburger 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Ludwigslust-Parchim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Frankfurt am 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Ludwigsburg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Spree-Neiße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10977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Greiz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Hannover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BC13FC-5BEF-4A3A-B918-5CF30860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88" y="1831161"/>
            <a:ext cx="4972030" cy="26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1.224 Ausbrüche in Schulen angelegt (&gt;= 2 Fälle, 0-5 Jahre ausgeschlossen) </a:t>
            </a:r>
          </a:p>
          <a:p>
            <a:pPr lvl="1"/>
            <a:r>
              <a:rPr lang="de-DE" sz="1200" dirty="0"/>
              <a:t>1.129 (92%) Ausbrüche inkl. mit Fällen &lt; 21 Jahren, 21% (6-10J.), 26% (11-14J.), 30% (15-20J.), 23% (21+)</a:t>
            </a:r>
          </a:p>
          <a:p>
            <a:pPr lvl="1"/>
            <a:r>
              <a:rPr lang="de-DE" sz="1200" dirty="0"/>
              <a:t>95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F1923B-A439-4B4A-B81E-200D5561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33508"/>
            <a:ext cx="8839200" cy="3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01.02.2021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49124"/>
              </p:ext>
            </p:extLst>
          </p:nvPr>
        </p:nvGraphicFramePr>
        <p:xfrm>
          <a:off x="564826" y="1520597"/>
          <a:ext cx="2775510" cy="31396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01543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BL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n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Elbe-Elster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Waldshut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Ludwigsburg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Schwarzwald-Baar-Kreis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Schleswig-Flensburg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Kiel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Potsdam-Mittelmark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Frankfurt am 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Salzgitter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2-55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01.02.2021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4ADA5B-109D-4EEF-B5CF-2ED0F16F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640" y="1941876"/>
            <a:ext cx="4929425" cy="28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Bildschirmpräsentation (16:9)</PresentationFormat>
  <Paragraphs>180</Paragraphs>
  <Slides>9</Slides>
  <Notes>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447</cp:revision>
  <dcterms:created xsi:type="dcterms:W3CDTF">2015-11-02T12:29:13Z</dcterms:created>
  <dcterms:modified xsi:type="dcterms:W3CDTF">2021-02-01T09:41:01Z</dcterms:modified>
</cp:coreProperties>
</file>