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61" r:id="rId2"/>
    <p:sldId id="727" r:id="rId3"/>
    <p:sldId id="263" r:id="rId4"/>
    <p:sldId id="264" r:id="rId5"/>
    <p:sldId id="728" r:id="rId6"/>
    <p:sldId id="729" r:id="rId7"/>
    <p:sldId id="730" r:id="rId8"/>
    <p:sldId id="731" r:id="rId9"/>
    <p:sldId id="732" r:id="rId10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85" autoAdjust="0"/>
    <p:restoredTop sz="94660"/>
  </p:normalViewPr>
  <p:slideViewPr>
    <p:cSldViewPr snapToGrid="0" snapToObjects="1">
      <p:cViewPr varScale="1">
        <p:scale>
          <a:sx n="119" d="100"/>
          <a:sy n="119" d="100"/>
        </p:scale>
        <p:origin x="120" y="3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01.02.2021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01.02.2021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20.01.2021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Lage national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/>
              <a:t>Lage national</a:t>
            </a:r>
            <a:br>
              <a:rPr lang="de-DE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01. Februar 2021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01.02.2021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673190EC-8829-4F8B-A27D-B8122113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 Kennzahlen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08F6353-1FDC-41F9-B777-94793DE7C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82993840-9900-44CF-95BF-B727CE4979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175164"/>
              </p:ext>
            </p:extLst>
          </p:nvPr>
        </p:nvGraphicFramePr>
        <p:xfrm>
          <a:off x="456088" y="1197735"/>
          <a:ext cx="7983646" cy="3433878"/>
        </p:xfrm>
        <a:graphic>
          <a:graphicData uri="http://schemas.openxmlformats.org/drawingml/2006/table">
            <a:tbl>
              <a:tblPr firstRow="1" firstCol="1" bandRow="1"/>
              <a:tblGrid>
                <a:gridCol w="2074985">
                  <a:extLst>
                    <a:ext uri="{9D8B030D-6E8A-4147-A177-3AD203B41FA5}">
                      <a16:colId xmlns:a16="http://schemas.microsoft.com/office/drawing/2014/main" val="3766971378"/>
                    </a:ext>
                  </a:extLst>
                </a:gridCol>
                <a:gridCol w="1788606">
                  <a:extLst>
                    <a:ext uri="{9D8B030D-6E8A-4147-A177-3AD203B41FA5}">
                      <a16:colId xmlns:a16="http://schemas.microsoft.com/office/drawing/2014/main" val="2767822642"/>
                    </a:ext>
                  </a:extLst>
                </a:gridCol>
                <a:gridCol w="211016">
                  <a:extLst>
                    <a:ext uri="{9D8B030D-6E8A-4147-A177-3AD203B41FA5}">
                      <a16:colId xmlns:a16="http://schemas.microsoft.com/office/drawing/2014/main" val="3256348968"/>
                    </a:ext>
                  </a:extLst>
                </a:gridCol>
                <a:gridCol w="1678074">
                  <a:extLst>
                    <a:ext uri="{9D8B030D-6E8A-4147-A177-3AD203B41FA5}">
                      <a16:colId xmlns:a16="http://schemas.microsoft.com/office/drawing/2014/main" val="953218103"/>
                    </a:ext>
                  </a:extLst>
                </a:gridCol>
                <a:gridCol w="150726">
                  <a:extLst>
                    <a:ext uri="{9D8B030D-6E8A-4147-A177-3AD203B41FA5}">
                      <a16:colId xmlns:a16="http://schemas.microsoft.com/office/drawing/2014/main" val="39290671"/>
                    </a:ext>
                  </a:extLst>
                </a:gridCol>
                <a:gridCol w="2080239">
                  <a:extLst>
                    <a:ext uri="{9D8B030D-6E8A-4147-A177-3AD203B41FA5}">
                      <a16:colId xmlns:a16="http://schemas.microsoft.com/office/drawing/2014/main" val="3848596357"/>
                    </a:ext>
                  </a:extLst>
                </a:gridCol>
              </a:tblGrid>
              <a:tr h="20735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i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Datenstand 01.02.2021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i="1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i="1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Datenstand DIVI 31.01.2021</a:t>
                      </a:r>
                      <a:endParaRPr lang="de-DE" sz="1200" i="1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774625"/>
                  </a:ext>
                </a:extLst>
              </a:tr>
              <a:tr h="260174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Bestätigte Fälle 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 err="1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Impfmonitoring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DIVI-Intensivregister</a:t>
                      </a:r>
                      <a:endParaRPr lang="de-DE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005984"/>
                  </a:ext>
                </a:extLst>
              </a:tr>
              <a:tr h="8129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Gesamt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Verstorbene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Anzahl Impfungen seit dem Vortag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Fälle in intensivmedizinischer Behandlung</a:t>
                      </a:r>
                      <a:endParaRPr lang="de-DE" sz="140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711600"/>
                  </a:ext>
                </a:extLst>
              </a:tr>
              <a:tr h="288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+5.608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+175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i="1">
                          <a:effectLst/>
                          <a:latin typeface="+mn-lt"/>
                          <a:cs typeface="Calibri" panose="020F0502020204030204" pitchFamily="34" charset="0"/>
                        </a:rPr>
                        <a:t> </a:t>
                      </a:r>
                      <a:endParaRPr lang="de-DE" sz="14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+30.370 1.Impfung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i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cs typeface="ScalaSans"/>
                        </a:rPr>
                        <a:t> </a:t>
                      </a:r>
                      <a:endParaRPr lang="de-DE" sz="14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j-lt"/>
                        </a:rPr>
                        <a:t>-4</a:t>
                      </a:r>
                      <a:endParaRPr lang="de-DE" sz="1400" dirty="0">
                        <a:effectLst/>
                        <a:latin typeface="+mj-lt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2398319"/>
                  </a:ext>
                </a:extLst>
              </a:tr>
              <a:tr h="2601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(2.221.971)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Calibri" panose="020F0502020204030204" pitchFamily="34" charset="0"/>
                          <a:ea typeface="MS Mincho" panose="02020609040205080304"/>
                          <a:cs typeface="Calibri" panose="020F0502020204030204" pitchFamily="34" charset="0"/>
                        </a:rPr>
                        <a:t>(57.120)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MS Mincho" panose="02020609040205080304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latin typeface="+mn-lt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de-DE" sz="10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+28.007 2.Impfung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i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cs typeface="ScalaSans"/>
                        </a:rPr>
                        <a:t> </a:t>
                      </a:r>
                      <a:endParaRPr lang="de-DE" sz="140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+mj-lt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de-DE" sz="1400" dirty="0">
                          <a:effectLst/>
                          <a:latin typeface="+mj-lt"/>
                        </a:rPr>
                        <a:t>4.348</a:t>
                      </a:r>
                      <a:r>
                        <a:rPr lang="de-DE" sz="1400" dirty="0">
                          <a:effectLst/>
                          <a:latin typeface="+mj-lt"/>
                          <a:ea typeface="Cambria" panose="02040503050406030204" pitchFamily="18" charset="0"/>
                          <a:cs typeface="Calibri" panose="020F0502020204030204" pitchFamily="34" charset="0"/>
                        </a:rPr>
                        <a:t>]</a:t>
                      </a:r>
                      <a:endParaRPr lang="de-DE" sz="1400" dirty="0">
                        <a:effectLst/>
                        <a:latin typeface="+mj-lt"/>
                      </a:endParaRPr>
                    </a:p>
                  </a:txBody>
                  <a:tcPr marL="17780" marR="177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2164086"/>
                  </a:ext>
                </a:extLst>
              </a:tr>
              <a:tr h="4926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7-Tage-Inzidenz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14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R-Wert </a:t>
                      </a:r>
                      <a:r>
                        <a:rPr lang="de-DE" sz="11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(21.01.2021)</a:t>
                      </a:r>
                      <a:endParaRPr lang="de-DE" sz="1400" b="0" i="1" kern="1200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Anzahl Geimpfter insgesamt mit einer Impfung</a:t>
                      </a:r>
                      <a:endParaRPr lang="de-DE" sz="12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i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2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Aus intensivmedizinischer Behandlung entlassen, </a:t>
                      </a:r>
                      <a:endParaRPr lang="de-DE" sz="12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davon % verstorben</a:t>
                      </a:r>
                      <a:endParaRPr lang="de-DE" sz="12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3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714961"/>
                  </a:ext>
                </a:extLst>
              </a:tr>
              <a:tr h="15525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1100" b="1">
                          <a:effectLst/>
                          <a:latin typeface="+mn-lt"/>
                          <a:cs typeface="Calibri" panose="020F0502020204030204" pitchFamily="34" charset="0"/>
                        </a:rPr>
                        <a:t>123</a:t>
                      </a:r>
                      <a:endParaRPr lang="de-DE" sz="11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4-Tage:  1,07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(95%-PI: 0,90– 1,20)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4075570"/>
                  </a:ext>
                </a:extLst>
              </a:tr>
              <a:tr h="246301">
                <a:tc rowSpan="3">
                  <a:txBody>
                    <a:bodyPr/>
                    <a:lstStyle/>
                    <a:p>
                      <a:pPr algn="ctr"/>
                      <a:r>
                        <a:rPr lang="de-DE" sz="1400" b="1" dirty="0">
                          <a:effectLst/>
                          <a:latin typeface="+mn-lt"/>
                          <a:cs typeface="Calibri" panose="020F0502020204030204" pitchFamily="34" charset="0"/>
                        </a:rPr>
                        <a:t>91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4-Tage:  1,01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(95%-PI: 0,86– 1,17)</a:t>
                      </a:r>
                      <a:endParaRPr lang="de-DE" dirty="0"/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de-DE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 </a:t>
                      </a:r>
                      <a:endParaRPr lang="de-DE" dirty="0"/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N1: 1.935.356 (2,3 %)</a:t>
                      </a:r>
                      <a:endParaRPr lang="de-DE" sz="1200" dirty="0">
                        <a:effectLst/>
                        <a:highlight>
                          <a:srgbClr val="FFFF00"/>
                        </a:highlight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+255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7681042"/>
                  </a:ext>
                </a:extLst>
              </a:tr>
              <a:tr h="176687"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106017"/>
                  </a:ext>
                </a:extLst>
              </a:tr>
              <a:tr h="30663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7735836"/>
                  </a:ext>
                </a:extLst>
              </a:tr>
              <a:tr h="503285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>
                          <a:effectLst/>
                          <a:latin typeface="+mn-lt"/>
                          <a:ea typeface="MS Mincho"/>
                          <a:cs typeface="Calibri" panose="020F0502020204030204" pitchFamily="34" charset="0"/>
                        </a:rPr>
                        <a:t>Fälle/ 100.000 EW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  <a:latin typeface="+mn-lt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7-Tage: </a:t>
                      </a: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  <a:r>
                        <a:rPr lang="sv-SE" sz="11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0,88</a:t>
                      </a: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/>
                          <a:cs typeface="Arial" panose="020B0604020202020204" pitchFamily="34" charset="0"/>
                        </a:rPr>
                        <a:t>(95%-PI: 0,81–  0,96)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N2: 532.562</a:t>
                      </a:r>
                      <a:endParaRPr lang="de-DE" sz="1200" b="1" kern="1200" dirty="0">
                        <a:solidFill>
                          <a:schemeClr val="tx1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 w="12700" cmpd="sng">
                      <a:noFill/>
                      <a:prstDash val="soli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i="1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MS Mincho"/>
                          <a:cs typeface="ScalaSans"/>
                        </a:rPr>
                        <a:t> </a:t>
                      </a:r>
                      <a:endParaRPr lang="de-DE" sz="1400" dirty="0">
                        <a:effectLst/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effectLst/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43%</a:t>
                      </a:r>
                    </a:p>
                  </a:txBody>
                  <a:tcPr marL="17780" marR="177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9086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679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01.02.2021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0E93D1-B719-490C-9AB5-33506CC3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3C3FA6-4820-4F36-8693-7B3A883A6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415" y="376237"/>
            <a:ext cx="7983646" cy="714291"/>
          </a:xfrm>
        </p:spPr>
        <p:txBody>
          <a:bodyPr/>
          <a:lstStyle/>
          <a:p>
            <a:r>
              <a:rPr lang="de-DE" dirty="0"/>
              <a:t>7-Tage-Inzidenz der Bundesländer nach Berichtsdatum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2EFD0F5-2C25-4226-93D5-922C7763D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15" y="1090528"/>
            <a:ext cx="6445294" cy="373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44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01.02.2021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5F75031-20E8-4ECD-9878-00E048B58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DD485D4-ABF3-41C4-B6DC-89C483AB0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91" y="310478"/>
            <a:ext cx="7983646" cy="714291"/>
          </a:xfrm>
        </p:spPr>
        <p:txBody>
          <a:bodyPr/>
          <a:lstStyle/>
          <a:p>
            <a:r>
              <a:rPr lang="de-DE" dirty="0"/>
              <a:t>Geografische Verteilung 7-Tage-Inzidenz nach Landkreis, N=92.457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519652B-DA17-407A-9567-3CF5256C3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173" y="842685"/>
            <a:ext cx="5550837" cy="392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84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E7DEA64E-501D-4AF7-AF80-4CD41E1205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7-Tage-Inzidenzen nach Landkreis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842E999-CEEB-4EB2-923E-F9A3DAAE7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1BC67D4-0D8B-4327-A8B8-C70BC552E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8" name="Bildplatzhalter 7">
            <a:extLst>
              <a:ext uri="{FF2B5EF4-FFF2-40B4-BE49-F238E27FC236}">
                <a16:creationId xmlns:a16="http://schemas.microsoft.com/office/drawing/2014/main" id="{7451C8B7-A5E0-446B-8245-5890623E8BD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AD7172E4-D22D-47C4-A267-080FD2791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Matthias an der Heiden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3699734-A6AE-4E6F-B88D-2AF83311361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4767263"/>
            <a:ext cx="2895600" cy="274637"/>
          </a:xfrm>
        </p:spPr>
        <p:txBody>
          <a:bodyPr/>
          <a:lstStyle/>
          <a:p>
            <a:r>
              <a:rPr lang="de-DE"/>
              <a:t>Lage national</a:t>
            </a:r>
          </a:p>
        </p:txBody>
      </p:sp>
    </p:spTree>
    <p:extLst>
      <p:ext uri="{BB962C8B-B14F-4D97-AF65-F5344CB8AC3E}">
        <p14:creationId xmlns:p14="http://schemas.microsoft.com/office/powerpoint/2010/main" val="205160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71BA177-943B-423D-99F9-DD049582E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D51C6B3-0DC9-4722-8703-9B27F6AC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E83D9934-BFCF-42BF-9373-F94FB693B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7684A41-D1E8-47AC-B796-B4BCBB5CA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89" y="0"/>
            <a:ext cx="850302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946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37B3182-3951-4D72-BD64-B91B732B5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195A817-3F82-4E27-BA58-48BB4D256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6F1364-F621-4873-9FA1-40A6EC0B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39AC51C-4FBE-4EE0-90E6-776FEBD47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8F450ED-087B-458E-A3EF-9AB21793BD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83" y="0"/>
            <a:ext cx="859303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49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96366E0-375F-4678-BFF6-855D2E18F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568BA35-4463-4330-8386-08E5D4EB1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354FE5-F60D-4CCA-810B-C25F4F249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8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C062E38-17E8-408D-98D1-98AA01DFA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FDD77C5-22DA-4CE1-AAB6-D6673A0E1C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93" y="0"/>
            <a:ext cx="84926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210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96366E0-375F-4678-BFF6-855D2E18F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20.01.2021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568BA35-4463-4330-8386-08E5D4EB1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Lage national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354FE5-F60D-4CCA-810B-C25F4F249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9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0C062E38-17E8-408D-98D1-98AA01DFA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0930056-5A47-476D-9915-D81A1F93B2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81" y="40104"/>
            <a:ext cx="8817736" cy="504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31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</Words>
  <Application>Microsoft Office PowerPoint</Application>
  <PresentationFormat>Bildschirmpräsentation (16:9)</PresentationFormat>
  <Paragraphs>75</Paragraphs>
  <Slides>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7" baseType="lpstr">
      <vt:lpstr>Arial</vt:lpstr>
      <vt:lpstr>Calibri</vt:lpstr>
      <vt:lpstr>Cambria</vt:lpstr>
      <vt:lpstr>MS Mincho</vt:lpstr>
      <vt:lpstr>MS Mincho</vt:lpstr>
      <vt:lpstr>ScalaSans</vt:lpstr>
      <vt:lpstr>Wingdings</vt:lpstr>
      <vt:lpstr>Office-Design</vt:lpstr>
      <vt:lpstr>Lage national </vt:lpstr>
      <vt:lpstr>Überblick Kennzahlen</vt:lpstr>
      <vt:lpstr>7-Tage-Inzidenz der Bundesländer nach Berichtsdatum </vt:lpstr>
      <vt:lpstr>Geografische Verteilung 7-Tage-Inzidenz nach Landkreis, N=92.457</vt:lpstr>
      <vt:lpstr>7-Tage-Inzidenzen nach Landkreis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an der Heiden, Matthias</cp:lastModifiedBy>
  <cp:revision>143</cp:revision>
  <dcterms:created xsi:type="dcterms:W3CDTF">2015-11-02T12:29:13Z</dcterms:created>
  <dcterms:modified xsi:type="dcterms:W3CDTF">2021-02-01T17:54:28Z</dcterms:modified>
</cp:coreProperties>
</file>