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685" r:id="rId2"/>
    <p:sldId id="701" r:id="rId3"/>
    <p:sldId id="697" r:id="rId4"/>
    <p:sldId id="702" r:id="rId5"/>
    <p:sldId id="703" r:id="rId6"/>
    <p:sldId id="705" r:id="rId7"/>
    <p:sldId id="707" r:id="rId8"/>
    <p:sldId id="706" r:id="rId9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E4AF"/>
    <a:srgbClr val="FBE19B"/>
    <a:srgbClr val="F76C6C"/>
    <a:srgbClr val="BBA9A9"/>
    <a:srgbClr val="F13C20"/>
    <a:srgbClr val="D98F21"/>
    <a:srgbClr val="4056A1"/>
    <a:srgbClr val="EFE2BA"/>
    <a:srgbClr val="8590AA"/>
    <a:srgbClr val="DEEB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5" autoAdjust="0"/>
    <p:restoredTop sz="85557" autoAdjust="0"/>
  </p:normalViewPr>
  <p:slideViewPr>
    <p:cSldViewPr snapToGrid="0" showGuides="1">
      <p:cViewPr varScale="1">
        <p:scale>
          <a:sx n="116" d="100"/>
          <a:sy n="116" d="100"/>
        </p:scale>
        <p:origin x="33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EE9AC-5205-4553-9622-161C2659036A}" type="datetimeFigureOut">
              <a:rPr lang="de-DE" smtClean="0"/>
              <a:t>01.02.2021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CA9671-B8CE-4C63-A5B3-C8785D993F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7697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Kurz zum Ablauf: 15min – Vorstellung Evidenz, Herangehensweise, Toolbox, Intensitätsstufen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A9671-B8CE-4C63-A5B3-C8785D993F0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6313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A9671-B8CE-4C63-A5B3-C8785D993F0C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03938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Irland, PHE, wofür Evidenz gefunden haben</a:t>
            </a:r>
          </a:p>
          <a:p>
            <a:pPr marL="228600" indent="-228600">
              <a:buAutoNum type="alphaLcParenR"/>
            </a:pPr>
            <a:r>
              <a:rPr lang="de-DE" dirty="0"/>
              <a:t>Innenraum: </a:t>
            </a:r>
            <a:r>
              <a:rPr lang="de-DE" dirty="0">
                <a:sym typeface="Wingdings" panose="05000000000000000000" pitchFamily="2" charset="2"/>
              </a:rPr>
              <a:t>hohes Risiko, keine Masken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b) </a:t>
            </a:r>
            <a:r>
              <a:rPr lang="de-DE" dirty="0" err="1">
                <a:sym typeface="Wingdings" panose="05000000000000000000" pitchFamily="2" charset="2"/>
              </a:rPr>
              <a:t>Bsp</a:t>
            </a:r>
            <a:r>
              <a:rPr lang="de-DE" dirty="0">
                <a:sym typeface="Wingdings" panose="05000000000000000000" pitchFamily="2" charset="2"/>
              </a:rPr>
              <a:t>: Häufigkeit: Tattoo 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c) Spielplatz vs. Pflegeinrichtungen </a:t>
            </a:r>
          </a:p>
          <a:p>
            <a:pPr marL="228600" indent="-228600">
              <a:buAutoNum type="alphaLcParenR"/>
            </a:pPr>
            <a:r>
              <a:rPr lang="de-DE" dirty="0">
                <a:sym typeface="Wingdings" panose="05000000000000000000" pitchFamily="2" charset="2"/>
              </a:rPr>
              <a:t>D) sozial, psycholog, gesell Effekt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4) Evidenz gesucht, unter Berücksichtigung von Gütekriterien zusammenfassen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A9671-B8CE-4C63-A5B3-C8785D993F0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2387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- TD komplex, Bewertung des Risikos bzw. des Anteils müssen Komplexitäten berücksichtigen </a:t>
            </a:r>
            <a:br>
              <a:rPr lang="de-DE" dirty="0"/>
            </a:br>
            <a:r>
              <a:rPr lang="de-DE" dirty="0"/>
              <a:t>- Uhrzeigersinn oben </a:t>
            </a:r>
          </a:p>
          <a:p>
            <a:r>
              <a:rPr lang="de-DE" dirty="0"/>
              <a:t>- Mit diesem Konzept im Hinterkopf Leitlinie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A9671-B8CE-4C63-A5B3-C8785D993F0C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31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Blau vs. Rosa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A9671-B8CE-4C63-A5B3-C8785D993F0C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2314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Versuch grafisch und prägnant die Evidenz dazu auf einer Seite zusammenzufassen</a:t>
            </a:r>
          </a:p>
          <a:p>
            <a:pPr marL="171450" indent="-171450">
              <a:buFontTx/>
              <a:buChar char="-"/>
            </a:pPr>
            <a:r>
              <a:rPr lang="de-DE" dirty="0"/>
              <a:t>Farben erklären, grau unklar</a:t>
            </a:r>
          </a:p>
          <a:p>
            <a:pPr marL="171450" indent="-171450">
              <a:buFontTx/>
              <a:buChar char="-"/>
            </a:pPr>
            <a:r>
              <a:rPr lang="de-DE" dirty="0"/>
              <a:t>Von oben nach unten Bsp. für jede Spalte; Unsicherheit Bewertung PH-Einfluss </a:t>
            </a:r>
          </a:p>
          <a:p>
            <a:pPr marL="0" indent="0">
              <a:buFontTx/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A9671-B8CE-4C63-A5B3-C8785D993F0C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5337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Irland, PHE, wofür Evidenz gefunden haben</a:t>
            </a:r>
          </a:p>
          <a:p>
            <a:pPr marL="228600" indent="-228600">
              <a:buAutoNum type="alphaLcParenR"/>
            </a:pPr>
            <a:r>
              <a:rPr lang="de-DE" dirty="0"/>
              <a:t>Innenraum: </a:t>
            </a:r>
            <a:r>
              <a:rPr lang="de-DE" dirty="0">
                <a:sym typeface="Wingdings" panose="05000000000000000000" pitchFamily="2" charset="2"/>
              </a:rPr>
              <a:t>hohes Risiko, keine Masken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b) </a:t>
            </a:r>
            <a:r>
              <a:rPr lang="de-DE" dirty="0" err="1">
                <a:sym typeface="Wingdings" panose="05000000000000000000" pitchFamily="2" charset="2"/>
              </a:rPr>
              <a:t>Bsp</a:t>
            </a:r>
            <a:r>
              <a:rPr lang="de-DE" dirty="0">
                <a:sym typeface="Wingdings" panose="05000000000000000000" pitchFamily="2" charset="2"/>
              </a:rPr>
              <a:t>: Häufigkeit: Tattoo </a:t>
            </a:r>
            <a:br>
              <a:rPr lang="de-DE" dirty="0">
                <a:sym typeface="Wingdings" panose="05000000000000000000" pitchFamily="2" charset="2"/>
              </a:rPr>
            </a:br>
            <a:r>
              <a:rPr lang="de-DE" dirty="0">
                <a:sym typeface="Wingdings" panose="05000000000000000000" pitchFamily="2" charset="2"/>
              </a:rPr>
              <a:t>c) Spielplatz vs. Pflegeinrichtungen </a:t>
            </a:r>
          </a:p>
          <a:p>
            <a:pPr marL="228600" indent="-228600">
              <a:buAutoNum type="alphaLcParenR"/>
            </a:pPr>
            <a:r>
              <a:rPr lang="de-DE" dirty="0">
                <a:sym typeface="Wingdings" panose="05000000000000000000" pitchFamily="2" charset="2"/>
              </a:rPr>
              <a:t>D) sozial, psycholog, gesell Effekt</a:t>
            </a:r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4) Evidenz gesucht, unter Berücksichtigung von Gütekriterien zusammenfassen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A9671-B8CE-4C63-A5B3-C8785D993F0C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237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de-DE" dirty="0"/>
              <a:t>Versuch grafisch und prägnant die Evidenz dazu auf einer Seite zusammenzufassen</a:t>
            </a:r>
          </a:p>
          <a:p>
            <a:pPr marL="171450" indent="-171450">
              <a:buFontTx/>
              <a:buChar char="-"/>
            </a:pPr>
            <a:r>
              <a:rPr lang="de-DE" dirty="0"/>
              <a:t>Farben erklären, grau unklar</a:t>
            </a:r>
          </a:p>
          <a:p>
            <a:pPr marL="171450" indent="-171450">
              <a:buFontTx/>
              <a:buChar char="-"/>
            </a:pPr>
            <a:r>
              <a:rPr lang="de-DE" dirty="0"/>
              <a:t>Von oben nach unten Bsp. für jede Spalte; Unsicherheit Bewertung PH-Einfluss </a:t>
            </a:r>
          </a:p>
          <a:p>
            <a:pPr marL="171450" indent="-171450">
              <a:buFontTx/>
              <a:buChar char="-"/>
            </a:pPr>
            <a:r>
              <a:rPr lang="de-DE" dirty="0"/>
              <a:t>Kernstück: vorläufig, die einzelnen Zellen müssen nochmal überprüft werden</a:t>
            </a:r>
          </a:p>
          <a:p>
            <a:pPr marL="171450" indent="-171450">
              <a:buFontTx/>
              <a:buChar char="-"/>
            </a:pPr>
            <a:r>
              <a:rPr lang="de-DE" dirty="0"/>
              <a:t>Hier hört auch im Prinzip die Evidenzbasis schon auf</a:t>
            </a:r>
          </a:p>
          <a:p>
            <a:pPr marL="171450" indent="-171450">
              <a:buFontTx/>
              <a:buChar char="-"/>
            </a:pPr>
            <a:endParaRPr lang="de-DE" dirty="0"/>
          </a:p>
          <a:p>
            <a:r>
              <a:rPr lang="de-DE" dirty="0"/>
              <a:t>Glaubensgemeinschaften/Religiöse Zusammenkünfte</a:t>
            </a:r>
          </a:p>
          <a:p>
            <a:pPr marL="285750" indent="-285750">
              <a:buFontTx/>
              <a:buChar char="-"/>
            </a:pPr>
            <a:r>
              <a:rPr lang="de-DE" dirty="0"/>
              <a:t>Chor/Singproben (Zu Innenraum?) ??</a:t>
            </a:r>
          </a:p>
          <a:p>
            <a:pPr marL="285750" indent="-285750">
              <a:buFontTx/>
              <a:buChar char="-"/>
            </a:pPr>
            <a:r>
              <a:rPr lang="de-DE" dirty="0"/>
              <a:t>Spielplätze/Parks als Settings rausnehmen, da im Freien</a:t>
            </a:r>
          </a:p>
          <a:p>
            <a:pPr marL="285750" indent="-285750">
              <a:buFontTx/>
              <a:buChar char="-"/>
            </a:pPr>
            <a:r>
              <a:rPr lang="de-DE" dirty="0"/>
              <a:t>Beerdigungen rausgenommen (Evidenz fehlt): Mischung aus Innenraum und im Freien</a:t>
            </a:r>
          </a:p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CA9671-B8CE-4C63-A5B3-C8785D993F0C}" type="slidenum">
              <a:rPr lang="de-DE" smtClean="0"/>
              <a:t>8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5358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0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5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321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920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2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7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8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0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594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745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95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89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0"/>
            </a:lvl2pPr>
            <a:lvl3pPr marL="914411" indent="0">
              <a:buNone/>
              <a:defRPr sz="1200"/>
            </a:lvl3pPr>
            <a:lvl4pPr marL="1371617" indent="0">
              <a:buNone/>
              <a:defRPr sz="1000"/>
            </a:lvl4pPr>
            <a:lvl5pPr marL="1828823" indent="0">
              <a:buNone/>
              <a:defRPr sz="1000"/>
            </a:lvl5pPr>
            <a:lvl6pPr marL="2286029" indent="0">
              <a:buNone/>
              <a:defRPr sz="1000"/>
            </a:lvl6pPr>
            <a:lvl7pPr marL="2743234" indent="0">
              <a:buNone/>
              <a:defRPr sz="1000"/>
            </a:lvl7pPr>
            <a:lvl8pPr marL="3200440" indent="0">
              <a:buNone/>
              <a:defRPr sz="1000"/>
            </a:lvl8pPr>
            <a:lvl9pPr marL="3657646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1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62F64-688B-4591-BD57-A750E1A47CB0}" type="datetimeFigureOut">
              <a:rPr lang="en-US" smtClean="0"/>
              <a:t>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EE171-73EC-438E-B93A-B4627E42069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36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ki.de/DE/Content/InfAZ/N/Neuartiges_Coronavirus/Strategie_Ergaenzung_Covid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67593" y="2672036"/>
            <a:ext cx="97770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COVID-19 in Deutschland: Perspektivplan bis Sommer 2021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Settings, Transmissionsrisiken, Intensitätsstufen, und Maßnahmen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-4482" y="-104200"/>
            <a:ext cx="12199032" cy="6976268"/>
            <a:chOff x="-4482" y="-104200"/>
            <a:chExt cx="12199032" cy="6976268"/>
          </a:xfrm>
        </p:grpSpPr>
        <p:grpSp>
          <p:nvGrpSpPr>
            <p:cNvPr id="12" name="Group 11"/>
            <p:cNvGrpSpPr/>
            <p:nvPr/>
          </p:nvGrpSpPr>
          <p:grpSpPr>
            <a:xfrm>
              <a:off x="279" y="-104200"/>
              <a:ext cx="977447" cy="686966"/>
              <a:chOff x="-4483" y="-128010"/>
              <a:chExt cx="977447" cy="686966"/>
            </a:xfrm>
          </p:grpSpPr>
          <p:sp>
            <p:nvSpPr>
              <p:cNvPr id="16" name="Rectangle 6"/>
              <p:cNvSpPr/>
              <p:nvPr/>
            </p:nvSpPr>
            <p:spPr>
              <a:xfrm>
                <a:off x="-4483" y="-25245"/>
                <a:ext cx="783415" cy="584201"/>
              </a:xfrm>
              <a:custGeom>
                <a:avLst/>
                <a:gdLst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266950 w 783415"/>
                  <a:gd name="connsiteY3" fmla="*/ 584201 h 584201"/>
                  <a:gd name="connsiteX4" fmla="*/ 0 w 783415"/>
                  <a:gd name="connsiteY4" fmla="*/ 584201 h 584201"/>
                  <a:gd name="connsiteX5" fmla="*/ 0 w 783415"/>
                  <a:gd name="connsiteY5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266950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301133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3415" h="584201">
                    <a:moveTo>
                      <a:pt x="0" y="0"/>
                    </a:moveTo>
                    <a:lnTo>
                      <a:pt x="783415" y="0"/>
                    </a:lnTo>
                    <a:lnTo>
                      <a:pt x="301133" y="584201"/>
                    </a:lnTo>
                    <a:lnTo>
                      <a:pt x="0" y="584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7" name="Rectangle 7"/>
              <p:cNvSpPr/>
              <p:nvPr/>
            </p:nvSpPr>
            <p:spPr>
              <a:xfrm rot="7084288">
                <a:off x="542662" y="8134"/>
                <a:ext cx="566446" cy="294158"/>
              </a:xfrm>
              <a:custGeom>
                <a:avLst/>
                <a:gdLst>
                  <a:gd name="connsiteX0" fmla="*/ 0 w 465034"/>
                  <a:gd name="connsiteY0" fmla="*/ 0 h 164727"/>
                  <a:gd name="connsiteX1" fmla="*/ 465034 w 465034"/>
                  <a:gd name="connsiteY1" fmla="*/ 0 h 164727"/>
                  <a:gd name="connsiteX2" fmla="*/ 465034 w 465034"/>
                  <a:gd name="connsiteY2" fmla="*/ 164727 h 164727"/>
                  <a:gd name="connsiteX3" fmla="*/ 0 w 465034"/>
                  <a:gd name="connsiteY3" fmla="*/ 164727 h 164727"/>
                  <a:gd name="connsiteX4" fmla="*/ 0 w 465034"/>
                  <a:gd name="connsiteY4" fmla="*/ 0 h 164727"/>
                  <a:gd name="connsiteX0" fmla="*/ 0 w 481142"/>
                  <a:gd name="connsiteY0" fmla="*/ 0 h 250593"/>
                  <a:gd name="connsiteX1" fmla="*/ 465034 w 481142"/>
                  <a:gd name="connsiteY1" fmla="*/ 0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481142"/>
                  <a:gd name="connsiteY0" fmla="*/ 0 h 250593"/>
                  <a:gd name="connsiteX1" fmla="*/ 398778 w 481142"/>
                  <a:gd name="connsiteY1" fmla="*/ 73117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64433 w 545575"/>
                  <a:gd name="connsiteY3" fmla="*/ 184338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50998 w 545575"/>
                  <a:gd name="connsiteY3" fmla="*/ 194846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11778 w 545575"/>
                  <a:gd name="connsiteY3" fmla="*/ 202270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7576 w 545575"/>
                  <a:gd name="connsiteY3" fmla="*/ 204511 h 270204"/>
                  <a:gd name="connsiteX4" fmla="*/ 0 w 545575"/>
                  <a:gd name="connsiteY4" fmla="*/ 0 h 270204"/>
                  <a:gd name="connsiteX0" fmla="*/ 0 w 554118"/>
                  <a:gd name="connsiteY0" fmla="*/ 0 h 271045"/>
                  <a:gd name="connsiteX1" fmla="*/ 463211 w 554118"/>
                  <a:gd name="connsiteY1" fmla="*/ 92728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63072 w 554118"/>
                  <a:gd name="connsiteY1" fmla="*/ 87404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51867 w 554118"/>
                  <a:gd name="connsiteY1" fmla="*/ 66395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45562 w 554118"/>
                  <a:gd name="connsiteY1" fmla="*/ 69757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6780"/>
                  <a:gd name="connsiteY0" fmla="*/ 0 h 291215"/>
                  <a:gd name="connsiteX1" fmla="*/ 445562 w 556780"/>
                  <a:gd name="connsiteY1" fmla="*/ 69757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9990 w 556780"/>
                  <a:gd name="connsiteY1" fmla="*/ 91749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5508 w 556780"/>
                  <a:gd name="connsiteY1" fmla="*/ 83345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60982"/>
                  <a:gd name="connsiteY0" fmla="*/ 0 h 288974"/>
                  <a:gd name="connsiteX1" fmla="*/ 455508 w 560982"/>
                  <a:gd name="connsiteY1" fmla="*/ 83345 h 288974"/>
                  <a:gd name="connsiteX2" fmla="*/ 560982 w 560982"/>
                  <a:gd name="connsiteY2" fmla="*/ 288974 h 288974"/>
                  <a:gd name="connsiteX3" fmla="*/ 107576 w 560982"/>
                  <a:gd name="connsiteY3" fmla="*/ 204511 h 288974"/>
                  <a:gd name="connsiteX4" fmla="*/ 0 w 560982"/>
                  <a:gd name="connsiteY4" fmla="*/ 0 h 288974"/>
                  <a:gd name="connsiteX0" fmla="*/ 0 w 563223"/>
                  <a:gd name="connsiteY0" fmla="*/ 0 h 293177"/>
                  <a:gd name="connsiteX1" fmla="*/ 455508 w 563223"/>
                  <a:gd name="connsiteY1" fmla="*/ 83345 h 293177"/>
                  <a:gd name="connsiteX2" fmla="*/ 563223 w 563223"/>
                  <a:gd name="connsiteY2" fmla="*/ 293177 h 293177"/>
                  <a:gd name="connsiteX3" fmla="*/ 107576 w 563223"/>
                  <a:gd name="connsiteY3" fmla="*/ 204511 h 293177"/>
                  <a:gd name="connsiteX4" fmla="*/ 0 w 563223"/>
                  <a:gd name="connsiteY4" fmla="*/ 0 h 293177"/>
                  <a:gd name="connsiteX0" fmla="*/ 0 w 566446"/>
                  <a:gd name="connsiteY0" fmla="*/ 0 h 294158"/>
                  <a:gd name="connsiteX1" fmla="*/ 455508 w 566446"/>
                  <a:gd name="connsiteY1" fmla="*/ 83345 h 294158"/>
                  <a:gd name="connsiteX2" fmla="*/ 566446 w 566446"/>
                  <a:gd name="connsiteY2" fmla="*/ 294158 h 294158"/>
                  <a:gd name="connsiteX3" fmla="*/ 107576 w 566446"/>
                  <a:gd name="connsiteY3" fmla="*/ 204511 h 294158"/>
                  <a:gd name="connsiteX4" fmla="*/ 0 w 566446"/>
                  <a:gd name="connsiteY4" fmla="*/ 0 h 294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446" h="294158">
                    <a:moveTo>
                      <a:pt x="0" y="0"/>
                    </a:moveTo>
                    <a:lnTo>
                      <a:pt x="455508" y="83345"/>
                    </a:lnTo>
                    <a:lnTo>
                      <a:pt x="566446" y="294158"/>
                    </a:lnTo>
                    <a:lnTo>
                      <a:pt x="107576" y="2045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-4482" y="6486306"/>
              <a:ext cx="12199032" cy="385762"/>
              <a:chOff x="-4482" y="6472238"/>
              <a:chExt cx="12199032" cy="385762"/>
            </a:xfrm>
          </p:grpSpPr>
          <p:sp>
            <p:nvSpPr>
              <p:cNvPr id="14" name="Rectangle 13"/>
              <p:cNvSpPr/>
              <p:nvPr userDrawn="1"/>
            </p:nvSpPr>
            <p:spPr>
              <a:xfrm>
                <a:off x="-4482" y="6738431"/>
                <a:ext cx="11078022" cy="105501"/>
              </a:xfrm>
              <a:custGeom>
                <a:avLst/>
                <a:gdLst>
                  <a:gd name="connsiteX0" fmla="*/ 0 w 11037244"/>
                  <a:gd name="connsiteY0" fmla="*/ 0 h 112426"/>
                  <a:gd name="connsiteX1" fmla="*/ 11037244 w 11037244"/>
                  <a:gd name="connsiteY1" fmla="*/ 0 h 112426"/>
                  <a:gd name="connsiteX2" fmla="*/ 11037244 w 11037244"/>
                  <a:gd name="connsiteY2" fmla="*/ 112426 h 112426"/>
                  <a:gd name="connsiteX3" fmla="*/ 0 w 11037244"/>
                  <a:gd name="connsiteY3" fmla="*/ 112426 h 112426"/>
                  <a:gd name="connsiteX4" fmla="*/ 0 w 11037244"/>
                  <a:gd name="connsiteY4" fmla="*/ 0 h 112426"/>
                  <a:gd name="connsiteX0" fmla="*/ 0 w 11087251"/>
                  <a:gd name="connsiteY0" fmla="*/ 4762 h 117188"/>
                  <a:gd name="connsiteX1" fmla="*/ 11087251 w 11087251"/>
                  <a:gd name="connsiteY1" fmla="*/ 0 h 117188"/>
                  <a:gd name="connsiteX2" fmla="*/ 11037244 w 11087251"/>
                  <a:gd name="connsiteY2" fmla="*/ 117188 h 117188"/>
                  <a:gd name="connsiteX3" fmla="*/ 0 w 11087251"/>
                  <a:gd name="connsiteY3" fmla="*/ 117188 h 117188"/>
                  <a:gd name="connsiteX4" fmla="*/ 0 w 11087251"/>
                  <a:gd name="connsiteY4" fmla="*/ 4762 h 117188"/>
                  <a:gd name="connsiteX0" fmla="*/ 0 w 11094395"/>
                  <a:gd name="connsiteY0" fmla="*/ 4762 h 117188"/>
                  <a:gd name="connsiteX1" fmla="*/ 11094395 w 11094395"/>
                  <a:gd name="connsiteY1" fmla="*/ 0 h 117188"/>
                  <a:gd name="connsiteX2" fmla="*/ 11037244 w 11094395"/>
                  <a:gd name="connsiteY2" fmla="*/ 117188 h 117188"/>
                  <a:gd name="connsiteX3" fmla="*/ 0 w 11094395"/>
                  <a:gd name="connsiteY3" fmla="*/ 117188 h 117188"/>
                  <a:gd name="connsiteX4" fmla="*/ 0 w 11094395"/>
                  <a:gd name="connsiteY4" fmla="*/ 4762 h 117188"/>
                  <a:gd name="connsiteX0" fmla="*/ 0 w 11094395"/>
                  <a:gd name="connsiteY0" fmla="*/ 4762 h 119569"/>
                  <a:gd name="connsiteX1" fmla="*/ 11094395 w 11094395"/>
                  <a:gd name="connsiteY1" fmla="*/ 0 h 119569"/>
                  <a:gd name="connsiteX2" fmla="*/ 11011050 w 11094395"/>
                  <a:gd name="connsiteY2" fmla="*/ 119569 h 119569"/>
                  <a:gd name="connsiteX3" fmla="*/ 0 w 11094395"/>
                  <a:gd name="connsiteY3" fmla="*/ 117188 h 119569"/>
                  <a:gd name="connsiteX4" fmla="*/ 0 w 11094395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11050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03906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99157" h="119569">
                    <a:moveTo>
                      <a:pt x="0" y="4762"/>
                    </a:moveTo>
                    <a:lnTo>
                      <a:pt x="11099157" y="0"/>
                    </a:lnTo>
                    <a:lnTo>
                      <a:pt x="11003906" y="119569"/>
                    </a:lnTo>
                    <a:lnTo>
                      <a:pt x="0" y="117188"/>
                    </a:lnTo>
                    <a:lnTo>
                      <a:pt x="0" y="4762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5" name="Rectangle 14"/>
              <p:cNvSpPr/>
              <p:nvPr userDrawn="1"/>
            </p:nvSpPr>
            <p:spPr>
              <a:xfrm>
                <a:off x="11558587" y="6472238"/>
                <a:ext cx="635963" cy="385762"/>
              </a:xfrm>
              <a:custGeom>
                <a:avLst/>
                <a:gdLst>
                  <a:gd name="connsiteX0" fmla="*/ 0 w 635963"/>
                  <a:gd name="connsiteY0" fmla="*/ 0 h 385762"/>
                  <a:gd name="connsiteX1" fmla="*/ 635963 w 635963"/>
                  <a:gd name="connsiteY1" fmla="*/ 0 h 385762"/>
                  <a:gd name="connsiteX2" fmla="*/ 635963 w 635963"/>
                  <a:gd name="connsiteY2" fmla="*/ 385762 h 385762"/>
                  <a:gd name="connsiteX3" fmla="*/ 0 w 635963"/>
                  <a:gd name="connsiteY3" fmla="*/ 385762 h 385762"/>
                  <a:gd name="connsiteX4" fmla="*/ 0 w 635963"/>
                  <a:gd name="connsiteY4" fmla="*/ 0 h 385762"/>
                  <a:gd name="connsiteX0" fmla="*/ 0 w 635963"/>
                  <a:gd name="connsiteY0" fmla="*/ 0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  <a:gd name="connsiteX5" fmla="*/ 0 w 635963"/>
                  <a:gd name="connsiteY5" fmla="*/ 0 h 385762"/>
                  <a:gd name="connsiteX0" fmla="*/ 0 w 635963"/>
                  <a:gd name="connsiteY0" fmla="*/ 385762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963" h="385762">
                    <a:moveTo>
                      <a:pt x="0" y="385762"/>
                    </a:moveTo>
                    <a:lnTo>
                      <a:pt x="288132" y="0"/>
                    </a:lnTo>
                    <a:lnTo>
                      <a:pt x="635963" y="0"/>
                    </a:lnTo>
                    <a:lnTo>
                      <a:pt x="635963" y="385762"/>
                    </a:lnTo>
                    <a:lnTo>
                      <a:pt x="0" y="38576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012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67593" y="916206"/>
            <a:ext cx="1099099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Kontext</a:t>
            </a:r>
            <a:endParaRPr lang="de-DE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Öffnungsstrategien auf Bund und Länderebene in Diskussion und Planung (siehe Schleswig-Holstein Stufenplan) </a:t>
            </a:r>
          </a:p>
          <a:p>
            <a:pPr marL="342900" indent="-342900">
              <a:buAutoNum type="arabicPeriod"/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Rückgang der Akzeptanz von Maßnahmen in der Bevölkerung, Faktoren dabei u. a. fehlende Perspektive sowie Transparenz</a:t>
            </a:r>
            <a:b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de-DE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Zielstellung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Auf Basis von aktuellen Erkenntnissen der Infektionsepidemiologie / Public Health Erstellung evidenzbasierter Konzepte zur Hilfestellung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Outcome: Toolbox und Plan durch dessen Anwendung Öffnungsrisiken minimiert werden können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NICHT: Bewertung von konkreten Einzelmaßnahmen: (2 Personen pro qm etc.)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de-DE" sz="24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4482" y="-104200"/>
            <a:ext cx="12199032" cy="6976268"/>
            <a:chOff x="-4482" y="-104200"/>
            <a:chExt cx="12199032" cy="6976268"/>
          </a:xfrm>
        </p:grpSpPr>
        <p:grpSp>
          <p:nvGrpSpPr>
            <p:cNvPr id="12" name="Group 11"/>
            <p:cNvGrpSpPr/>
            <p:nvPr/>
          </p:nvGrpSpPr>
          <p:grpSpPr>
            <a:xfrm>
              <a:off x="279" y="-104200"/>
              <a:ext cx="977447" cy="686966"/>
              <a:chOff x="-4483" y="-128010"/>
              <a:chExt cx="977447" cy="686966"/>
            </a:xfrm>
          </p:grpSpPr>
          <p:sp>
            <p:nvSpPr>
              <p:cNvPr id="16" name="Rectangle 6"/>
              <p:cNvSpPr/>
              <p:nvPr/>
            </p:nvSpPr>
            <p:spPr>
              <a:xfrm>
                <a:off x="-4483" y="-25245"/>
                <a:ext cx="783415" cy="584201"/>
              </a:xfrm>
              <a:custGeom>
                <a:avLst/>
                <a:gdLst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266950 w 783415"/>
                  <a:gd name="connsiteY3" fmla="*/ 584201 h 584201"/>
                  <a:gd name="connsiteX4" fmla="*/ 0 w 783415"/>
                  <a:gd name="connsiteY4" fmla="*/ 584201 h 584201"/>
                  <a:gd name="connsiteX5" fmla="*/ 0 w 783415"/>
                  <a:gd name="connsiteY5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266950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301133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3415" h="584201">
                    <a:moveTo>
                      <a:pt x="0" y="0"/>
                    </a:moveTo>
                    <a:lnTo>
                      <a:pt x="783415" y="0"/>
                    </a:lnTo>
                    <a:lnTo>
                      <a:pt x="301133" y="584201"/>
                    </a:lnTo>
                    <a:lnTo>
                      <a:pt x="0" y="584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7" name="Rectangle 7"/>
              <p:cNvSpPr/>
              <p:nvPr/>
            </p:nvSpPr>
            <p:spPr>
              <a:xfrm rot="7084288">
                <a:off x="542662" y="8134"/>
                <a:ext cx="566446" cy="294158"/>
              </a:xfrm>
              <a:custGeom>
                <a:avLst/>
                <a:gdLst>
                  <a:gd name="connsiteX0" fmla="*/ 0 w 465034"/>
                  <a:gd name="connsiteY0" fmla="*/ 0 h 164727"/>
                  <a:gd name="connsiteX1" fmla="*/ 465034 w 465034"/>
                  <a:gd name="connsiteY1" fmla="*/ 0 h 164727"/>
                  <a:gd name="connsiteX2" fmla="*/ 465034 w 465034"/>
                  <a:gd name="connsiteY2" fmla="*/ 164727 h 164727"/>
                  <a:gd name="connsiteX3" fmla="*/ 0 w 465034"/>
                  <a:gd name="connsiteY3" fmla="*/ 164727 h 164727"/>
                  <a:gd name="connsiteX4" fmla="*/ 0 w 465034"/>
                  <a:gd name="connsiteY4" fmla="*/ 0 h 164727"/>
                  <a:gd name="connsiteX0" fmla="*/ 0 w 481142"/>
                  <a:gd name="connsiteY0" fmla="*/ 0 h 250593"/>
                  <a:gd name="connsiteX1" fmla="*/ 465034 w 481142"/>
                  <a:gd name="connsiteY1" fmla="*/ 0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481142"/>
                  <a:gd name="connsiteY0" fmla="*/ 0 h 250593"/>
                  <a:gd name="connsiteX1" fmla="*/ 398778 w 481142"/>
                  <a:gd name="connsiteY1" fmla="*/ 73117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64433 w 545575"/>
                  <a:gd name="connsiteY3" fmla="*/ 184338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50998 w 545575"/>
                  <a:gd name="connsiteY3" fmla="*/ 194846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11778 w 545575"/>
                  <a:gd name="connsiteY3" fmla="*/ 202270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7576 w 545575"/>
                  <a:gd name="connsiteY3" fmla="*/ 204511 h 270204"/>
                  <a:gd name="connsiteX4" fmla="*/ 0 w 545575"/>
                  <a:gd name="connsiteY4" fmla="*/ 0 h 270204"/>
                  <a:gd name="connsiteX0" fmla="*/ 0 w 554118"/>
                  <a:gd name="connsiteY0" fmla="*/ 0 h 271045"/>
                  <a:gd name="connsiteX1" fmla="*/ 463211 w 554118"/>
                  <a:gd name="connsiteY1" fmla="*/ 92728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63072 w 554118"/>
                  <a:gd name="connsiteY1" fmla="*/ 87404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51867 w 554118"/>
                  <a:gd name="connsiteY1" fmla="*/ 66395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45562 w 554118"/>
                  <a:gd name="connsiteY1" fmla="*/ 69757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6780"/>
                  <a:gd name="connsiteY0" fmla="*/ 0 h 291215"/>
                  <a:gd name="connsiteX1" fmla="*/ 445562 w 556780"/>
                  <a:gd name="connsiteY1" fmla="*/ 69757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9990 w 556780"/>
                  <a:gd name="connsiteY1" fmla="*/ 91749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5508 w 556780"/>
                  <a:gd name="connsiteY1" fmla="*/ 83345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60982"/>
                  <a:gd name="connsiteY0" fmla="*/ 0 h 288974"/>
                  <a:gd name="connsiteX1" fmla="*/ 455508 w 560982"/>
                  <a:gd name="connsiteY1" fmla="*/ 83345 h 288974"/>
                  <a:gd name="connsiteX2" fmla="*/ 560982 w 560982"/>
                  <a:gd name="connsiteY2" fmla="*/ 288974 h 288974"/>
                  <a:gd name="connsiteX3" fmla="*/ 107576 w 560982"/>
                  <a:gd name="connsiteY3" fmla="*/ 204511 h 288974"/>
                  <a:gd name="connsiteX4" fmla="*/ 0 w 560982"/>
                  <a:gd name="connsiteY4" fmla="*/ 0 h 288974"/>
                  <a:gd name="connsiteX0" fmla="*/ 0 w 563223"/>
                  <a:gd name="connsiteY0" fmla="*/ 0 h 293177"/>
                  <a:gd name="connsiteX1" fmla="*/ 455508 w 563223"/>
                  <a:gd name="connsiteY1" fmla="*/ 83345 h 293177"/>
                  <a:gd name="connsiteX2" fmla="*/ 563223 w 563223"/>
                  <a:gd name="connsiteY2" fmla="*/ 293177 h 293177"/>
                  <a:gd name="connsiteX3" fmla="*/ 107576 w 563223"/>
                  <a:gd name="connsiteY3" fmla="*/ 204511 h 293177"/>
                  <a:gd name="connsiteX4" fmla="*/ 0 w 563223"/>
                  <a:gd name="connsiteY4" fmla="*/ 0 h 293177"/>
                  <a:gd name="connsiteX0" fmla="*/ 0 w 566446"/>
                  <a:gd name="connsiteY0" fmla="*/ 0 h 294158"/>
                  <a:gd name="connsiteX1" fmla="*/ 455508 w 566446"/>
                  <a:gd name="connsiteY1" fmla="*/ 83345 h 294158"/>
                  <a:gd name="connsiteX2" fmla="*/ 566446 w 566446"/>
                  <a:gd name="connsiteY2" fmla="*/ 294158 h 294158"/>
                  <a:gd name="connsiteX3" fmla="*/ 107576 w 566446"/>
                  <a:gd name="connsiteY3" fmla="*/ 204511 h 294158"/>
                  <a:gd name="connsiteX4" fmla="*/ 0 w 566446"/>
                  <a:gd name="connsiteY4" fmla="*/ 0 h 294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446" h="294158">
                    <a:moveTo>
                      <a:pt x="0" y="0"/>
                    </a:moveTo>
                    <a:lnTo>
                      <a:pt x="455508" y="83345"/>
                    </a:lnTo>
                    <a:lnTo>
                      <a:pt x="566446" y="294158"/>
                    </a:lnTo>
                    <a:lnTo>
                      <a:pt x="107576" y="2045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-4482" y="6486306"/>
              <a:ext cx="12199032" cy="385762"/>
              <a:chOff x="-4482" y="6472238"/>
              <a:chExt cx="12199032" cy="385762"/>
            </a:xfrm>
          </p:grpSpPr>
          <p:sp>
            <p:nvSpPr>
              <p:cNvPr id="14" name="Rectangle 13"/>
              <p:cNvSpPr/>
              <p:nvPr userDrawn="1"/>
            </p:nvSpPr>
            <p:spPr>
              <a:xfrm>
                <a:off x="-4482" y="6738431"/>
                <a:ext cx="11078022" cy="105501"/>
              </a:xfrm>
              <a:custGeom>
                <a:avLst/>
                <a:gdLst>
                  <a:gd name="connsiteX0" fmla="*/ 0 w 11037244"/>
                  <a:gd name="connsiteY0" fmla="*/ 0 h 112426"/>
                  <a:gd name="connsiteX1" fmla="*/ 11037244 w 11037244"/>
                  <a:gd name="connsiteY1" fmla="*/ 0 h 112426"/>
                  <a:gd name="connsiteX2" fmla="*/ 11037244 w 11037244"/>
                  <a:gd name="connsiteY2" fmla="*/ 112426 h 112426"/>
                  <a:gd name="connsiteX3" fmla="*/ 0 w 11037244"/>
                  <a:gd name="connsiteY3" fmla="*/ 112426 h 112426"/>
                  <a:gd name="connsiteX4" fmla="*/ 0 w 11037244"/>
                  <a:gd name="connsiteY4" fmla="*/ 0 h 112426"/>
                  <a:gd name="connsiteX0" fmla="*/ 0 w 11087251"/>
                  <a:gd name="connsiteY0" fmla="*/ 4762 h 117188"/>
                  <a:gd name="connsiteX1" fmla="*/ 11087251 w 11087251"/>
                  <a:gd name="connsiteY1" fmla="*/ 0 h 117188"/>
                  <a:gd name="connsiteX2" fmla="*/ 11037244 w 11087251"/>
                  <a:gd name="connsiteY2" fmla="*/ 117188 h 117188"/>
                  <a:gd name="connsiteX3" fmla="*/ 0 w 11087251"/>
                  <a:gd name="connsiteY3" fmla="*/ 117188 h 117188"/>
                  <a:gd name="connsiteX4" fmla="*/ 0 w 11087251"/>
                  <a:gd name="connsiteY4" fmla="*/ 4762 h 117188"/>
                  <a:gd name="connsiteX0" fmla="*/ 0 w 11094395"/>
                  <a:gd name="connsiteY0" fmla="*/ 4762 h 117188"/>
                  <a:gd name="connsiteX1" fmla="*/ 11094395 w 11094395"/>
                  <a:gd name="connsiteY1" fmla="*/ 0 h 117188"/>
                  <a:gd name="connsiteX2" fmla="*/ 11037244 w 11094395"/>
                  <a:gd name="connsiteY2" fmla="*/ 117188 h 117188"/>
                  <a:gd name="connsiteX3" fmla="*/ 0 w 11094395"/>
                  <a:gd name="connsiteY3" fmla="*/ 117188 h 117188"/>
                  <a:gd name="connsiteX4" fmla="*/ 0 w 11094395"/>
                  <a:gd name="connsiteY4" fmla="*/ 4762 h 117188"/>
                  <a:gd name="connsiteX0" fmla="*/ 0 w 11094395"/>
                  <a:gd name="connsiteY0" fmla="*/ 4762 h 119569"/>
                  <a:gd name="connsiteX1" fmla="*/ 11094395 w 11094395"/>
                  <a:gd name="connsiteY1" fmla="*/ 0 h 119569"/>
                  <a:gd name="connsiteX2" fmla="*/ 11011050 w 11094395"/>
                  <a:gd name="connsiteY2" fmla="*/ 119569 h 119569"/>
                  <a:gd name="connsiteX3" fmla="*/ 0 w 11094395"/>
                  <a:gd name="connsiteY3" fmla="*/ 117188 h 119569"/>
                  <a:gd name="connsiteX4" fmla="*/ 0 w 11094395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11050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03906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99157" h="119569">
                    <a:moveTo>
                      <a:pt x="0" y="4762"/>
                    </a:moveTo>
                    <a:lnTo>
                      <a:pt x="11099157" y="0"/>
                    </a:lnTo>
                    <a:lnTo>
                      <a:pt x="11003906" y="119569"/>
                    </a:lnTo>
                    <a:lnTo>
                      <a:pt x="0" y="117188"/>
                    </a:lnTo>
                    <a:lnTo>
                      <a:pt x="0" y="4762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5" name="Rectangle 14"/>
              <p:cNvSpPr/>
              <p:nvPr userDrawn="1"/>
            </p:nvSpPr>
            <p:spPr>
              <a:xfrm>
                <a:off x="11558587" y="6472238"/>
                <a:ext cx="635963" cy="385762"/>
              </a:xfrm>
              <a:custGeom>
                <a:avLst/>
                <a:gdLst>
                  <a:gd name="connsiteX0" fmla="*/ 0 w 635963"/>
                  <a:gd name="connsiteY0" fmla="*/ 0 h 385762"/>
                  <a:gd name="connsiteX1" fmla="*/ 635963 w 635963"/>
                  <a:gd name="connsiteY1" fmla="*/ 0 h 385762"/>
                  <a:gd name="connsiteX2" fmla="*/ 635963 w 635963"/>
                  <a:gd name="connsiteY2" fmla="*/ 385762 h 385762"/>
                  <a:gd name="connsiteX3" fmla="*/ 0 w 635963"/>
                  <a:gd name="connsiteY3" fmla="*/ 385762 h 385762"/>
                  <a:gd name="connsiteX4" fmla="*/ 0 w 635963"/>
                  <a:gd name="connsiteY4" fmla="*/ 0 h 385762"/>
                  <a:gd name="connsiteX0" fmla="*/ 0 w 635963"/>
                  <a:gd name="connsiteY0" fmla="*/ 0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  <a:gd name="connsiteX5" fmla="*/ 0 w 635963"/>
                  <a:gd name="connsiteY5" fmla="*/ 0 h 385762"/>
                  <a:gd name="connsiteX0" fmla="*/ 0 w 635963"/>
                  <a:gd name="connsiteY0" fmla="*/ 385762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963" h="385762">
                    <a:moveTo>
                      <a:pt x="0" y="385762"/>
                    </a:moveTo>
                    <a:lnTo>
                      <a:pt x="288132" y="0"/>
                    </a:lnTo>
                    <a:lnTo>
                      <a:pt x="635963" y="0"/>
                    </a:lnTo>
                    <a:lnTo>
                      <a:pt x="635963" y="385762"/>
                    </a:lnTo>
                    <a:lnTo>
                      <a:pt x="0" y="38576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7380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67593" y="916206"/>
            <a:ext cx="99689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Definition von 16 Settings </a:t>
            </a:r>
          </a:p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Für jedes Setting: 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a) Evidenz zum (individuellen) Infektionsrisiko im Setting 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b) Anteil des Settings am gesamten Infektionsgeschehen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c) Beitrag zu schweren / sehr schweren Verläufen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d) Evidenz für Impakt einer Maßnahme durch Eingriff im Setting </a:t>
            </a:r>
          </a:p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Evidenz-Matrix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a) farblich getrennt für Evidenz für Infektionsrisiko / Evidenz zum Impakt einer 	   	    Maßnahme im Setting</a:t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b) Setting / Outcome / Studientyp / Ergebnis </a:t>
            </a:r>
          </a:p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Synthese / Narrativ / Handreichung („Toolbox“)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a) Evidenz für Transmission / Auftreten schwerer bzw. tödlicher Erkrankungen; Evidenz 	    für Maßnahme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b) Nicht-COVID-Effekte von Beschränkungen oder Schließungen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c) „Implementation </a:t>
            </a:r>
            <a:r>
              <a:rPr lang="de-DE" dirty="0" err="1">
                <a:latin typeface="Arial" panose="020B0604020202020204" pitchFamily="34" charset="0"/>
                <a:cs typeface="Arial" panose="020B0604020202020204" pitchFamily="34" charset="0"/>
              </a:rPr>
              <a:t>Issues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“, einschl. Möglichkeiten des Monitorings der Umsetzung</a:t>
            </a:r>
          </a:p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„Stufen“: Intensitätsstufen einer Maßnahme</a:t>
            </a:r>
          </a:p>
          <a:p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Wichtig: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KEIN Link von Maßnahmen zu Epidemie-Niveaus; Votum, nicht Inzidenz allein für Epidemie-Niveau heranzuziehen. ABER: Listung von Parametern zur Beurteilung der Notwendigkeit einer Anpassung von Maßnahmen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-4482" y="-104200"/>
            <a:ext cx="12199032" cy="6976268"/>
            <a:chOff x="-4482" y="-104200"/>
            <a:chExt cx="12199032" cy="6976268"/>
          </a:xfrm>
        </p:grpSpPr>
        <p:grpSp>
          <p:nvGrpSpPr>
            <p:cNvPr id="12" name="Group 11"/>
            <p:cNvGrpSpPr/>
            <p:nvPr/>
          </p:nvGrpSpPr>
          <p:grpSpPr>
            <a:xfrm>
              <a:off x="279" y="-104200"/>
              <a:ext cx="977447" cy="686966"/>
              <a:chOff x="-4483" y="-128010"/>
              <a:chExt cx="977447" cy="686966"/>
            </a:xfrm>
          </p:grpSpPr>
          <p:sp>
            <p:nvSpPr>
              <p:cNvPr id="16" name="Rectangle 6"/>
              <p:cNvSpPr/>
              <p:nvPr/>
            </p:nvSpPr>
            <p:spPr>
              <a:xfrm>
                <a:off x="-4483" y="-25245"/>
                <a:ext cx="783415" cy="584201"/>
              </a:xfrm>
              <a:custGeom>
                <a:avLst/>
                <a:gdLst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266950 w 783415"/>
                  <a:gd name="connsiteY3" fmla="*/ 584201 h 584201"/>
                  <a:gd name="connsiteX4" fmla="*/ 0 w 783415"/>
                  <a:gd name="connsiteY4" fmla="*/ 584201 h 584201"/>
                  <a:gd name="connsiteX5" fmla="*/ 0 w 783415"/>
                  <a:gd name="connsiteY5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266950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301133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3415" h="584201">
                    <a:moveTo>
                      <a:pt x="0" y="0"/>
                    </a:moveTo>
                    <a:lnTo>
                      <a:pt x="783415" y="0"/>
                    </a:lnTo>
                    <a:lnTo>
                      <a:pt x="301133" y="584201"/>
                    </a:lnTo>
                    <a:lnTo>
                      <a:pt x="0" y="584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7" name="Rectangle 7"/>
              <p:cNvSpPr/>
              <p:nvPr/>
            </p:nvSpPr>
            <p:spPr>
              <a:xfrm rot="7084288">
                <a:off x="542662" y="8134"/>
                <a:ext cx="566446" cy="294158"/>
              </a:xfrm>
              <a:custGeom>
                <a:avLst/>
                <a:gdLst>
                  <a:gd name="connsiteX0" fmla="*/ 0 w 465034"/>
                  <a:gd name="connsiteY0" fmla="*/ 0 h 164727"/>
                  <a:gd name="connsiteX1" fmla="*/ 465034 w 465034"/>
                  <a:gd name="connsiteY1" fmla="*/ 0 h 164727"/>
                  <a:gd name="connsiteX2" fmla="*/ 465034 w 465034"/>
                  <a:gd name="connsiteY2" fmla="*/ 164727 h 164727"/>
                  <a:gd name="connsiteX3" fmla="*/ 0 w 465034"/>
                  <a:gd name="connsiteY3" fmla="*/ 164727 h 164727"/>
                  <a:gd name="connsiteX4" fmla="*/ 0 w 465034"/>
                  <a:gd name="connsiteY4" fmla="*/ 0 h 164727"/>
                  <a:gd name="connsiteX0" fmla="*/ 0 w 481142"/>
                  <a:gd name="connsiteY0" fmla="*/ 0 h 250593"/>
                  <a:gd name="connsiteX1" fmla="*/ 465034 w 481142"/>
                  <a:gd name="connsiteY1" fmla="*/ 0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481142"/>
                  <a:gd name="connsiteY0" fmla="*/ 0 h 250593"/>
                  <a:gd name="connsiteX1" fmla="*/ 398778 w 481142"/>
                  <a:gd name="connsiteY1" fmla="*/ 73117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64433 w 545575"/>
                  <a:gd name="connsiteY3" fmla="*/ 184338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50998 w 545575"/>
                  <a:gd name="connsiteY3" fmla="*/ 194846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11778 w 545575"/>
                  <a:gd name="connsiteY3" fmla="*/ 202270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7576 w 545575"/>
                  <a:gd name="connsiteY3" fmla="*/ 204511 h 270204"/>
                  <a:gd name="connsiteX4" fmla="*/ 0 w 545575"/>
                  <a:gd name="connsiteY4" fmla="*/ 0 h 270204"/>
                  <a:gd name="connsiteX0" fmla="*/ 0 w 554118"/>
                  <a:gd name="connsiteY0" fmla="*/ 0 h 271045"/>
                  <a:gd name="connsiteX1" fmla="*/ 463211 w 554118"/>
                  <a:gd name="connsiteY1" fmla="*/ 92728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63072 w 554118"/>
                  <a:gd name="connsiteY1" fmla="*/ 87404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51867 w 554118"/>
                  <a:gd name="connsiteY1" fmla="*/ 66395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45562 w 554118"/>
                  <a:gd name="connsiteY1" fmla="*/ 69757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6780"/>
                  <a:gd name="connsiteY0" fmla="*/ 0 h 291215"/>
                  <a:gd name="connsiteX1" fmla="*/ 445562 w 556780"/>
                  <a:gd name="connsiteY1" fmla="*/ 69757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9990 w 556780"/>
                  <a:gd name="connsiteY1" fmla="*/ 91749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5508 w 556780"/>
                  <a:gd name="connsiteY1" fmla="*/ 83345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60982"/>
                  <a:gd name="connsiteY0" fmla="*/ 0 h 288974"/>
                  <a:gd name="connsiteX1" fmla="*/ 455508 w 560982"/>
                  <a:gd name="connsiteY1" fmla="*/ 83345 h 288974"/>
                  <a:gd name="connsiteX2" fmla="*/ 560982 w 560982"/>
                  <a:gd name="connsiteY2" fmla="*/ 288974 h 288974"/>
                  <a:gd name="connsiteX3" fmla="*/ 107576 w 560982"/>
                  <a:gd name="connsiteY3" fmla="*/ 204511 h 288974"/>
                  <a:gd name="connsiteX4" fmla="*/ 0 w 560982"/>
                  <a:gd name="connsiteY4" fmla="*/ 0 h 288974"/>
                  <a:gd name="connsiteX0" fmla="*/ 0 w 563223"/>
                  <a:gd name="connsiteY0" fmla="*/ 0 h 293177"/>
                  <a:gd name="connsiteX1" fmla="*/ 455508 w 563223"/>
                  <a:gd name="connsiteY1" fmla="*/ 83345 h 293177"/>
                  <a:gd name="connsiteX2" fmla="*/ 563223 w 563223"/>
                  <a:gd name="connsiteY2" fmla="*/ 293177 h 293177"/>
                  <a:gd name="connsiteX3" fmla="*/ 107576 w 563223"/>
                  <a:gd name="connsiteY3" fmla="*/ 204511 h 293177"/>
                  <a:gd name="connsiteX4" fmla="*/ 0 w 563223"/>
                  <a:gd name="connsiteY4" fmla="*/ 0 h 293177"/>
                  <a:gd name="connsiteX0" fmla="*/ 0 w 566446"/>
                  <a:gd name="connsiteY0" fmla="*/ 0 h 294158"/>
                  <a:gd name="connsiteX1" fmla="*/ 455508 w 566446"/>
                  <a:gd name="connsiteY1" fmla="*/ 83345 h 294158"/>
                  <a:gd name="connsiteX2" fmla="*/ 566446 w 566446"/>
                  <a:gd name="connsiteY2" fmla="*/ 294158 h 294158"/>
                  <a:gd name="connsiteX3" fmla="*/ 107576 w 566446"/>
                  <a:gd name="connsiteY3" fmla="*/ 204511 h 294158"/>
                  <a:gd name="connsiteX4" fmla="*/ 0 w 566446"/>
                  <a:gd name="connsiteY4" fmla="*/ 0 h 294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446" h="294158">
                    <a:moveTo>
                      <a:pt x="0" y="0"/>
                    </a:moveTo>
                    <a:lnTo>
                      <a:pt x="455508" y="83345"/>
                    </a:lnTo>
                    <a:lnTo>
                      <a:pt x="566446" y="294158"/>
                    </a:lnTo>
                    <a:lnTo>
                      <a:pt x="107576" y="2045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-4482" y="6486306"/>
              <a:ext cx="12199032" cy="385762"/>
              <a:chOff x="-4482" y="6472238"/>
              <a:chExt cx="12199032" cy="385762"/>
            </a:xfrm>
          </p:grpSpPr>
          <p:sp>
            <p:nvSpPr>
              <p:cNvPr id="14" name="Rectangle 13"/>
              <p:cNvSpPr/>
              <p:nvPr userDrawn="1"/>
            </p:nvSpPr>
            <p:spPr>
              <a:xfrm>
                <a:off x="-4482" y="6738431"/>
                <a:ext cx="11078022" cy="105501"/>
              </a:xfrm>
              <a:custGeom>
                <a:avLst/>
                <a:gdLst>
                  <a:gd name="connsiteX0" fmla="*/ 0 w 11037244"/>
                  <a:gd name="connsiteY0" fmla="*/ 0 h 112426"/>
                  <a:gd name="connsiteX1" fmla="*/ 11037244 w 11037244"/>
                  <a:gd name="connsiteY1" fmla="*/ 0 h 112426"/>
                  <a:gd name="connsiteX2" fmla="*/ 11037244 w 11037244"/>
                  <a:gd name="connsiteY2" fmla="*/ 112426 h 112426"/>
                  <a:gd name="connsiteX3" fmla="*/ 0 w 11037244"/>
                  <a:gd name="connsiteY3" fmla="*/ 112426 h 112426"/>
                  <a:gd name="connsiteX4" fmla="*/ 0 w 11037244"/>
                  <a:gd name="connsiteY4" fmla="*/ 0 h 112426"/>
                  <a:gd name="connsiteX0" fmla="*/ 0 w 11087251"/>
                  <a:gd name="connsiteY0" fmla="*/ 4762 h 117188"/>
                  <a:gd name="connsiteX1" fmla="*/ 11087251 w 11087251"/>
                  <a:gd name="connsiteY1" fmla="*/ 0 h 117188"/>
                  <a:gd name="connsiteX2" fmla="*/ 11037244 w 11087251"/>
                  <a:gd name="connsiteY2" fmla="*/ 117188 h 117188"/>
                  <a:gd name="connsiteX3" fmla="*/ 0 w 11087251"/>
                  <a:gd name="connsiteY3" fmla="*/ 117188 h 117188"/>
                  <a:gd name="connsiteX4" fmla="*/ 0 w 11087251"/>
                  <a:gd name="connsiteY4" fmla="*/ 4762 h 117188"/>
                  <a:gd name="connsiteX0" fmla="*/ 0 w 11094395"/>
                  <a:gd name="connsiteY0" fmla="*/ 4762 h 117188"/>
                  <a:gd name="connsiteX1" fmla="*/ 11094395 w 11094395"/>
                  <a:gd name="connsiteY1" fmla="*/ 0 h 117188"/>
                  <a:gd name="connsiteX2" fmla="*/ 11037244 w 11094395"/>
                  <a:gd name="connsiteY2" fmla="*/ 117188 h 117188"/>
                  <a:gd name="connsiteX3" fmla="*/ 0 w 11094395"/>
                  <a:gd name="connsiteY3" fmla="*/ 117188 h 117188"/>
                  <a:gd name="connsiteX4" fmla="*/ 0 w 11094395"/>
                  <a:gd name="connsiteY4" fmla="*/ 4762 h 117188"/>
                  <a:gd name="connsiteX0" fmla="*/ 0 w 11094395"/>
                  <a:gd name="connsiteY0" fmla="*/ 4762 h 119569"/>
                  <a:gd name="connsiteX1" fmla="*/ 11094395 w 11094395"/>
                  <a:gd name="connsiteY1" fmla="*/ 0 h 119569"/>
                  <a:gd name="connsiteX2" fmla="*/ 11011050 w 11094395"/>
                  <a:gd name="connsiteY2" fmla="*/ 119569 h 119569"/>
                  <a:gd name="connsiteX3" fmla="*/ 0 w 11094395"/>
                  <a:gd name="connsiteY3" fmla="*/ 117188 h 119569"/>
                  <a:gd name="connsiteX4" fmla="*/ 0 w 11094395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11050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03906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99157" h="119569">
                    <a:moveTo>
                      <a:pt x="0" y="4762"/>
                    </a:moveTo>
                    <a:lnTo>
                      <a:pt x="11099157" y="0"/>
                    </a:lnTo>
                    <a:lnTo>
                      <a:pt x="11003906" y="119569"/>
                    </a:lnTo>
                    <a:lnTo>
                      <a:pt x="0" y="117188"/>
                    </a:lnTo>
                    <a:lnTo>
                      <a:pt x="0" y="4762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5" name="Rectangle 14"/>
              <p:cNvSpPr/>
              <p:nvPr userDrawn="1"/>
            </p:nvSpPr>
            <p:spPr>
              <a:xfrm>
                <a:off x="11558587" y="6472238"/>
                <a:ext cx="635963" cy="385762"/>
              </a:xfrm>
              <a:custGeom>
                <a:avLst/>
                <a:gdLst>
                  <a:gd name="connsiteX0" fmla="*/ 0 w 635963"/>
                  <a:gd name="connsiteY0" fmla="*/ 0 h 385762"/>
                  <a:gd name="connsiteX1" fmla="*/ 635963 w 635963"/>
                  <a:gd name="connsiteY1" fmla="*/ 0 h 385762"/>
                  <a:gd name="connsiteX2" fmla="*/ 635963 w 635963"/>
                  <a:gd name="connsiteY2" fmla="*/ 385762 h 385762"/>
                  <a:gd name="connsiteX3" fmla="*/ 0 w 635963"/>
                  <a:gd name="connsiteY3" fmla="*/ 385762 h 385762"/>
                  <a:gd name="connsiteX4" fmla="*/ 0 w 635963"/>
                  <a:gd name="connsiteY4" fmla="*/ 0 h 385762"/>
                  <a:gd name="connsiteX0" fmla="*/ 0 w 635963"/>
                  <a:gd name="connsiteY0" fmla="*/ 0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  <a:gd name="connsiteX5" fmla="*/ 0 w 635963"/>
                  <a:gd name="connsiteY5" fmla="*/ 0 h 385762"/>
                  <a:gd name="connsiteX0" fmla="*/ 0 w 635963"/>
                  <a:gd name="connsiteY0" fmla="*/ 385762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963" h="385762">
                    <a:moveTo>
                      <a:pt x="0" y="385762"/>
                    </a:moveTo>
                    <a:lnTo>
                      <a:pt x="288132" y="0"/>
                    </a:lnTo>
                    <a:lnTo>
                      <a:pt x="635963" y="0"/>
                    </a:lnTo>
                    <a:lnTo>
                      <a:pt x="635963" y="385762"/>
                    </a:lnTo>
                    <a:lnTo>
                      <a:pt x="0" y="38576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  <p:sp>
        <p:nvSpPr>
          <p:cNvPr id="10" name="Titel 1">
            <a:extLst>
              <a:ext uri="{FF2B5EF4-FFF2-40B4-BE49-F238E27FC236}">
                <a16:creationId xmlns:a16="http://schemas.microsoft.com/office/drawing/2014/main" id="{FCC832B1-90E4-4C0E-9038-7ADCDAE6D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647" y="97509"/>
            <a:ext cx="10515600" cy="834196"/>
          </a:xfrm>
        </p:spPr>
        <p:txBody>
          <a:bodyPr>
            <a:norm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Vorgehensweise </a:t>
            </a:r>
          </a:p>
        </p:txBody>
      </p:sp>
    </p:spTree>
    <p:extLst>
      <p:ext uri="{BB962C8B-B14F-4D97-AF65-F5344CB8AC3E}">
        <p14:creationId xmlns:p14="http://schemas.microsoft.com/office/powerpoint/2010/main" val="1695361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872173" y="214242"/>
            <a:ext cx="11067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Faktoren die die Transmissionsdynamik beeinflussen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-4482" y="-104200"/>
            <a:ext cx="12199032" cy="6976268"/>
            <a:chOff x="-4482" y="-104200"/>
            <a:chExt cx="12199032" cy="6976268"/>
          </a:xfrm>
        </p:grpSpPr>
        <p:grpSp>
          <p:nvGrpSpPr>
            <p:cNvPr id="12" name="Group 11"/>
            <p:cNvGrpSpPr/>
            <p:nvPr/>
          </p:nvGrpSpPr>
          <p:grpSpPr>
            <a:xfrm>
              <a:off x="279" y="-104200"/>
              <a:ext cx="977447" cy="686966"/>
              <a:chOff x="-4483" y="-128010"/>
              <a:chExt cx="977447" cy="686966"/>
            </a:xfrm>
          </p:grpSpPr>
          <p:sp>
            <p:nvSpPr>
              <p:cNvPr id="16" name="Rectangle 6"/>
              <p:cNvSpPr/>
              <p:nvPr/>
            </p:nvSpPr>
            <p:spPr>
              <a:xfrm>
                <a:off x="-4483" y="-25245"/>
                <a:ext cx="783415" cy="584201"/>
              </a:xfrm>
              <a:custGeom>
                <a:avLst/>
                <a:gdLst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266950 w 783415"/>
                  <a:gd name="connsiteY3" fmla="*/ 584201 h 584201"/>
                  <a:gd name="connsiteX4" fmla="*/ 0 w 783415"/>
                  <a:gd name="connsiteY4" fmla="*/ 584201 h 584201"/>
                  <a:gd name="connsiteX5" fmla="*/ 0 w 783415"/>
                  <a:gd name="connsiteY5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266950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301133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3415" h="584201">
                    <a:moveTo>
                      <a:pt x="0" y="0"/>
                    </a:moveTo>
                    <a:lnTo>
                      <a:pt x="783415" y="0"/>
                    </a:lnTo>
                    <a:lnTo>
                      <a:pt x="301133" y="584201"/>
                    </a:lnTo>
                    <a:lnTo>
                      <a:pt x="0" y="584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7" name="Rectangle 7"/>
              <p:cNvSpPr/>
              <p:nvPr/>
            </p:nvSpPr>
            <p:spPr>
              <a:xfrm rot="7084288">
                <a:off x="542662" y="8134"/>
                <a:ext cx="566446" cy="294158"/>
              </a:xfrm>
              <a:custGeom>
                <a:avLst/>
                <a:gdLst>
                  <a:gd name="connsiteX0" fmla="*/ 0 w 465034"/>
                  <a:gd name="connsiteY0" fmla="*/ 0 h 164727"/>
                  <a:gd name="connsiteX1" fmla="*/ 465034 w 465034"/>
                  <a:gd name="connsiteY1" fmla="*/ 0 h 164727"/>
                  <a:gd name="connsiteX2" fmla="*/ 465034 w 465034"/>
                  <a:gd name="connsiteY2" fmla="*/ 164727 h 164727"/>
                  <a:gd name="connsiteX3" fmla="*/ 0 w 465034"/>
                  <a:gd name="connsiteY3" fmla="*/ 164727 h 164727"/>
                  <a:gd name="connsiteX4" fmla="*/ 0 w 465034"/>
                  <a:gd name="connsiteY4" fmla="*/ 0 h 164727"/>
                  <a:gd name="connsiteX0" fmla="*/ 0 w 481142"/>
                  <a:gd name="connsiteY0" fmla="*/ 0 h 250593"/>
                  <a:gd name="connsiteX1" fmla="*/ 465034 w 481142"/>
                  <a:gd name="connsiteY1" fmla="*/ 0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481142"/>
                  <a:gd name="connsiteY0" fmla="*/ 0 h 250593"/>
                  <a:gd name="connsiteX1" fmla="*/ 398778 w 481142"/>
                  <a:gd name="connsiteY1" fmla="*/ 73117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64433 w 545575"/>
                  <a:gd name="connsiteY3" fmla="*/ 184338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50998 w 545575"/>
                  <a:gd name="connsiteY3" fmla="*/ 194846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11778 w 545575"/>
                  <a:gd name="connsiteY3" fmla="*/ 202270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7576 w 545575"/>
                  <a:gd name="connsiteY3" fmla="*/ 204511 h 270204"/>
                  <a:gd name="connsiteX4" fmla="*/ 0 w 545575"/>
                  <a:gd name="connsiteY4" fmla="*/ 0 h 270204"/>
                  <a:gd name="connsiteX0" fmla="*/ 0 w 554118"/>
                  <a:gd name="connsiteY0" fmla="*/ 0 h 271045"/>
                  <a:gd name="connsiteX1" fmla="*/ 463211 w 554118"/>
                  <a:gd name="connsiteY1" fmla="*/ 92728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63072 w 554118"/>
                  <a:gd name="connsiteY1" fmla="*/ 87404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51867 w 554118"/>
                  <a:gd name="connsiteY1" fmla="*/ 66395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45562 w 554118"/>
                  <a:gd name="connsiteY1" fmla="*/ 69757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6780"/>
                  <a:gd name="connsiteY0" fmla="*/ 0 h 291215"/>
                  <a:gd name="connsiteX1" fmla="*/ 445562 w 556780"/>
                  <a:gd name="connsiteY1" fmla="*/ 69757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9990 w 556780"/>
                  <a:gd name="connsiteY1" fmla="*/ 91749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5508 w 556780"/>
                  <a:gd name="connsiteY1" fmla="*/ 83345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60982"/>
                  <a:gd name="connsiteY0" fmla="*/ 0 h 288974"/>
                  <a:gd name="connsiteX1" fmla="*/ 455508 w 560982"/>
                  <a:gd name="connsiteY1" fmla="*/ 83345 h 288974"/>
                  <a:gd name="connsiteX2" fmla="*/ 560982 w 560982"/>
                  <a:gd name="connsiteY2" fmla="*/ 288974 h 288974"/>
                  <a:gd name="connsiteX3" fmla="*/ 107576 w 560982"/>
                  <a:gd name="connsiteY3" fmla="*/ 204511 h 288974"/>
                  <a:gd name="connsiteX4" fmla="*/ 0 w 560982"/>
                  <a:gd name="connsiteY4" fmla="*/ 0 h 288974"/>
                  <a:gd name="connsiteX0" fmla="*/ 0 w 563223"/>
                  <a:gd name="connsiteY0" fmla="*/ 0 h 293177"/>
                  <a:gd name="connsiteX1" fmla="*/ 455508 w 563223"/>
                  <a:gd name="connsiteY1" fmla="*/ 83345 h 293177"/>
                  <a:gd name="connsiteX2" fmla="*/ 563223 w 563223"/>
                  <a:gd name="connsiteY2" fmla="*/ 293177 h 293177"/>
                  <a:gd name="connsiteX3" fmla="*/ 107576 w 563223"/>
                  <a:gd name="connsiteY3" fmla="*/ 204511 h 293177"/>
                  <a:gd name="connsiteX4" fmla="*/ 0 w 563223"/>
                  <a:gd name="connsiteY4" fmla="*/ 0 h 293177"/>
                  <a:gd name="connsiteX0" fmla="*/ 0 w 566446"/>
                  <a:gd name="connsiteY0" fmla="*/ 0 h 294158"/>
                  <a:gd name="connsiteX1" fmla="*/ 455508 w 566446"/>
                  <a:gd name="connsiteY1" fmla="*/ 83345 h 294158"/>
                  <a:gd name="connsiteX2" fmla="*/ 566446 w 566446"/>
                  <a:gd name="connsiteY2" fmla="*/ 294158 h 294158"/>
                  <a:gd name="connsiteX3" fmla="*/ 107576 w 566446"/>
                  <a:gd name="connsiteY3" fmla="*/ 204511 h 294158"/>
                  <a:gd name="connsiteX4" fmla="*/ 0 w 566446"/>
                  <a:gd name="connsiteY4" fmla="*/ 0 h 294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446" h="294158">
                    <a:moveTo>
                      <a:pt x="0" y="0"/>
                    </a:moveTo>
                    <a:lnTo>
                      <a:pt x="455508" y="83345"/>
                    </a:lnTo>
                    <a:lnTo>
                      <a:pt x="566446" y="294158"/>
                    </a:lnTo>
                    <a:lnTo>
                      <a:pt x="107576" y="2045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-4482" y="6486306"/>
              <a:ext cx="12199032" cy="385762"/>
              <a:chOff x="-4482" y="6472238"/>
              <a:chExt cx="12199032" cy="385762"/>
            </a:xfrm>
          </p:grpSpPr>
          <p:sp>
            <p:nvSpPr>
              <p:cNvPr id="14" name="Rectangle 13"/>
              <p:cNvSpPr/>
              <p:nvPr userDrawn="1"/>
            </p:nvSpPr>
            <p:spPr>
              <a:xfrm>
                <a:off x="-4482" y="6738431"/>
                <a:ext cx="11078022" cy="105501"/>
              </a:xfrm>
              <a:custGeom>
                <a:avLst/>
                <a:gdLst>
                  <a:gd name="connsiteX0" fmla="*/ 0 w 11037244"/>
                  <a:gd name="connsiteY0" fmla="*/ 0 h 112426"/>
                  <a:gd name="connsiteX1" fmla="*/ 11037244 w 11037244"/>
                  <a:gd name="connsiteY1" fmla="*/ 0 h 112426"/>
                  <a:gd name="connsiteX2" fmla="*/ 11037244 w 11037244"/>
                  <a:gd name="connsiteY2" fmla="*/ 112426 h 112426"/>
                  <a:gd name="connsiteX3" fmla="*/ 0 w 11037244"/>
                  <a:gd name="connsiteY3" fmla="*/ 112426 h 112426"/>
                  <a:gd name="connsiteX4" fmla="*/ 0 w 11037244"/>
                  <a:gd name="connsiteY4" fmla="*/ 0 h 112426"/>
                  <a:gd name="connsiteX0" fmla="*/ 0 w 11087251"/>
                  <a:gd name="connsiteY0" fmla="*/ 4762 h 117188"/>
                  <a:gd name="connsiteX1" fmla="*/ 11087251 w 11087251"/>
                  <a:gd name="connsiteY1" fmla="*/ 0 h 117188"/>
                  <a:gd name="connsiteX2" fmla="*/ 11037244 w 11087251"/>
                  <a:gd name="connsiteY2" fmla="*/ 117188 h 117188"/>
                  <a:gd name="connsiteX3" fmla="*/ 0 w 11087251"/>
                  <a:gd name="connsiteY3" fmla="*/ 117188 h 117188"/>
                  <a:gd name="connsiteX4" fmla="*/ 0 w 11087251"/>
                  <a:gd name="connsiteY4" fmla="*/ 4762 h 117188"/>
                  <a:gd name="connsiteX0" fmla="*/ 0 w 11094395"/>
                  <a:gd name="connsiteY0" fmla="*/ 4762 h 117188"/>
                  <a:gd name="connsiteX1" fmla="*/ 11094395 w 11094395"/>
                  <a:gd name="connsiteY1" fmla="*/ 0 h 117188"/>
                  <a:gd name="connsiteX2" fmla="*/ 11037244 w 11094395"/>
                  <a:gd name="connsiteY2" fmla="*/ 117188 h 117188"/>
                  <a:gd name="connsiteX3" fmla="*/ 0 w 11094395"/>
                  <a:gd name="connsiteY3" fmla="*/ 117188 h 117188"/>
                  <a:gd name="connsiteX4" fmla="*/ 0 w 11094395"/>
                  <a:gd name="connsiteY4" fmla="*/ 4762 h 117188"/>
                  <a:gd name="connsiteX0" fmla="*/ 0 w 11094395"/>
                  <a:gd name="connsiteY0" fmla="*/ 4762 h 119569"/>
                  <a:gd name="connsiteX1" fmla="*/ 11094395 w 11094395"/>
                  <a:gd name="connsiteY1" fmla="*/ 0 h 119569"/>
                  <a:gd name="connsiteX2" fmla="*/ 11011050 w 11094395"/>
                  <a:gd name="connsiteY2" fmla="*/ 119569 h 119569"/>
                  <a:gd name="connsiteX3" fmla="*/ 0 w 11094395"/>
                  <a:gd name="connsiteY3" fmla="*/ 117188 h 119569"/>
                  <a:gd name="connsiteX4" fmla="*/ 0 w 11094395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11050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03906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99157" h="119569">
                    <a:moveTo>
                      <a:pt x="0" y="4762"/>
                    </a:moveTo>
                    <a:lnTo>
                      <a:pt x="11099157" y="0"/>
                    </a:lnTo>
                    <a:lnTo>
                      <a:pt x="11003906" y="119569"/>
                    </a:lnTo>
                    <a:lnTo>
                      <a:pt x="0" y="117188"/>
                    </a:lnTo>
                    <a:lnTo>
                      <a:pt x="0" y="4762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5" name="Rectangle 14"/>
              <p:cNvSpPr/>
              <p:nvPr userDrawn="1"/>
            </p:nvSpPr>
            <p:spPr>
              <a:xfrm>
                <a:off x="11558587" y="6472238"/>
                <a:ext cx="635963" cy="385762"/>
              </a:xfrm>
              <a:custGeom>
                <a:avLst/>
                <a:gdLst>
                  <a:gd name="connsiteX0" fmla="*/ 0 w 635963"/>
                  <a:gd name="connsiteY0" fmla="*/ 0 h 385762"/>
                  <a:gd name="connsiteX1" fmla="*/ 635963 w 635963"/>
                  <a:gd name="connsiteY1" fmla="*/ 0 h 385762"/>
                  <a:gd name="connsiteX2" fmla="*/ 635963 w 635963"/>
                  <a:gd name="connsiteY2" fmla="*/ 385762 h 385762"/>
                  <a:gd name="connsiteX3" fmla="*/ 0 w 635963"/>
                  <a:gd name="connsiteY3" fmla="*/ 385762 h 385762"/>
                  <a:gd name="connsiteX4" fmla="*/ 0 w 635963"/>
                  <a:gd name="connsiteY4" fmla="*/ 0 h 385762"/>
                  <a:gd name="connsiteX0" fmla="*/ 0 w 635963"/>
                  <a:gd name="connsiteY0" fmla="*/ 0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  <a:gd name="connsiteX5" fmla="*/ 0 w 635963"/>
                  <a:gd name="connsiteY5" fmla="*/ 0 h 385762"/>
                  <a:gd name="connsiteX0" fmla="*/ 0 w 635963"/>
                  <a:gd name="connsiteY0" fmla="*/ 385762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963" h="385762">
                    <a:moveTo>
                      <a:pt x="0" y="385762"/>
                    </a:moveTo>
                    <a:lnTo>
                      <a:pt x="288132" y="0"/>
                    </a:lnTo>
                    <a:lnTo>
                      <a:pt x="635963" y="0"/>
                    </a:lnTo>
                    <a:lnTo>
                      <a:pt x="635963" y="385762"/>
                    </a:lnTo>
                    <a:lnTo>
                      <a:pt x="0" y="38576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7F42F7A3-8240-4166-B9AE-2AD5A5EDE35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8"/>
          <a:stretch/>
        </p:blipFill>
        <p:spPr>
          <a:xfrm>
            <a:off x="1699761" y="737462"/>
            <a:ext cx="7257226" cy="547323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8068E72-6326-40A4-B754-50ABF8340847}"/>
              </a:ext>
            </a:extLst>
          </p:cNvPr>
          <p:cNvSpPr txBox="1"/>
          <p:nvPr/>
        </p:nvSpPr>
        <p:spPr>
          <a:xfrm>
            <a:off x="4928462" y="1713284"/>
            <a:ext cx="1449091" cy="523220"/>
          </a:xfrm>
          <a:prstGeom prst="rect">
            <a:avLst/>
          </a:prstGeom>
          <a:solidFill>
            <a:srgbClr val="BECCE7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Setting / Umweltfaktoren 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DA7A1387-87D9-4426-ABC8-6678B7E20870}"/>
              </a:ext>
            </a:extLst>
          </p:cNvPr>
          <p:cNvSpPr txBox="1"/>
          <p:nvPr/>
        </p:nvSpPr>
        <p:spPr>
          <a:xfrm>
            <a:off x="3841748" y="3019976"/>
            <a:ext cx="820740" cy="707886"/>
          </a:xfrm>
          <a:prstGeom prst="rect">
            <a:avLst/>
          </a:prstGeom>
          <a:solidFill>
            <a:srgbClr val="B7CEA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/>
              <a:t>Kontakt-muster</a:t>
            </a:r>
            <a:endParaRPr lang="de-DE" sz="1300" b="1" dirty="0"/>
          </a:p>
          <a:p>
            <a:endParaRPr lang="de-DE" sz="1200" b="1" dirty="0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9092973B-8903-4881-BC09-589A65919F4D}"/>
              </a:ext>
            </a:extLst>
          </p:cNvPr>
          <p:cNvSpPr/>
          <p:nvPr/>
        </p:nvSpPr>
        <p:spPr>
          <a:xfrm>
            <a:off x="4600575" y="3093963"/>
            <a:ext cx="130972" cy="448279"/>
          </a:xfrm>
          <a:prstGeom prst="ellipse">
            <a:avLst/>
          </a:prstGeom>
          <a:solidFill>
            <a:srgbClr val="B7CEA0"/>
          </a:solidFill>
          <a:ln>
            <a:solidFill>
              <a:srgbClr val="B7CE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B7CEA0"/>
              </a:solidFill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6A1781E-6F24-4BB0-80B4-CDBA4BA1BB57}"/>
              </a:ext>
            </a:extLst>
          </p:cNvPr>
          <p:cNvSpPr txBox="1"/>
          <p:nvPr/>
        </p:nvSpPr>
        <p:spPr>
          <a:xfrm>
            <a:off x="1981990" y="2819921"/>
            <a:ext cx="1724025" cy="11079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 Dauer der Exposition           </a:t>
            </a:r>
          </a:p>
          <a:p>
            <a:pPr algn="ctr"/>
            <a:r>
              <a:rPr lang="de-DE" sz="1100" b="1" dirty="0"/>
              <a:t>Zeit des Kontaktes</a:t>
            </a:r>
          </a:p>
          <a:p>
            <a:pPr algn="ctr"/>
            <a:r>
              <a:rPr lang="de-DE" sz="1100" b="1" dirty="0"/>
              <a:t>Nähe zum Indexfall</a:t>
            </a:r>
          </a:p>
          <a:p>
            <a:pPr algn="ctr"/>
            <a:r>
              <a:rPr lang="de-DE" sz="1100" b="1" dirty="0"/>
              <a:t>Kontakthäufigkeit</a:t>
            </a:r>
          </a:p>
          <a:p>
            <a:pPr algn="ctr"/>
            <a:r>
              <a:rPr lang="de-DE" sz="1100" b="1" dirty="0"/>
              <a:t> Art der Aktivität</a:t>
            </a:r>
          </a:p>
          <a:p>
            <a:endParaRPr lang="de-DE" sz="1100" dirty="0"/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8BAAB3C9-322B-42EF-9924-19717496871A}"/>
              </a:ext>
            </a:extLst>
          </p:cNvPr>
          <p:cNvSpPr/>
          <p:nvPr/>
        </p:nvSpPr>
        <p:spPr>
          <a:xfrm>
            <a:off x="6596515" y="3045271"/>
            <a:ext cx="130972" cy="448279"/>
          </a:xfrm>
          <a:prstGeom prst="ellipse">
            <a:avLst/>
          </a:prstGeom>
          <a:solidFill>
            <a:srgbClr val="EFC0A2"/>
          </a:solidFill>
          <a:ln>
            <a:solidFill>
              <a:srgbClr val="EFC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B7CEA0"/>
              </a:solidFill>
            </a:endParaRPr>
          </a:p>
        </p:txBody>
      </p:sp>
      <p:sp>
        <p:nvSpPr>
          <p:cNvPr id="20" name="Ellipse 19">
            <a:extLst>
              <a:ext uri="{FF2B5EF4-FFF2-40B4-BE49-F238E27FC236}">
                <a16:creationId xmlns:a16="http://schemas.microsoft.com/office/drawing/2014/main" id="{D4B0ED28-9EF7-434E-B3E9-A41814A63BCC}"/>
              </a:ext>
            </a:extLst>
          </p:cNvPr>
          <p:cNvSpPr/>
          <p:nvPr/>
        </p:nvSpPr>
        <p:spPr>
          <a:xfrm flipV="1">
            <a:off x="6415088" y="3318101"/>
            <a:ext cx="601493" cy="175448"/>
          </a:xfrm>
          <a:prstGeom prst="ellipse">
            <a:avLst/>
          </a:prstGeom>
          <a:solidFill>
            <a:srgbClr val="EFC0A2"/>
          </a:solidFill>
          <a:ln>
            <a:solidFill>
              <a:srgbClr val="EFC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B7CEA0"/>
              </a:solidFill>
            </a:endParaRPr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140AE939-4829-403E-B18A-9699DC01A4D6}"/>
              </a:ext>
            </a:extLst>
          </p:cNvPr>
          <p:cNvSpPr/>
          <p:nvPr/>
        </p:nvSpPr>
        <p:spPr>
          <a:xfrm flipV="1">
            <a:off x="6515100" y="3405825"/>
            <a:ext cx="601493" cy="175448"/>
          </a:xfrm>
          <a:prstGeom prst="ellipse">
            <a:avLst/>
          </a:prstGeom>
          <a:solidFill>
            <a:srgbClr val="EFC0A2"/>
          </a:solidFill>
          <a:ln>
            <a:solidFill>
              <a:srgbClr val="EFC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B7CEA0"/>
              </a:solidFill>
            </a:endParaRPr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0A3A2F7B-1B69-4432-9B7A-E3263ABA8D90}"/>
              </a:ext>
            </a:extLst>
          </p:cNvPr>
          <p:cNvSpPr/>
          <p:nvPr/>
        </p:nvSpPr>
        <p:spPr>
          <a:xfrm flipV="1">
            <a:off x="6623675" y="3054929"/>
            <a:ext cx="601493" cy="175448"/>
          </a:xfrm>
          <a:prstGeom prst="ellipse">
            <a:avLst/>
          </a:prstGeom>
          <a:solidFill>
            <a:srgbClr val="EFC0A2"/>
          </a:solidFill>
          <a:ln>
            <a:solidFill>
              <a:srgbClr val="EFC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B7CEA0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05DA009-210C-4D94-96BD-E24974EF2FF8}"/>
              </a:ext>
            </a:extLst>
          </p:cNvPr>
          <p:cNvSpPr/>
          <p:nvPr/>
        </p:nvSpPr>
        <p:spPr>
          <a:xfrm flipV="1">
            <a:off x="6675581" y="3094401"/>
            <a:ext cx="601493" cy="486871"/>
          </a:xfrm>
          <a:prstGeom prst="ellipse">
            <a:avLst/>
          </a:prstGeom>
          <a:solidFill>
            <a:srgbClr val="EFC0A2"/>
          </a:solidFill>
          <a:ln>
            <a:solidFill>
              <a:srgbClr val="EFC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B7CEA0"/>
              </a:solidFill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10B73DE-EECA-4F3F-B19E-285F44B7786B}"/>
              </a:ext>
            </a:extLst>
          </p:cNvPr>
          <p:cNvSpPr txBox="1"/>
          <p:nvPr/>
        </p:nvSpPr>
        <p:spPr>
          <a:xfrm>
            <a:off x="6636995" y="3035876"/>
            <a:ext cx="721068" cy="461665"/>
          </a:xfrm>
          <a:prstGeom prst="rect">
            <a:avLst/>
          </a:prstGeom>
          <a:solidFill>
            <a:srgbClr val="EFC0A2"/>
          </a:solidFill>
        </p:spPr>
        <p:txBody>
          <a:bodyPr wrap="square" rtlCol="0">
            <a:spAutoFit/>
          </a:bodyPr>
          <a:lstStyle/>
          <a:p>
            <a:r>
              <a:rPr lang="de-DE" sz="1200" b="1" dirty="0"/>
              <a:t>„Wirt“-faktoren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98E07FA3-775D-4E8F-8849-4EC72AA6B29D}"/>
              </a:ext>
            </a:extLst>
          </p:cNvPr>
          <p:cNvSpPr/>
          <p:nvPr/>
        </p:nvSpPr>
        <p:spPr>
          <a:xfrm>
            <a:off x="6235302" y="4388426"/>
            <a:ext cx="179786" cy="448279"/>
          </a:xfrm>
          <a:prstGeom prst="ellipse">
            <a:avLst/>
          </a:prstGeom>
          <a:solidFill>
            <a:srgbClr val="FAE1A1"/>
          </a:solidFill>
          <a:ln>
            <a:solidFill>
              <a:srgbClr val="FAE1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B7CEA0"/>
              </a:solidFill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16102012-1A7B-4016-9702-B3116DB0C297}"/>
              </a:ext>
            </a:extLst>
          </p:cNvPr>
          <p:cNvSpPr/>
          <p:nvPr/>
        </p:nvSpPr>
        <p:spPr>
          <a:xfrm>
            <a:off x="6361509" y="4390808"/>
            <a:ext cx="94060" cy="445897"/>
          </a:xfrm>
          <a:prstGeom prst="ellipse">
            <a:avLst/>
          </a:prstGeom>
          <a:solidFill>
            <a:srgbClr val="FAE1A1"/>
          </a:solidFill>
          <a:ln>
            <a:solidFill>
              <a:srgbClr val="FAE1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B7CEA0"/>
              </a:solidFill>
            </a:endParaRP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148EAE2-0961-45B5-86BC-EE7759BCA269}"/>
              </a:ext>
            </a:extLst>
          </p:cNvPr>
          <p:cNvSpPr txBox="1"/>
          <p:nvPr/>
        </p:nvSpPr>
        <p:spPr>
          <a:xfrm>
            <a:off x="4860131" y="4383664"/>
            <a:ext cx="1554957" cy="492443"/>
          </a:xfrm>
          <a:prstGeom prst="rect">
            <a:avLst/>
          </a:prstGeom>
          <a:solidFill>
            <a:srgbClr val="FAE1A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300" b="1" dirty="0"/>
              <a:t>Sozioökonomische Faktoren</a:t>
            </a:r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A89A554F-1402-4881-8330-F369851ED488}"/>
              </a:ext>
            </a:extLst>
          </p:cNvPr>
          <p:cNvSpPr/>
          <p:nvPr/>
        </p:nvSpPr>
        <p:spPr>
          <a:xfrm>
            <a:off x="4792730" y="4383664"/>
            <a:ext cx="130972" cy="448279"/>
          </a:xfrm>
          <a:prstGeom prst="ellipse">
            <a:avLst/>
          </a:prstGeom>
          <a:solidFill>
            <a:srgbClr val="FBE19B"/>
          </a:solidFill>
          <a:ln>
            <a:solidFill>
              <a:srgbClr val="FAE1A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B7CEA0"/>
              </a:solidFill>
            </a:endParaRP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28ABAFE-929E-40B7-958D-15CB002957BB}"/>
              </a:ext>
            </a:extLst>
          </p:cNvPr>
          <p:cNvSpPr txBox="1"/>
          <p:nvPr/>
        </p:nvSpPr>
        <p:spPr>
          <a:xfrm>
            <a:off x="4624385" y="808356"/>
            <a:ext cx="1942310" cy="6001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Innenbereich / Außenbereich</a:t>
            </a:r>
          </a:p>
          <a:p>
            <a:pPr algn="ctr"/>
            <a:r>
              <a:rPr lang="de-DE" sz="1100" b="1" dirty="0"/>
              <a:t>Lüftung</a:t>
            </a:r>
          </a:p>
          <a:p>
            <a:pPr algn="ctr"/>
            <a:r>
              <a:rPr lang="de-DE" sz="1100" b="1" dirty="0"/>
              <a:t>Alten- und Pflegeheime</a:t>
            </a:r>
          </a:p>
        </p:txBody>
      </p:sp>
      <p:sp>
        <p:nvSpPr>
          <p:cNvPr id="31" name="Textfeld 30">
            <a:extLst>
              <a:ext uri="{FF2B5EF4-FFF2-40B4-BE49-F238E27FC236}">
                <a16:creationId xmlns:a16="http://schemas.microsoft.com/office/drawing/2014/main" id="{1FA0CF07-6292-4636-A2E8-305C27D6E88B}"/>
              </a:ext>
            </a:extLst>
          </p:cNvPr>
          <p:cNvSpPr txBox="1"/>
          <p:nvPr/>
        </p:nvSpPr>
        <p:spPr>
          <a:xfrm>
            <a:off x="7437129" y="2819921"/>
            <a:ext cx="1489247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Alter</a:t>
            </a:r>
          </a:p>
          <a:p>
            <a:pPr algn="ctr"/>
            <a:r>
              <a:rPr lang="de-DE" sz="1100" b="1" dirty="0"/>
              <a:t>Infektiosität</a:t>
            </a:r>
          </a:p>
          <a:p>
            <a:pPr algn="ctr"/>
            <a:r>
              <a:rPr lang="de-DE" sz="1100" b="1" dirty="0"/>
              <a:t>Krankheitsschwere</a:t>
            </a:r>
          </a:p>
          <a:p>
            <a:pPr algn="ctr"/>
            <a:r>
              <a:rPr lang="de-DE" sz="1100" b="1" dirty="0"/>
              <a:t>Immunstärke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13E8F632-CA90-4CAF-83B2-07DAE8C0296A}"/>
              </a:ext>
            </a:extLst>
          </p:cNvPr>
          <p:cNvSpPr txBox="1"/>
          <p:nvPr/>
        </p:nvSpPr>
        <p:spPr>
          <a:xfrm>
            <a:off x="4662488" y="5278834"/>
            <a:ext cx="2064999" cy="76944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Enge im Haushalt</a:t>
            </a:r>
          </a:p>
          <a:p>
            <a:pPr algn="ctr"/>
            <a:r>
              <a:rPr lang="de-DE" sz="1100" b="1" dirty="0"/>
              <a:t>Einkommen / Armut</a:t>
            </a:r>
          </a:p>
          <a:p>
            <a:pPr algn="ctr"/>
            <a:r>
              <a:rPr lang="de-DE" sz="1100" b="1" dirty="0"/>
              <a:t>Längere Arbeitszeiten</a:t>
            </a:r>
          </a:p>
          <a:p>
            <a:pPr algn="ctr"/>
            <a:r>
              <a:rPr lang="de-DE" sz="1100" b="1" dirty="0"/>
              <a:t>Schlechte Arbeitsbedingungen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220D35D-AEC8-447A-8E70-D01CAACA6FCD}"/>
              </a:ext>
            </a:extLst>
          </p:cNvPr>
          <p:cNvSpPr txBox="1"/>
          <p:nvPr/>
        </p:nvSpPr>
        <p:spPr>
          <a:xfrm>
            <a:off x="7581517" y="4382341"/>
            <a:ext cx="40625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Basierend auf: </a:t>
            </a:r>
          </a:p>
          <a:p>
            <a:r>
              <a:rPr lang="de-DE" sz="1400" dirty="0"/>
              <a:t>- Cevik et al. (2020)</a:t>
            </a:r>
            <a:br>
              <a:rPr lang="de-DE" sz="1400" dirty="0"/>
            </a:br>
            <a:r>
              <a:rPr lang="de-DE" sz="1400" dirty="0"/>
              <a:t>- PHE Transmission Report </a:t>
            </a:r>
          </a:p>
        </p:txBody>
      </p:sp>
    </p:spTree>
    <p:extLst>
      <p:ext uri="{BB962C8B-B14F-4D97-AF65-F5344CB8AC3E}">
        <p14:creationId xmlns:p14="http://schemas.microsoft.com/office/powerpoint/2010/main" val="4192841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-4482" y="-104200"/>
            <a:ext cx="12199032" cy="6976268"/>
            <a:chOff x="-4482" y="-104200"/>
            <a:chExt cx="12199032" cy="6976268"/>
          </a:xfrm>
        </p:grpSpPr>
        <p:grpSp>
          <p:nvGrpSpPr>
            <p:cNvPr id="12" name="Group 11"/>
            <p:cNvGrpSpPr/>
            <p:nvPr/>
          </p:nvGrpSpPr>
          <p:grpSpPr>
            <a:xfrm>
              <a:off x="279" y="-104200"/>
              <a:ext cx="977447" cy="686966"/>
              <a:chOff x="-4483" y="-128010"/>
              <a:chExt cx="977447" cy="686966"/>
            </a:xfrm>
          </p:grpSpPr>
          <p:sp>
            <p:nvSpPr>
              <p:cNvPr id="16" name="Rectangle 6"/>
              <p:cNvSpPr/>
              <p:nvPr/>
            </p:nvSpPr>
            <p:spPr>
              <a:xfrm>
                <a:off x="-4483" y="-25245"/>
                <a:ext cx="783415" cy="584201"/>
              </a:xfrm>
              <a:custGeom>
                <a:avLst/>
                <a:gdLst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266950 w 783415"/>
                  <a:gd name="connsiteY3" fmla="*/ 584201 h 584201"/>
                  <a:gd name="connsiteX4" fmla="*/ 0 w 783415"/>
                  <a:gd name="connsiteY4" fmla="*/ 584201 h 584201"/>
                  <a:gd name="connsiteX5" fmla="*/ 0 w 783415"/>
                  <a:gd name="connsiteY5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266950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301133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3415" h="584201">
                    <a:moveTo>
                      <a:pt x="0" y="0"/>
                    </a:moveTo>
                    <a:lnTo>
                      <a:pt x="783415" y="0"/>
                    </a:lnTo>
                    <a:lnTo>
                      <a:pt x="301133" y="584201"/>
                    </a:lnTo>
                    <a:lnTo>
                      <a:pt x="0" y="584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7" name="Rectangle 7"/>
              <p:cNvSpPr/>
              <p:nvPr/>
            </p:nvSpPr>
            <p:spPr>
              <a:xfrm rot="7084288">
                <a:off x="542662" y="8134"/>
                <a:ext cx="566446" cy="294158"/>
              </a:xfrm>
              <a:custGeom>
                <a:avLst/>
                <a:gdLst>
                  <a:gd name="connsiteX0" fmla="*/ 0 w 465034"/>
                  <a:gd name="connsiteY0" fmla="*/ 0 h 164727"/>
                  <a:gd name="connsiteX1" fmla="*/ 465034 w 465034"/>
                  <a:gd name="connsiteY1" fmla="*/ 0 h 164727"/>
                  <a:gd name="connsiteX2" fmla="*/ 465034 w 465034"/>
                  <a:gd name="connsiteY2" fmla="*/ 164727 h 164727"/>
                  <a:gd name="connsiteX3" fmla="*/ 0 w 465034"/>
                  <a:gd name="connsiteY3" fmla="*/ 164727 h 164727"/>
                  <a:gd name="connsiteX4" fmla="*/ 0 w 465034"/>
                  <a:gd name="connsiteY4" fmla="*/ 0 h 164727"/>
                  <a:gd name="connsiteX0" fmla="*/ 0 w 481142"/>
                  <a:gd name="connsiteY0" fmla="*/ 0 h 250593"/>
                  <a:gd name="connsiteX1" fmla="*/ 465034 w 481142"/>
                  <a:gd name="connsiteY1" fmla="*/ 0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481142"/>
                  <a:gd name="connsiteY0" fmla="*/ 0 h 250593"/>
                  <a:gd name="connsiteX1" fmla="*/ 398778 w 481142"/>
                  <a:gd name="connsiteY1" fmla="*/ 73117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64433 w 545575"/>
                  <a:gd name="connsiteY3" fmla="*/ 184338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50998 w 545575"/>
                  <a:gd name="connsiteY3" fmla="*/ 194846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11778 w 545575"/>
                  <a:gd name="connsiteY3" fmla="*/ 202270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7576 w 545575"/>
                  <a:gd name="connsiteY3" fmla="*/ 204511 h 270204"/>
                  <a:gd name="connsiteX4" fmla="*/ 0 w 545575"/>
                  <a:gd name="connsiteY4" fmla="*/ 0 h 270204"/>
                  <a:gd name="connsiteX0" fmla="*/ 0 w 554118"/>
                  <a:gd name="connsiteY0" fmla="*/ 0 h 271045"/>
                  <a:gd name="connsiteX1" fmla="*/ 463211 w 554118"/>
                  <a:gd name="connsiteY1" fmla="*/ 92728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63072 w 554118"/>
                  <a:gd name="connsiteY1" fmla="*/ 87404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51867 w 554118"/>
                  <a:gd name="connsiteY1" fmla="*/ 66395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45562 w 554118"/>
                  <a:gd name="connsiteY1" fmla="*/ 69757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6780"/>
                  <a:gd name="connsiteY0" fmla="*/ 0 h 291215"/>
                  <a:gd name="connsiteX1" fmla="*/ 445562 w 556780"/>
                  <a:gd name="connsiteY1" fmla="*/ 69757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9990 w 556780"/>
                  <a:gd name="connsiteY1" fmla="*/ 91749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5508 w 556780"/>
                  <a:gd name="connsiteY1" fmla="*/ 83345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60982"/>
                  <a:gd name="connsiteY0" fmla="*/ 0 h 288974"/>
                  <a:gd name="connsiteX1" fmla="*/ 455508 w 560982"/>
                  <a:gd name="connsiteY1" fmla="*/ 83345 h 288974"/>
                  <a:gd name="connsiteX2" fmla="*/ 560982 w 560982"/>
                  <a:gd name="connsiteY2" fmla="*/ 288974 h 288974"/>
                  <a:gd name="connsiteX3" fmla="*/ 107576 w 560982"/>
                  <a:gd name="connsiteY3" fmla="*/ 204511 h 288974"/>
                  <a:gd name="connsiteX4" fmla="*/ 0 w 560982"/>
                  <a:gd name="connsiteY4" fmla="*/ 0 h 288974"/>
                  <a:gd name="connsiteX0" fmla="*/ 0 w 563223"/>
                  <a:gd name="connsiteY0" fmla="*/ 0 h 293177"/>
                  <a:gd name="connsiteX1" fmla="*/ 455508 w 563223"/>
                  <a:gd name="connsiteY1" fmla="*/ 83345 h 293177"/>
                  <a:gd name="connsiteX2" fmla="*/ 563223 w 563223"/>
                  <a:gd name="connsiteY2" fmla="*/ 293177 h 293177"/>
                  <a:gd name="connsiteX3" fmla="*/ 107576 w 563223"/>
                  <a:gd name="connsiteY3" fmla="*/ 204511 h 293177"/>
                  <a:gd name="connsiteX4" fmla="*/ 0 w 563223"/>
                  <a:gd name="connsiteY4" fmla="*/ 0 h 293177"/>
                  <a:gd name="connsiteX0" fmla="*/ 0 w 566446"/>
                  <a:gd name="connsiteY0" fmla="*/ 0 h 294158"/>
                  <a:gd name="connsiteX1" fmla="*/ 455508 w 566446"/>
                  <a:gd name="connsiteY1" fmla="*/ 83345 h 294158"/>
                  <a:gd name="connsiteX2" fmla="*/ 566446 w 566446"/>
                  <a:gd name="connsiteY2" fmla="*/ 294158 h 294158"/>
                  <a:gd name="connsiteX3" fmla="*/ 107576 w 566446"/>
                  <a:gd name="connsiteY3" fmla="*/ 204511 h 294158"/>
                  <a:gd name="connsiteX4" fmla="*/ 0 w 566446"/>
                  <a:gd name="connsiteY4" fmla="*/ 0 h 294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446" h="294158">
                    <a:moveTo>
                      <a:pt x="0" y="0"/>
                    </a:moveTo>
                    <a:lnTo>
                      <a:pt x="455508" y="83345"/>
                    </a:lnTo>
                    <a:lnTo>
                      <a:pt x="566446" y="294158"/>
                    </a:lnTo>
                    <a:lnTo>
                      <a:pt x="107576" y="2045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-4482" y="6486306"/>
              <a:ext cx="12199032" cy="385762"/>
              <a:chOff x="-4482" y="6472238"/>
              <a:chExt cx="12199032" cy="385762"/>
            </a:xfrm>
          </p:grpSpPr>
          <p:sp>
            <p:nvSpPr>
              <p:cNvPr id="14" name="Rectangle 13"/>
              <p:cNvSpPr/>
              <p:nvPr userDrawn="1"/>
            </p:nvSpPr>
            <p:spPr>
              <a:xfrm>
                <a:off x="-4482" y="6738431"/>
                <a:ext cx="11078022" cy="105501"/>
              </a:xfrm>
              <a:custGeom>
                <a:avLst/>
                <a:gdLst>
                  <a:gd name="connsiteX0" fmla="*/ 0 w 11037244"/>
                  <a:gd name="connsiteY0" fmla="*/ 0 h 112426"/>
                  <a:gd name="connsiteX1" fmla="*/ 11037244 w 11037244"/>
                  <a:gd name="connsiteY1" fmla="*/ 0 h 112426"/>
                  <a:gd name="connsiteX2" fmla="*/ 11037244 w 11037244"/>
                  <a:gd name="connsiteY2" fmla="*/ 112426 h 112426"/>
                  <a:gd name="connsiteX3" fmla="*/ 0 w 11037244"/>
                  <a:gd name="connsiteY3" fmla="*/ 112426 h 112426"/>
                  <a:gd name="connsiteX4" fmla="*/ 0 w 11037244"/>
                  <a:gd name="connsiteY4" fmla="*/ 0 h 112426"/>
                  <a:gd name="connsiteX0" fmla="*/ 0 w 11087251"/>
                  <a:gd name="connsiteY0" fmla="*/ 4762 h 117188"/>
                  <a:gd name="connsiteX1" fmla="*/ 11087251 w 11087251"/>
                  <a:gd name="connsiteY1" fmla="*/ 0 h 117188"/>
                  <a:gd name="connsiteX2" fmla="*/ 11037244 w 11087251"/>
                  <a:gd name="connsiteY2" fmla="*/ 117188 h 117188"/>
                  <a:gd name="connsiteX3" fmla="*/ 0 w 11087251"/>
                  <a:gd name="connsiteY3" fmla="*/ 117188 h 117188"/>
                  <a:gd name="connsiteX4" fmla="*/ 0 w 11087251"/>
                  <a:gd name="connsiteY4" fmla="*/ 4762 h 117188"/>
                  <a:gd name="connsiteX0" fmla="*/ 0 w 11094395"/>
                  <a:gd name="connsiteY0" fmla="*/ 4762 h 117188"/>
                  <a:gd name="connsiteX1" fmla="*/ 11094395 w 11094395"/>
                  <a:gd name="connsiteY1" fmla="*/ 0 h 117188"/>
                  <a:gd name="connsiteX2" fmla="*/ 11037244 w 11094395"/>
                  <a:gd name="connsiteY2" fmla="*/ 117188 h 117188"/>
                  <a:gd name="connsiteX3" fmla="*/ 0 w 11094395"/>
                  <a:gd name="connsiteY3" fmla="*/ 117188 h 117188"/>
                  <a:gd name="connsiteX4" fmla="*/ 0 w 11094395"/>
                  <a:gd name="connsiteY4" fmla="*/ 4762 h 117188"/>
                  <a:gd name="connsiteX0" fmla="*/ 0 w 11094395"/>
                  <a:gd name="connsiteY0" fmla="*/ 4762 h 119569"/>
                  <a:gd name="connsiteX1" fmla="*/ 11094395 w 11094395"/>
                  <a:gd name="connsiteY1" fmla="*/ 0 h 119569"/>
                  <a:gd name="connsiteX2" fmla="*/ 11011050 w 11094395"/>
                  <a:gd name="connsiteY2" fmla="*/ 119569 h 119569"/>
                  <a:gd name="connsiteX3" fmla="*/ 0 w 11094395"/>
                  <a:gd name="connsiteY3" fmla="*/ 117188 h 119569"/>
                  <a:gd name="connsiteX4" fmla="*/ 0 w 11094395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11050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03906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99157" h="119569">
                    <a:moveTo>
                      <a:pt x="0" y="4762"/>
                    </a:moveTo>
                    <a:lnTo>
                      <a:pt x="11099157" y="0"/>
                    </a:lnTo>
                    <a:lnTo>
                      <a:pt x="11003906" y="119569"/>
                    </a:lnTo>
                    <a:lnTo>
                      <a:pt x="0" y="117188"/>
                    </a:lnTo>
                    <a:lnTo>
                      <a:pt x="0" y="4762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5" name="Rectangle 14"/>
              <p:cNvSpPr/>
              <p:nvPr userDrawn="1"/>
            </p:nvSpPr>
            <p:spPr>
              <a:xfrm>
                <a:off x="11558587" y="6472238"/>
                <a:ext cx="635963" cy="385762"/>
              </a:xfrm>
              <a:custGeom>
                <a:avLst/>
                <a:gdLst>
                  <a:gd name="connsiteX0" fmla="*/ 0 w 635963"/>
                  <a:gd name="connsiteY0" fmla="*/ 0 h 385762"/>
                  <a:gd name="connsiteX1" fmla="*/ 635963 w 635963"/>
                  <a:gd name="connsiteY1" fmla="*/ 0 h 385762"/>
                  <a:gd name="connsiteX2" fmla="*/ 635963 w 635963"/>
                  <a:gd name="connsiteY2" fmla="*/ 385762 h 385762"/>
                  <a:gd name="connsiteX3" fmla="*/ 0 w 635963"/>
                  <a:gd name="connsiteY3" fmla="*/ 385762 h 385762"/>
                  <a:gd name="connsiteX4" fmla="*/ 0 w 635963"/>
                  <a:gd name="connsiteY4" fmla="*/ 0 h 385762"/>
                  <a:gd name="connsiteX0" fmla="*/ 0 w 635963"/>
                  <a:gd name="connsiteY0" fmla="*/ 0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  <a:gd name="connsiteX5" fmla="*/ 0 w 635963"/>
                  <a:gd name="connsiteY5" fmla="*/ 0 h 385762"/>
                  <a:gd name="connsiteX0" fmla="*/ 0 w 635963"/>
                  <a:gd name="connsiteY0" fmla="*/ 385762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963" h="385762">
                    <a:moveTo>
                      <a:pt x="0" y="385762"/>
                    </a:moveTo>
                    <a:lnTo>
                      <a:pt x="288132" y="0"/>
                    </a:lnTo>
                    <a:lnTo>
                      <a:pt x="635963" y="0"/>
                    </a:lnTo>
                    <a:lnTo>
                      <a:pt x="635963" y="385762"/>
                    </a:lnTo>
                    <a:lnTo>
                      <a:pt x="0" y="38576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  <p:pic>
        <p:nvPicPr>
          <p:cNvPr id="4" name="Grafik 3">
            <a:extLst>
              <a:ext uri="{FF2B5EF4-FFF2-40B4-BE49-F238E27FC236}">
                <a16:creationId xmlns:a16="http://schemas.microsoft.com/office/drawing/2014/main" id="{3DC30514-8BB7-4D0D-A9E5-5275983FB0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799" y="731838"/>
            <a:ext cx="9600340" cy="5816216"/>
          </a:xfrm>
          <a:prstGeom prst="rect">
            <a:avLst/>
          </a:prstGeom>
        </p:spPr>
      </p:pic>
      <p:sp>
        <p:nvSpPr>
          <p:cNvPr id="18" name="TextBox 8">
            <a:extLst>
              <a:ext uri="{FF2B5EF4-FFF2-40B4-BE49-F238E27FC236}">
                <a16:creationId xmlns:a16="http://schemas.microsoft.com/office/drawing/2014/main" id="{13ADC025-02CC-4182-B2CD-1B66C01F2D69}"/>
              </a:ext>
            </a:extLst>
          </p:cNvPr>
          <p:cNvSpPr txBox="1"/>
          <p:nvPr/>
        </p:nvSpPr>
        <p:spPr>
          <a:xfrm>
            <a:off x="872173" y="222709"/>
            <a:ext cx="11067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Evidenzmatrix</a:t>
            </a:r>
          </a:p>
        </p:txBody>
      </p:sp>
    </p:spTree>
    <p:extLst>
      <p:ext uri="{BB962C8B-B14F-4D97-AF65-F5344CB8AC3E}">
        <p14:creationId xmlns:p14="http://schemas.microsoft.com/office/powerpoint/2010/main" val="959135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67593" y="771154"/>
          <a:ext cx="11190457" cy="572943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743201">
                  <a:extLst>
                    <a:ext uri="{9D8B030D-6E8A-4147-A177-3AD203B41FA5}">
                      <a16:colId xmlns:a16="http://schemas.microsoft.com/office/drawing/2014/main" val="2079613962"/>
                    </a:ext>
                  </a:extLst>
                </a:gridCol>
                <a:gridCol w="2138766">
                  <a:extLst>
                    <a:ext uri="{9D8B030D-6E8A-4147-A177-3AD203B41FA5}">
                      <a16:colId xmlns:a16="http://schemas.microsoft.com/office/drawing/2014/main" val="457359417"/>
                    </a:ext>
                  </a:extLst>
                </a:gridCol>
                <a:gridCol w="2138766">
                  <a:extLst>
                    <a:ext uri="{9D8B030D-6E8A-4147-A177-3AD203B41FA5}">
                      <a16:colId xmlns:a16="http://schemas.microsoft.com/office/drawing/2014/main" val="2049763480"/>
                    </a:ext>
                  </a:extLst>
                </a:gridCol>
                <a:gridCol w="2123268">
                  <a:extLst>
                    <a:ext uri="{9D8B030D-6E8A-4147-A177-3AD203B41FA5}">
                      <a16:colId xmlns:a16="http://schemas.microsoft.com/office/drawing/2014/main" val="666228843"/>
                    </a:ext>
                  </a:extLst>
                </a:gridCol>
                <a:gridCol w="2046456">
                  <a:extLst>
                    <a:ext uri="{9D8B030D-6E8A-4147-A177-3AD203B41FA5}">
                      <a16:colId xmlns:a16="http://schemas.microsoft.com/office/drawing/2014/main" val="823168405"/>
                    </a:ext>
                  </a:extLst>
                </a:gridCol>
              </a:tblGrid>
              <a:tr h="61462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                                               DIMENSION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900" dirty="0">
                          <a:solidFill>
                            <a:schemeClr val="tx2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         SETTING </a:t>
                      </a:r>
                      <a:endParaRPr 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Infektionsrisiko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8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individuell</a:t>
                      </a:r>
                      <a:r>
                        <a:rPr lang="en-US" sz="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 Setting)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Anteil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am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gesamten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Transmissionsgeschehen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Direkter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PH-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Einfluss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(auf </a:t>
                      </a:r>
                      <a:r>
                        <a:rPr lang="en-US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Todesfälle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</a:t>
                      </a:r>
                      <a:br>
                        <a:rPr lang="en-U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schwere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9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Verläufe</a:t>
                      </a:r>
                      <a:r>
                        <a:rPr lang="en-US" sz="9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Nicht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-COVID-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Effekte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bei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Beschränkung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inkl</a:t>
                      </a:r>
                      <a:r>
                        <a:rPr lang="en-US" sz="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soziale</a:t>
                      </a:r>
                      <a:r>
                        <a:rPr lang="en-US" sz="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psychologische</a:t>
                      </a:r>
                      <a:r>
                        <a:rPr lang="en-US" sz="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ökon</a:t>
                      </a:r>
                      <a:r>
                        <a:rPr lang="en-US" sz="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n-US" sz="6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Effekte</a:t>
                      </a:r>
                      <a:r>
                        <a:rPr lang="en-US" sz="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6079281"/>
                  </a:ext>
                </a:extLst>
              </a:tr>
              <a:tr h="4097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Zusammenkünfte in Innenräumen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  <a:b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abhängig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von Setting &amp; </a:t>
                      </a:r>
                      <a:r>
                        <a:rPr lang="en-US" sz="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Schutzkonzepten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A9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76C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umfangreich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860050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 Alten- und Pflegeheime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umfangreich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988195"/>
                  </a:ext>
                </a:extLst>
              </a:tr>
              <a:tr h="409751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 Bars / Clubs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 Transmission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A9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limitiert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42402"/>
                  </a:ext>
                </a:extLst>
              </a:tr>
              <a:tr h="409751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Betriebe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Unternehmen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branchenabhängig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A9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branchenabhängig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A9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 Transmission</a:t>
                      </a:r>
                    </a:p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branchenabhängig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A9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umfangreich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838452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Gastronomie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A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 Transmission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A9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019729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Universitäten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FHs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65064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Weiterführende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und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Berufsschulen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umfangreich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844236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Personverkehr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ÖPNV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 Transmission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BA9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umfangreich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9662309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Kitas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Grundschulen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umfangreich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906477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Theater, Kino,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Museen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 Transmission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BBA9A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037266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 Friseur,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Kosmetik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Körperpflege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6C6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limitiert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609328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Einzelhandel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via Transmission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BA9A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900732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13. Zusammenkünfte im Freien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bis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b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(je </a:t>
                      </a:r>
                      <a:r>
                        <a:rPr lang="en-US" sz="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nach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 und </a:t>
                      </a:r>
                      <a:r>
                        <a:rPr lang="en-US" sz="8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Größe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 Events)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1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013336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14.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Personenverkehr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Fern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umfangreich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249788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15. Hotels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limitiert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470663"/>
                  </a:ext>
                </a:extLst>
              </a:tr>
              <a:tr h="290776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16. Parks und </a:t>
                      </a: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Spielplätze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niedrig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EE4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A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224896"/>
                  </a:ext>
                </a:extLst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-4482" y="-104200"/>
            <a:ext cx="12199032" cy="6976268"/>
            <a:chOff x="-4482" y="-104200"/>
            <a:chExt cx="12199032" cy="6976268"/>
          </a:xfrm>
        </p:grpSpPr>
        <p:grpSp>
          <p:nvGrpSpPr>
            <p:cNvPr id="12" name="Group 11"/>
            <p:cNvGrpSpPr/>
            <p:nvPr/>
          </p:nvGrpSpPr>
          <p:grpSpPr>
            <a:xfrm>
              <a:off x="279" y="-104200"/>
              <a:ext cx="977447" cy="686966"/>
              <a:chOff x="-4483" y="-128010"/>
              <a:chExt cx="977447" cy="686966"/>
            </a:xfrm>
          </p:grpSpPr>
          <p:sp>
            <p:nvSpPr>
              <p:cNvPr id="16" name="Rectangle 6"/>
              <p:cNvSpPr/>
              <p:nvPr/>
            </p:nvSpPr>
            <p:spPr>
              <a:xfrm>
                <a:off x="-4483" y="-25245"/>
                <a:ext cx="783415" cy="584201"/>
              </a:xfrm>
              <a:custGeom>
                <a:avLst/>
                <a:gdLst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266950 w 783415"/>
                  <a:gd name="connsiteY3" fmla="*/ 584201 h 584201"/>
                  <a:gd name="connsiteX4" fmla="*/ 0 w 783415"/>
                  <a:gd name="connsiteY4" fmla="*/ 584201 h 584201"/>
                  <a:gd name="connsiteX5" fmla="*/ 0 w 783415"/>
                  <a:gd name="connsiteY5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266950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301133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3415" h="584201">
                    <a:moveTo>
                      <a:pt x="0" y="0"/>
                    </a:moveTo>
                    <a:lnTo>
                      <a:pt x="783415" y="0"/>
                    </a:lnTo>
                    <a:lnTo>
                      <a:pt x="301133" y="584201"/>
                    </a:lnTo>
                    <a:lnTo>
                      <a:pt x="0" y="584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7" name="Rectangle 7"/>
              <p:cNvSpPr/>
              <p:nvPr/>
            </p:nvSpPr>
            <p:spPr>
              <a:xfrm rot="7084288">
                <a:off x="542662" y="8134"/>
                <a:ext cx="566446" cy="294158"/>
              </a:xfrm>
              <a:custGeom>
                <a:avLst/>
                <a:gdLst>
                  <a:gd name="connsiteX0" fmla="*/ 0 w 465034"/>
                  <a:gd name="connsiteY0" fmla="*/ 0 h 164727"/>
                  <a:gd name="connsiteX1" fmla="*/ 465034 w 465034"/>
                  <a:gd name="connsiteY1" fmla="*/ 0 h 164727"/>
                  <a:gd name="connsiteX2" fmla="*/ 465034 w 465034"/>
                  <a:gd name="connsiteY2" fmla="*/ 164727 h 164727"/>
                  <a:gd name="connsiteX3" fmla="*/ 0 w 465034"/>
                  <a:gd name="connsiteY3" fmla="*/ 164727 h 164727"/>
                  <a:gd name="connsiteX4" fmla="*/ 0 w 465034"/>
                  <a:gd name="connsiteY4" fmla="*/ 0 h 164727"/>
                  <a:gd name="connsiteX0" fmla="*/ 0 w 481142"/>
                  <a:gd name="connsiteY0" fmla="*/ 0 h 250593"/>
                  <a:gd name="connsiteX1" fmla="*/ 465034 w 481142"/>
                  <a:gd name="connsiteY1" fmla="*/ 0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481142"/>
                  <a:gd name="connsiteY0" fmla="*/ 0 h 250593"/>
                  <a:gd name="connsiteX1" fmla="*/ 398778 w 481142"/>
                  <a:gd name="connsiteY1" fmla="*/ 73117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64433 w 545575"/>
                  <a:gd name="connsiteY3" fmla="*/ 184338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50998 w 545575"/>
                  <a:gd name="connsiteY3" fmla="*/ 194846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11778 w 545575"/>
                  <a:gd name="connsiteY3" fmla="*/ 202270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7576 w 545575"/>
                  <a:gd name="connsiteY3" fmla="*/ 204511 h 270204"/>
                  <a:gd name="connsiteX4" fmla="*/ 0 w 545575"/>
                  <a:gd name="connsiteY4" fmla="*/ 0 h 270204"/>
                  <a:gd name="connsiteX0" fmla="*/ 0 w 554118"/>
                  <a:gd name="connsiteY0" fmla="*/ 0 h 271045"/>
                  <a:gd name="connsiteX1" fmla="*/ 463211 w 554118"/>
                  <a:gd name="connsiteY1" fmla="*/ 92728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63072 w 554118"/>
                  <a:gd name="connsiteY1" fmla="*/ 87404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51867 w 554118"/>
                  <a:gd name="connsiteY1" fmla="*/ 66395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45562 w 554118"/>
                  <a:gd name="connsiteY1" fmla="*/ 69757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6780"/>
                  <a:gd name="connsiteY0" fmla="*/ 0 h 291215"/>
                  <a:gd name="connsiteX1" fmla="*/ 445562 w 556780"/>
                  <a:gd name="connsiteY1" fmla="*/ 69757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9990 w 556780"/>
                  <a:gd name="connsiteY1" fmla="*/ 91749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5508 w 556780"/>
                  <a:gd name="connsiteY1" fmla="*/ 83345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60982"/>
                  <a:gd name="connsiteY0" fmla="*/ 0 h 288974"/>
                  <a:gd name="connsiteX1" fmla="*/ 455508 w 560982"/>
                  <a:gd name="connsiteY1" fmla="*/ 83345 h 288974"/>
                  <a:gd name="connsiteX2" fmla="*/ 560982 w 560982"/>
                  <a:gd name="connsiteY2" fmla="*/ 288974 h 288974"/>
                  <a:gd name="connsiteX3" fmla="*/ 107576 w 560982"/>
                  <a:gd name="connsiteY3" fmla="*/ 204511 h 288974"/>
                  <a:gd name="connsiteX4" fmla="*/ 0 w 560982"/>
                  <a:gd name="connsiteY4" fmla="*/ 0 h 288974"/>
                  <a:gd name="connsiteX0" fmla="*/ 0 w 563223"/>
                  <a:gd name="connsiteY0" fmla="*/ 0 h 293177"/>
                  <a:gd name="connsiteX1" fmla="*/ 455508 w 563223"/>
                  <a:gd name="connsiteY1" fmla="*/ 83345 h 293177"/>
                  <a:gd name="connsiteX2" fmla="*/ 563223 w 563223"/>
                  <a:gd name="connsiteY2" fmla="*/ 293177 h 293177"/>
                  <a:gd name="connsiteX3" fmla="*/ 107576 w 563223"/>
                  <a:gd name="connsiteY3" fmla="*/ 204511 h 293177"/>
                  <a:gd name="connsiteX4" fmla="*/ 0 w 563223"/>
                  <a:gd name="connsiteY4" fmla="*/ 0 h 293177"/>
                  <a:gd name="connsiteX0" fmla="*/ 0 w 566446"/>
                  <a:gd name="connsiteY0" fmla="*/ 0 h 294158"/>
                  <a:gd name="connsiteX1" fmla="*/ 455508 w 566446"/>
                  <a:gd name="connsiteY1" fmla="*/ 83345 h 294158"/>
                  <a:gd name="connsiteX2" fmla="*/ 566446 w 566446"/>
                  <a:gd name="connsiteY2" fmla="*/ 294158 h 294158"/>
                  <a:gd name="connsiteX3" fmla="*/ 107576 w 566446"/>
                  <a:gd name="connsiteY3" fmla="*/ 204511 h 294158"/>
                  <a:gd name="connsiteX4" fmla="*/ 0 w 566446"/>
                  <a:gd name="connsiteY4" fmla="*/ 0 h 294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446" h="294158">
                    <a:moveTo>
                      <a:pt x="0" y="0"/>
                    </a:moveTo>
                    <a:lnTo>
                      <a:pt x="455508" y="83345"/>
                    </a:lnTo>
                    <a:lnTo>
                      <a:pt x="566446" y="294158"/>
                    </a:lnTo>
                    <a:lnTo>
                      <a:pt x="107576" y="2045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-4482" y="6486306"/>
              <a:ext cx="12199032" cy="385762"/>
              <a:chOff x="-4482" y="6472238"/>
              <a:chExt cx="12199032" cy="385762"/>
            </a:xfrm>
          </p:grpSpPr>
          <p:sp>
            <p:nvSpPr>
              <p:cNvPr id="14" name="Rectangle 13"/>
              <p:cNvSpPr/>
              <p:nvPr userDrawn="1"/>
            </p:nvSpPr>
            <p:spPr>
              <a:xfrm>
                <a:off x="-4482" y="6738431"/>
                <a:ext cx="11078022" cy="105501"/>
              </a:xfrm>
              <a:custGeom>
                <a:avLst/>
                <a:gdLst>
                  <a:gd name="connsiteX0" fmla="*/ 0 w 11037244"/>
                  <a:gd name="connsiteY0" fmla="*/ 0 h 112426"/>
                  <a:gd name="connsiteX1" fmla="*/ 11037244 w 11037244"/>
                  <a:gd name="connsiteY1" fmla="*/ 0 h 112426"/>
                  <a:gd name="connsiteX2" fmla="*/ 11037244 w 11037244"/>
                  <a:gd name="connsiteY2" fmla="*/ 112426 h 112426"/>
                  <a:gd name="connsiteX3" fmla="*/ 0 w 11037244"/>
                  <a:gd name="connsiteY3" fmla="*/ 112426 h 112426"/>
                  <a:gd name="connsiteX4" fmla="*/ 0 w 11037244"/>
                  <a:gd name="connsiteY4" fmla="*/ 0 h 112426"/>
                  <a:gd name="connsiteX0" fmla="*/ 0 w 11087251"/>
                  <a:gd name="connsiteY0" fmla="*/ 4762 h 117188"/>
                  <a:gd name="connsiteX1" fmla="*/ 11087251 w 11087251"/>
                  <a:gd name="connsiteY1" fmla="*/ 0 h 117188"/>
                  <a:gd name="connsiteX2" fmla="*/ 11037244 w 11087251"/>
                  <a:gd name="connsiteY2" fmla="*/ 117188 h 117188"/>
                  <a:gd name="connsiteX3" fmla="*/ 0 w 11087251"/>
                  <a:gd name="connsiteY3" fmla="*/ 117188 h 117188"/>
                  <a:gd name="connsiteX4" fmla="*/ 0 w 11087251"/>
                  <a:gd name="connsiteY4" fmla="*/ 4762 h 117188"/>
                  <a:gd name="connsiteX0" fmla="*/ 0 w 11094395"/>
                  <a:gd name="connsiteY0" fmla="*/ 4762 h 117188"/>
                  <a:gd name="connsiteX1" fmla="*/ 11094395 w 11094395"/>
                  <a:gd name="connsiteY1" fmla="*/ 0 h 117188"/>
                  <a:gd name="connsiteX2" fmla="*/ 11037244 w 11094395"/>
                  <a:gd name="connsiteY2" fmla="*/ 117188 h 117188"/>
                  <a:gd name="connsiteX3" fmla="*/ 0 w 11094395"/>
                  <a:gd name="connsiteY3" fmla="*/ 117188 h 117188"/>
                  <a:gd name="connsiteX4" fmla="*/ 0 w 11094395"/>
                  <a:gd name="connsiteY4" fmla="*/ 4762 h 117188"/>
                  <a:gd name="connsiteX0" fmla="*/ 0 w 11094395"/>
                  <a:gd name="connsiteY0" fmla="*/ 4762 h 119569"/>
                  <a:gd name="connsiteX1" fmla="*/ 11094395 w 11094395"/>
                  <a:gd name="connsiteY1" fmla="*/ 0 h 119569"/>
                  <a:gd name="connsiteX2" fmla="*/ 11011050 w 11094395"/>
                  <a:gd name="connsiteY2" fmla="*/ 119569 h 119569"/>
                  <a:gd name="connsiteX3" fmla="*/ 0 w 11094395"/>
                  <a:gd name="connsiteY3" fmla="*/ 117188 h 119569"/>
                  <a:gd name="connsiteX4" fmla="*/ 0 w 11094395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11050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03906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99157" h="119569">
                    <a:moveTo>
                      <a:pt x="0" y="4762"/>
                    </a:moveTo>
                    <a:lnTo>
                      <a:pt x="11099157" y="0"/>
                    </a:lnTo>
                    <a:lnTo>
                      <a:pt x="11003906" y="119569"/>
                    </a:lnTo>
                    <a:lnTo>
                      <a:pt x="0" y="117188"/>
                    </a:lnTo>
                    <a:lnTo>
                      <a:pt x="0" y="4762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5" name="Rectangle 14"/>
              <p:cNvSpPr/>
              <p:nvPr userDrawn="1"/>
            </p:nvSpPr>
            <p:spPr>
              <a:xfrm>
                <a:off x="11558587" y="6472238"/>
                <a:ext cx="635963" cy="385762"/>
              </a:xfrm>
              <a:custGeom>
                <a:avLst/>
                <a:gdLst>
                  <a:gd name="connsiteX0" fmla="*/ 0 w 635963"/>
                  <a:gd name="connsiteY0" fmla="*/ 0 h 385762"/>
                  <a:gd name="connsiteX1" fmla="*/ 635963 w 635963"/>
                  <a:gd name="connsiteY1" fmla="*/ 0 h 385762"/>
                  <a:gd name="connsiteX2" fmla="*/ 635963 w 635963"/>
                  <a:gd name="connsiteY2" fmla="*/ 385762 h 385762"/>
                  <a:gd name="connsiteX3" fmla="*/ 0 w 635963"/>
                  <a:gd name="connsiteY3" fmla="*/ 385762 h 385762"/>
                  <a:gd name="connsiteX4" fmla="*/ 0 w 635963"/>
                  <a:gd name="connsiteY4" fmla="*/ 0 h 385762"/>
                  <a:gd name="connsiteX0" fmla="*/ 0 w 635963"/>
                  <a:gd name="connsiteY0" fmla="*/ 0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  <a:gd name="connsiteX5" fmla="*/ 0 w 635963"/>
                  <a:gd name="connsiteY5" fmla="*/ 0 h 385762"/>
                  <a:gd name="connsiteX0" fmla="*/ 0 w 635963"/>
                  <a:gd name="connsiteY0" fmla="*/ 385762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963" h="385762">
                    <a:moveTo>
                      <a:pt x="0" y="385762"/>
                    </a:moveTo>
                    <a:lnTo>
                      <a:pt x="288132" y="0"/>
                    </a:lnTo>
                    <a:lnTo>
                      <a:pt x="635963" y="0"/>
                    </a:lnTo>
                    <a:lnTo>
                      <a:pt x="635963" y="385762"/>
                    </a:lnTo>
                    <a:lnTo>
                      <a:pt x="0" y="38576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  <p:sp>
        <p:nvSpPr>
          <p:cNvPr id="19" name="TextBox 8">
            <a:extLst>
              <a:ext uri="{FF2B5EF4-FFF2-40B4-BE49-F238E27FC236}">
                <a16:creationId xmlns:a16="http://schemas.microsoft.com/office/drawing/2014/main" id="{31413C4C-5AD4-4FC2-BF27-9C1849D7793F}"/>
              </a:ext>
            </a:extLst>
          </p:cNvPr>
          <p:cNvSpPr txBox="1"/>
          <p:nvPr/>
        </p:nvSpPr>
        <p:spPr>
          <a:xfrm>
            <a:off x="872173" y="214242"/>
            <a:ext cx="110673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Toolbox für Stufenkonzept</a:t>
            </a:r>
          </a:p>
        </p:txBody>
      </p:sp>
    </p:spTree>
    <p:extLst>
      <p:ext uri="{BB962C8B-B14F-4D97-AF65-F5344CB8AC3E}">
        <p14:creationId xmlns:p14="http://schemas.microsoft.com/office/powerpoint/2010/main" val="3376571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67593" y="916206"/>
            <a:ext cx="1149702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Szenarien</a:t>
            </a:r>
            <a:endParaRPr lang="de-DE" sz="1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Einzelfälle, lokal und zeitliche begrenzte kleinere Ausbrüche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Ausbrüche in einzelnen Settings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Ausbrüche in mehreren und/oder großen Settings, oder flächenhafte Ausbrüche</a:t>
            </a:r>
          </a:p>
          <a:p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1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Ziele und Schwerpunkte und Instrumente (bereits definiert)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https://www.rki.de/DE/Content/InfAZ/N/Neuartiges_Coronavirus/Strategie_Ergaenzung_Covid.html</a:t>
            </a:r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Maßnahmen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 das spezifische Risiko und an </a:t>
            </a:r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lokale Indikatoren 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anpassen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Monitoring der Umsetzung der Maßnahmen VOR deren Verschärfung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Regional und zeitlich beschränken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Zeitlicher Rahmen: 14 Tage (SH: 7 Tage).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Information und Kommunikation mit der Öffentlichkeit (Begründung der Maßnahmen)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Rechtlich und organisatorisch verhältnismäßig und praktisch umsetzbar sein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NICHT-COVID Effekte: </a:t>
            </a:r>
            <a:b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Mentale Gesundheit, Zunahme Gewalt in Familien, Rückgang der Inanspruchnahme Vorsorgeuntersuchungen, Verschiebung Krebstherapien, Rückgang Aufsuchen von Notaufnahmen</a:t>
            </a:r>
          </a:p>
          <a:p>
            <a:pPr marL="285750" indent="-285750">
              <a:buFontTx/>
              <a:buChar char="-"/>
            </a:pP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„Dynamische Faktoren“/Trigger/Indikatoren zur Anpassung der Stufen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Transmission (R und Inzidenz), Ressourcenbelastung (freie IT-Kapazitäten, Auslastung GÄ), Impfquote/Immunitätsrate, Auftreten von Mutationen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Erweiterte Abwäge-Kriterien: NICHT-COVID-Effekte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-4482" y="-104200"/>
            <a:ext cx="12199032" cy="6976268"/>
            <a:chOff x="-4482" y="-104200"/>
            <a:chExt cx="12199032" cy="6976268"/>
          </a:xfrm>
        </p:grpSpPr>
        <p:grpSp>
          <p:nvGrpSpPr>
            <p:cNvPr id="12" name="Group 11"/>
            <p:cNvGrpSpPr/>
            <p:nvPr/>
          </p:nvGrpSpPr>
          <p:grpSpPr>
            <a:xfrm>
              <a:off x="279" y="-104200"/>
              <a:ext cx="977447" cy="686966"/>
              <a:chOff x="-4483" y="-128010"/>
              <a:chExt cx="977447" cy="686966"/>
            </a:xfrm>
          </p:grpSpPr>
          <p:sp>
            <p:nvSpPr>
              <p:cNvPr id="16" name="Rectangle 6"/>
              <p:cNvSpPr/>
              <p:nvPr/>
            </p:nvSpPr>
            <p:spPr>
              <a:xfrm>
                <a:off x="-4483" y="-25245"/>
                <a:ext cx="783415" cy="584201"/>
              </a:xfrm>
              <a:custGeom>
                <a:avLst/>
                <a:gdLst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266950 w 783415"/>
                  <a:gd name="connsiteY3" fmla="*/ 584201 h 584201"/>
                  <a:gd name="connsiteX4" fmla="*/ 0 w 783415"/>
                  <a:gd name="connsiteY4" fmla="*/ 584201 h 584201"/>
                  <a:gd name="connsiteX5" fmla="*/ 0 w 783415"/>
                  <a:gd name="connsiteY5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266950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301133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3415" h="584201">
                    <a:moveTo>
                      <a:pt x="0" y="0"/>
                    </a:moveTo>
                    <a:lnTo>
                      <a:pt x="783415" y="0"/>
                    </a:lnTo>
                    <a:lnTo>
                      <a:pt x="301133" y="584201"/>
                    </a:lnTo>
                    <a:lnTo>
                      <a:pt x="0" y="584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7" name="Rectangle 7"/>
              <p:cNvSpPr/>
              <p:nvPr/>
            </p:nvSpPr>
            <p:spPr>
              <a:xfrm rot="7084288">
                <a:off x="542662" y="8134"/>
                <a:ext cx="566446" cy="294158"/>
              </a:xfrm>
              <a:custGeom>
                <a:avLst/>
                <a:gdLst>
                  <a:gd name="connsiteX0" fmla="*/ 0 w 465034"/>
                  <a:gd name="connsiteY0" fmla="*/ 0 h 164727"/>
                  <a:gd name="connsiteX1" fmla="*/ 465034 w 465034"/>
                  <a:gd name="connsiteY1" fmla="*/ 0 h 164727"/>
                  <a:gd name="connsiteX2" fmla="*/ 465034 w 465034"/>
                  <a:gd name="connsiteY2" fmla="*/ 164727 h 164727"/>
                  <a:gd name="connsiteX3" fmla="*/ 0 w 465034"/>
                  <a:gd name="connsiteY3" fmla="*/ 164727 h 164727"/>
                  <a:gd name="connsiteX4" fmla="*/ 0 w 465034"/>
                  <a:gd name="connsiteY4" fmla="*/ 0 h 164727"/>
                  <a:gd name="connsiteX0" fmla="*/ 0 w 481142"/>
                  <a:gd name="connsiteY0" fmla="*/ 0 h 250593"/>
                  <a:gd name="connsiteX1" fmla="*/ 465034 w 481142"/>
                  <a:gd name="connsiteY1" fmla="*/ 0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481142"/>
                  <a:gd name="connsiteY0" fmla="*/ 0 h 250593"/>
                  <a:gd name="connsiteX1" fmla="*/ 398778 w 481142"/>
                  <a:gd name="connsiteY1" fmla="*/ 73117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64433 w 545575"/>
                  <a:gd name="connsiteY3" fmla="*/ 184338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50998 w 545575"/>
                  <a:gd name="connsiteY3" fmla="*/ 194846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11778 w 545575"/>
                  <a:gd name="connsiteY3" fmla="*/ 202270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7576 w 545575"/>
                  <a:gd name="connsiteY3" fmla="*/ 204511 h 270204"/>
                  <a:gd name="connsiteX4" fmla="*/ 0 w 545575"/>
                  <a:gd name="connsiteY4" fmla="*/ 0 h 270204"/>
                  <a:gd name="connsiteX0" fmla="*/ 0 w 554118"/>
                  <a:gd name="connsiteY0" fmla="*/ 0 h 271045"/>
                  <a:gd name="connsiteX1" fmla="*/ 463211 w 554118"/>
                  <a:gd name="connsiteY1" fmla="*/ 92728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63072 w 554118"/>
                  <a:gd name="connsiteY1" fmla="*/ 87404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51867 w 554118"/>
                  <a:gd name="connsiteY1" fmla="*/ 66395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45562 w 554118"/>
                  <a:gd name="connsiteY1" fmla="*/ 69757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6780"/>
                  <a:gd name="connsiteY0" fmla="*/ 0 h 291215"/>
                  <a:gd name="connsiteX1" fmla="*/ 445562 w 556780"/>
                  <a:gd name="connsiteY1" fmla="*/ 69757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9990 w 556780"/>
                  <a:gd name="connsiteY1" fmla="*/ 91749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5508 w 556780"/>
                  <a:gd name="connsiteY1" fmla="*/ 83345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60982"/>
                  <a:gd name="connsiteY0" fmla="*/ 0 h 288974"/>
                  <a:gd name="connsiteX1" fmla="*/ 455508 w 560982"/>
                  <a:gd name="connsiteY1" fmla="*/ 83345 h 288974"/>
                  <a:gd name="connsiteX2" fmla="*/ 560982 w 560982"/>
                  <a:gd name="connsiteY2" fmla="*/ 288974 h 288974"/>
                  <a:gd name="connsiteX3" fmla="*/ 107576 w 560982"/>
                  <a:gd name="connsiteY3" fmla="*/ 204511 h 288974"/>
                  <a:gd name="connsiteX4" fmla="*/ 0 w 560982"/>
                  <a:gd name="connsiteY4" fmla="*/ 0 h 288974"/>
                  <a:gd name="connsiteX0" fmla="*/ 0 w 563223"/>
                  <a:gd name="connsiteY0" fmla="*/ 0 h 293177"/>
                  <a:gd name="connsiteX1" fmla="*/ 455508 w 563223"/>
                  <a:gd name="connsiteY1" fmla="*/ 83345 h 293177"/>
                  <a:gd name="connsiteX2" fmla="*/ 563223 w 563223"/>
                  <a:gd name="connsiteY2" fmla="*/ 293177 h 293177"/>
                  <a:gd name="connsiteX3" fmla="*/ 107576 w 563223"/>
                  <a:gd name="connsiteY3" fmla="*/ 204511 h 293177"/>
                  <a:gd name="connsiteX4" fmla="*/ 0 w 563223"/>
                  <a:gd name="connsiteY4" fmla="*/ 0 h 293177"/>
                  <a:gd name="connsiteX0" fmla="*/ 0 w 566446"/>
                  <a:gd name="connsiteY0" fmla="*/ 0 h 294158"/>
                  <a:gd name="connsiteX1" fmla="*/ 455508 w 566446"/>
                  <a:gd name="connsiteY1" fmla="*/ 83345 h 294158"/>
                  <a:gd name="connsiteX2" fmla="*/ 566446 w 566446"/>
                  <a:gd name="connsiteY2" fmla="*/ 294158 h 294158"/>
                  <a:gd name="connsiteX3" fmla="*/ 107576 w 566446"/>
                  <a:gd name="connsiteY3" fmla="*/ 204511 h 294158"/>
                  <a:gd name="connsiteX4" fmla="*/ 0 w 566446"/>
                  <a:gd name="connsiteY4" fmla="*/ 0 h 294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446" h="294158">
                    <a:moveTo>
                      <a:pt x="0" y="0"/>
                    </a:moveTo>
                    <a:lnTo>
                      <a:pt x="455508" y="83345"/>
                    </a:lnTo>
                    <a:lnTo>
                      <a:pt x="566446" y="294158"/>
                    </a:lnTo>
                    <a:lnTo>
                      <a:pt x="107576" y="2045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-4482" y="6486306"/>
              <a:ext cx="12199032" cy="385762"/>
              <a:chOff x="-4482" y="6472238"/>
              <a:chExt cx="12199032" cy="385762"/>
            </a:xfrm>
          </p:grpSpPr>
          <p:sp>
            <p:nvSpPr>
              <p:cNvPr id="14" name="Rectangle 13"/>
              <p:cNvSpPr/>
              <p:nvPr userDrawn="1"/>
            </p:nvSpPr>
            <p:spPr>
              <a:xfrm>
                <a:off x="-4482" y="6738431"/>
                <a:ext cx="11078022" cy="105501"/>
              </a:xfrm>
              <a:custGeom>
                <a:avLst/>
                <a:gdLst>
                  <a:gd name="connsiteX0" fmla="*/ 0 w 11037244"/>
                  <a:gd name="connsiteY0" fmla="*/ 0 h 112426"/>
                  <a:gd name="connsiteX1" fmla="*/ 11037244 w 11037244"/>
                  <a:gd name="connsiteY1" fmla="*/ 0 h 112426"/>
                  <a:gd name="connsiteX2" fmla="*/ 11037244 w 11037244"/>
                  <a:gd name="connsiteY2" fmla="*/ 112426 h 112426"/>
                  <a:gd name="connsiteX3" fmla="*/ 0 w 11037244"/>
                  <a:gd name="connsiteY3" fmla="*/ 112426 h 112426"/>
                  <a:gd name="connsiteX4" fmla="*/ 0 w 11037244"/>
                  <a:gd name="connsiteY4" fmla="*/ 0 h 112426"/>
                  <a:gd name="connsiteX0" fmla="*/ 0 w 11087251"/>
                  <a:gd name="connsiteY0" fmla="*/ 4762 h 117188"/>
                  <a:gd name="connsiteX1" fmla="*/ 11087251 w 11087251"/>
                  <a:gd name="connsiteY1" fmla="*/ 0 h 117188"/>
                  <a:gd name="connsiteX2" fmla="*/ 11037244 w 11087251"/>
                  <a:gd name="connsiteY2" fmla="*/ 117188 h 117188"/>
                  <a:gd name="connsiteX3" fmla="*/ 0 w 11087251"/>
                  <a:gd name="connsiteY3" fmla="*/ 117188 h 117188"/>
                  <a:gd name="connsiteX4" fmla="*/ 0 w 11087251"/>
                  <a:gd name="connsiteY4" fmla="*/ 4762 h 117188"/>
                  <a:gd name="connsiteX0" fmla="*/ 0 w 11094395"/>
                  <a:gd name="connsiteY0" fmla="*/ 4762 h 117188"/>
                  <a:gd name="connsiteX1" fmla="*/ 11094395 w 11094395"/>
                  <a:gd name="connsiteY1" fmla="*/ 0 h 117188"/>
                  <a:gd name="connsiteX2" fmla="*/ 11037244 w 11094395"/>
                  <a:gd name="connsiteY2" fmla="*/ 117188 h 117188"/>
                  <a:gd name="connsiteX3" fmla="*/ 0 w 11094395"/>
                  <a:gd name="connsiteY3" fmla="*/ 117188 h 117188"/>
                  <a:gd name="connsiteX4" fmla="*/ 0 w 11094395"/>
                  <a:gd name="connsiteY4" fmla="*/ 4762 h 117188"/>
                  <a:gd name="connsiteX0" fmla="*/ 0 w 11094395"/>
                  <a:gd name="connsiteY0" fmla="*/ 4762 h 119569"/>
                  <a:gd name="connsiteX1" fmla="*/ 11094395 w 11094395"/>
                  <a:gd name="connsiteY1" fmla="*/ 0 h 119569"/>
                  <a:gd name="connsiteX2" fmla="*/ 11011050 w 11094395"/>
                  <a:gd name="connsiteY2" fmla="*/ 119569 h 119569"/>
                  <a:gd name="connsiteX3" fmla="*/ 0 w 11094395"/>
                  <a:gd name="connsiteY3" fmla="*/ 117188 h 119569"/>
                  <a:gd name="connsiteX4" fmla="*/ 0 w 11094395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11050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03906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99157" h="119569">
                    <a:moveTo>
                      <a:pt x="0" y="4762"/>
                    </a:moveTo>
                    <a:lnTo>
                      <a:pt x="11099157" y="0"/>
                    </a:lnTo>
                    <a:lnTo>
                      <a:pt x="11003906" y="119569"/>
                    </a:lnTo>
                    <a:lnTo>
                      <a:pt x="0" y="117188"/>
                    </a:lnTo>
                    <a:lnTo>
                      <a:pt x="0" y="4762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5" name="Rectangle 14"/>
              <p:cNvSpPr/>
              <p:nvPr userDrawn="1"/>
            </p:nvSpPr>
            <p:spPr>
              <a:xfrm>
                <a:off x="11558587" y="6472238"/>
                <a:ext cx="635963" cy="385762"/>
              </a:xfrm>
              <a:custGeom>
                <a:avLst/>
                <a:gdLst>
                  <a:gd name="connsiteX0" fmla="*/ 0 w 635963"/>
                  <a:gd name="connsiteY0" fmla="*/ 0 h 385762"/>
                  <a:gd name="connsiteX1" fmla="*/ 635963 w 635963"/>
                  <a:gd name="connsiteY1" fmla="*/ 0 h 385762"/>
                  <a:gd name="connsiteX2" fmla="*/ 635963 w 635963"/>
                  <a:gd name="connsiteY2" fmla="*/ 385762 h 385762"/>
                  <a:gd name="connsiteX3" fmla="*/ 0 w 635963"/>
                  <a:gd name="connsiteY3" fmla="*/ 385762 h 385762"/>
                  <a:gd name="connsiteX4" fmla="*/ 0 w 635963"/>
                  <a:gd name="connsiteY4" fmla="*/ 0 h 385762"/>
                  <a:gd name="connsiteX0" fmla="*/ 0 w 635963"/>
                  <a:gd name="connsiteY0" fmla="*/ 0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  <a:gd name="connsiteX5" fmla="*/ 0 w 635963"/>
                  <a:gd name="connsiteY5" fmla="*/ 0 h 385762"/>
                  <a:gd name="connsiteX0" fmla="*/ 0 w 635963"/>
                  <a:gd name="connsiteY0" fmla="*/ 385762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963" h="385762">
                    <a:moveTo>
                      <a:pt x="0" y="385762"/>
                    </a:moveTo>
                    <a:lnTo>
                      <a:pt x="288132" y="0"/>
                    </a:lnTo>
                    <a:lnTo>
                      <a:pt x="635963" y="0"/>
                    </a:lnTo>
                    <a:lnTo>
                      <a:pt x="635963" y="385762"/>
                    </a:lnTo>
                    <a:lnTo>
                      <a:pt x="0" y="38576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  <p:sp>
        <p:nvSpPr>
          <p:cNvPr id="10" name="Titel 1">
            <a:extLst>
              <a:ext uri="{FF2B5EF4-FFF2-40B4-BE49-F238E27FC236}">
                <a16:creationId xmlns:a16="http://schemas.microsoft.com/office/drawing/2014/main" id="{FCC832B1-90E4-4C0E-9038-7ADCDAE6D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1042"/>
            <a:ext cx="10515600" cy="834196"/>
          </a:xfrm>
        </p:spPr>
        <p:txBody>
          <a:bodyPr>
            <a:normAutofit fontScale="90000"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Präambel zum Intensitäts-Stufenkonzept</a:t>
            </a:r>
            <a:b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277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hteck: abgerundete Ecken 99">
            <a:extLst>
              <a:ext uri="{FF2B5EF4-FFF2-40B4-BE49-F238E27FC236}">
                <a16:creationId xmlns:a16="http://schemas.microsoft.com/office/drawing/2014/main" id="{5A1EFC90-37D3-406E-BED8-556A2618D4D2}"/>
              </a:ext>
            </a:extLst>
          </p:cNvPr>
          <p:cNvSpPr/>
          <p:nvPr/>
        </p:nvSpPr>
        <p:spPr>
          <a:xfrm>
            <a:off x="73412" y="845269"/>
            <a:ext cx="3010498" cy="2375420"/>
          </a:xfrm>
          <a:prstGeom prst="roundRect">
            <a:avLst>
              <a:gd name="adj" fmla="val 11677"/>
            </a:avLst>
          </a:prstGeom>
          <a:solidFill>
            <a:srgbClr val="DEEBF7">
              <a:alpha val="66000"/>
            </a:srgb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1" name="Rechteck: abgerundete Ecken 30">
            <a:extLst>
              <a:ext uri="{FF2B5EF4-FFF2-40B4-BE49-F238E27FC236}">
                <a16:creationId xmlns:a16="http://schemas.microsoft.com/office/drawing/2014/main" id="{1D8012FC-FF74-47AF-9CBA-BCB94D5D550D}"/>
              </a:ext>
            </a:extLst>
          </p:cNvPr>
          <p:cNvSpPr/>
          <p:nvPr/>
        </p:nvSpPr>
        <p:spPr>
          <a:xfrm>
            <a:off x="5394768" y="334927"/>
            <a:ext cx="6239468" cy="1845124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" name="Group 10"/>
          <p:cNvGrpSpPr/>
          <p:nvPr/>
        </p:nvGrpSpPr>
        <p:grpSpPr>
          <a:xfrm>
            <a:off x="-4482" y="-104200"/>
            <a:ext cx="12199032" cy="6976268"/>
            <a:chOff x="-4482" y="-104200"/>
            <a:chExt cx="12199032" cy="6976268"/>
          </a:xfrm>
        </p:grpSpPr>
        <p:grpSp>
          <p:nvGrpSpPr>
            <p:cNvPr id="12" name="Group 11"/>
            <p:cNvGrpSpPr/>
            <p:nvPr/>
          </p:nvGrpSpPr>
          <p:grpSpPr>
            <a:xfrm>
              <a:off x="279" y="-104200"/>
              <a:ext cx="977447" cy="686966"/>
              <a:chOff x="-4483" y="-128010"/>
              <a:chExt cx="977447" cy="686966"/>
            </a:xfrm>
          </p:grpSpPr>
          <p:sp>
            <p:nvSpPr>
              <p:cNvPr id="16" name="Rectangle 6"/>
              <p:cNvSpPr/>
              <p:nvPr/>
            </p:nvSpPr>
            <p:spPr>
              <a:xfrm>
                <a:off x="-4483" y="-25245"/>
                <a:ext cx="783415" cy="584201"/>
              </a:xfrm>
              <a:custGeom>
                <a:avLst/>
                <a:gdLst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783415 w 783415"/>
                  <a:gd name="connsiteY2" fmla="*/ 584201 h 584201"/>
                  <a:gd name="connsiteX3" fmla="*/ 266950 w 783415"/>
                  <a:gd name="connsiteY3" fmla="*/ 584201 h 584201"/>
                  <a:gd name="connsiteX4" fmla="*/ 0 w 783415"/>
                  <a:gd name="connsiteY4" fmla="*/ 584201 h 584201"/>
                  <a:gd name="connsiteX5" fmla="*/ 0 w 783415"/>
                  <a:gd name="connsiteY5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266950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  <a:gd name="connsiteX0" fmla="*/ 0 w 783415"/>
                  <a:gd name="connsiteY0" fmla="*/ 0 h 584201"/>
                  <a:gd name="connsiteX1" fmla="*/ 783415 w 783415"/>
                  <a:gd name="connsiteY1" fmla="*/ 0 h 584201"/>
                  <a:gd name="connsiteX2" fmla="*/ 301133 w 783415"/>
                  <a:gd name="connsiteY2" fmla="*/ 584201 h 584201"/>
                  <a:gd name="connsiteX3" fmla="*/ 0 w 783415"/>
                  <a:gd name="connsiteY3" fmla="*/ 584201 h 584201"/>
                  <a:gd name="connsiteX4" fmla="*/ 0 w 783415"/>
                  <a:gd name="connsiteY4" fmla="*/ 0 h 5842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83415" h="584201">
                    <a:moveTo>
                      <a:pt x="0" y="0"/>
                    </a:moveTo>
                    <a:lnTo>
                      <a:pt x="783415" y="0"/>
                    </a:lnTo>
                    <a:lnTo>
                      <a:pt x="301133" y="584201"/>
                    </a:lnTo>
                    <a:lnTo>
                      <a:pt x="0" y="58420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7" name="Rectangle 7"/>
              <p:cNvSpPr/>
              <p:nvPr/>
            </p:nvSpPr>
            <p:spPr>
              <a:xfrm rot="7084288">
                <a:off x="542662" y="8134"/>
                <a:ext cx="566446" cy="294158"/>
              </a:xfrm>
              <a:custGeom>
                <a:avLst/>
                <a:gdLst>
                  <a:gd name="connsiteX0" fmla="*/ 0 w 465034"/>
                  <a:gd name="connsiteY0" fmla="*/ 0 h 164727"/>
                  <a:gd name="connsiteX1" fmla="*/ 465034 w 465034"/>
                  <a:gd name="connsiteY1" fmla="*/ 0 h 164727"/>
                  <a:gd name="connsiteX2" fmla="*/ 465034 w 465034"/>
                  <a:gd name="connsiteY2" fmla="*/ 164727 h 164727"/>
                  <a:gd name="connsiteX3" fmla="*/ 0 w 465034"/>
                  <a:gd name="connsiteY3" fmla="*/ 164727 h 164727"/>
                  <a:gd name="connsiteX4" fmla="*/ 0 w 465034"/>
                  <a:gd name="connsiteY4" fmla="*/ 0 h 164727"/>
                  <a:gd name="connsiteX0" fmla="*/ 0 w 481142"/>
                  <a:gd name="connsiteY0" fmla="*/ 0 h 250593"/>
                  <a:gd name="connsiteX1" fmla="*/ 465034 w 481142"/>
                  <a:gd name="connsiteY1" fmla="*/ 0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481142"/>
                  <a:gd name="connsiteY0" fmla="*/ 0 h 250593"/>
                  <a:gd name="connsiteX1" fmla="*/ 398778 w 481142"/>
                  <a:gd name="connsiteY1" fmla="*/ 73117 h 250593"/>
                  <a:gd name="connsiteX2" fmla="*/ 481142 w 481142"/>
                  <a:gd name="connsiteY2" fmla="*/ 250593 h 250593"/>
                  <a:gd name="connsiteX3" fmla="*/ 0 w 481142"/>
                  <a:gd name="connsiteY3" fmla="*/ 164727 h 250593"/>
                  <a:gd name="connsiteX4" fmla="*/ 0 w 481142"/>
                  <a:gd name="connsiteY4" fmla="*/ 0 h 250593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64433 w 545575"/>
                  <a:gd name="connsiteY3" fmla="*/ 184338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50998 w 545575"/>
                  <a:gd name="connsiteY3" fmla="*/ 194846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11778 w 545575"/>
                  <a:gd name="connsiteY3" fmla="*/ 202270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9677 w 545575"/>
                  <a:gd name="connsiteY3" fmla="*/ 203391 h 270204"/>
                  <a:gd name="connsiteX4" fmla="*/ 0 w 545575"/>
                  <a:gd name="connsiteY4" fmla="*/ 0 h 270204"/>
                  <a:gd name="connsiteX0" fmla="*/ 0 w 545575"/>
                  <a:gd name="connsiteY0" fmla="*/ 0 h 270204"/>
                  <a:gd name="connsiteX1" fmla="*/ 463211 w 545575"/>
                  <a:gd name="connsiteY1" fmla="*/ 92728 h 270204"/>
                  <a:gd name="connsiteX2" fmla="*/ 545575 w 545575"/>
                  <a:gd name="connsiteY2" fmla="*/ 270204 h 270204"/>
                  <a:gd name="connsiteX3" fmla="*/ 107576 w 545575"/>
                  <a:gd name="connsiteY3" fmla="*/ 204511 h 270204"/>
                  <a:gd name="connsiteX4" fmla="*/ 0 w 545575"/>
                  <a:gd name="connsiteY4" fmla="*/ 0 h 270204"/>
                  <a:gd name="connsiteX0" fmla="*/ 0 w 554118"/>
                  <a:gd name="connsiteY0" fmla="*/ 0 h 271045"/>
                  <a:gd name="connsiteX1" fmla="*/ 463211 w 554118"/>
                  <a:gd name="connsiteY1" fmla="*/ 92728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63072 w 554118"/>
                  <a:gd name="connsiteY1" fmla="*/ 87404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51867 w 554118"/>
                  <a:gd name="connsiteY1" fmla="*/ 66395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4118"/>
                  <a:gd name="connsiteY0" fmla="*/ 0 h 271045"/>
                  <a:gd name="connsiteX1" fmla="*/ 445562 w 554118"/>
                  <a:gd name="connsiteY1" fmla="*/ 69757 h 271045"/>
                  <a:gd name="connsiteX2" fmla="*/ 554118 w 554118"/>
                  <a:gd name="connsiteY2" fmla="*/ 271045 h 271045"/>
                  <a:gd name="connsiteX3" fmla="*/ 107576 w 554118"/>
                  <a:gd name="connsiteY3" fmla="*/ 204511 h 271045"/>
                  <a:gd name="connsiteX4" fmla="*/ 0 w 554118"/>
                  <a:gd name="connsiteY4" fmla="*/ 0 h 271045"/>
                  <a:gd name="connsiteX0" fmla="*/ 0 w 556780"/>
                  <a:gd name="connsiteY0" fmla="*/ 0 h 291215"/>
                  <a:gd name="connsiteX1" fmla="*/ 445562 w 556780"/>
                  <a:gd name="connsiteY1" fmla="*/ 69757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9990 w 556780"/>
                  <a:gd name="connsiteY1" fmla="*/ 91749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56780"/>
                  <a:gd name="connsiteY0" fmla="*/ 0 h 291215"/>
                  <a:gd name="connsiteX1" fmla="*/ 455508 w 556780"/>
                  <a:gd name="connsiteY1" fmla="*/ 83345 h 291215"/>
                  <a:gd name="connsiteX2" fmla="*/ 556780 w 556780"/>
                  <a:gd name="connsiteY2" fmla="*/ 291215 h 291215"/>
                  <a:gd name="connsiteX3" fmla="*/ 107576 w 556780"/>
                  <a:gd name="connsiteY3" fmla="*/ 204511 h 291215"/>
                  <a:gd name="connsiteX4" fmla="*/ 0 w 556780"/>
                  <a:gd name="connsiteY4" fmla="*/ 0 h 291215"/>
                  <a:gd name="connsiteX0" fmla="*/ 0 w 560982"/>
                  <a:gd name="connsiteY0" fmla="*/ 0 h 288974"/>
                  <a:gd name="connsiteX1" fmla="*/ 455508 w 560982"/>
                  <a:gd name="connsiteY1" fmla="*/ 83345 h 288974"/>
                  <a:gd name="connsiteX2" fmla="*/ 560982 w 560982"/>
                  <a:gd name="connsiteY2" fmla="*/ 288974 h 288974"/>
                  <a:gd name="connsiteX3" fmla="*/ 107576 w 560982"/>
                  <a:gd name="connsiteY3" fmla="*/ 204511 h 288974"/>
                  <a:gd name="connsiteX4" fmla="*/ 0 w 560982"/>
                  <a:gd name="connsiteY4" fmla="*/ 0 h 288974"/>
                  <a:gd name="connsiteX0" fmla="*/ 0 w 563223"/>
                  <a:gd name="connsiteY0" fmla="*/ 0 h 293177"/>
                  <a:gd name="connsiteX1" fmla="*/ 455508 w 563223"/>
                  <a:gd name="connsiteY1" fmla="*/ 83345 h 293177"/>
                  <a:gd name="connsiteX2" fmla="*/ 563223 w 563223"/>
                  <a:gd name="connsiteY2" fmla="*/ 293177 h 293177"/>
                  <a:gd name="connsiteX3" fmla="*/ 107576 w 563223"/>
                  <a:gd name="connsiteY3" fmla="*/ 204511 h 293177"/>
                  <a:gd name="connsiteX4" fmla="*/ 0 w 563223"/>
                  <a:gd name="connsiteY4" fmla="*/ 0 h 293177"/>
                  <a:gd name="connsiteX0" fmla="*/ 0 w 566446"/>
                  <a:gd name="connsiteY0" fmla="*/ 0 h 294158"/>
                  <a:gd name="connsiteX1" fmla="*/ 455508 w 566446"/>
                  <a:gd name="connsiteY1" fmla="*/ 83345 h 294158"/>
                  <a:gd name="connsiteX2" fmla="*/ 566446 w 566446"/>
                  <a:gd name="connsiteY2" fmla="*/ 294158 h 294158"/>
                  <a:gd name="connsiteX3" fmla="*/ 107576 w 566446"/>
                  <a:gd name="connsiteY3" fmla="*/ 204511 h 294158"/>
                  <a:gd name="connsiteX4" fmla="*/ 0 w 566446"/>
                  <a:gd name="connsiteY4" fmla="*/ 0 h 2941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66446" h="294158">
                    <a:moveTo>
                      <a:pt x="0" y="0"/>
                    </a:moveTo>
                    <a:lnTo>
                      <a:pt x="455508" y="83345"/>
                    </a:lnTo>
                    <a:lnTo>
                      <a:pt x="566446" y="294158"/>
                    </a:lnTo>
                    <a:lnTo>
                      <a:pt x="107576" y="20451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-4482" y="6486306"/>
              <a:ext cx="12199032" cy="385762"/>
              <a:chOff x="-4482" y="6472238"/>
              <a:chExt cx="12199032" cy="385762"/>
            </a:xfrm>
          </p:grpSpPr>
          <p:sp>
            <p:nvSpPr>
              <p:cNvPr id="14" name="Rectangle 13"/>
              <p:cNvSpPr/>
              <p:nvPr userDrawn="1"/>
            </p:nvSpPr>
            <p:spPr>
              <a:xfrm>
                <a:off x="-4482" y="6738431"/>
                <a:ext cx="11078022" cy="105501"/>
              </a:xfrm>
              <a:custGeom>
                <a:avLst/>
                <a:gdLst>
                  <a:gd name="connsiteX0" fmla="*/ 0 w 11037244"/>
                  <a:gd name="connsiteY0" fmla="*/ 0 h 112426"/>
                  <a:gd name="connsiteX1" fmla="*/ 11037244 w 11037244"/>
                  <a:gd name="connsiteY1" fmla="*/ 0 h 112426"/>
                  <a:gd name="connsiteX2" fmla="*/ 11037244 w 11037244"/>
                  <a:gd name="connsiteY2" fmla="*/ 112426 h 112426"/>
                  <a:gd name="connsiteX3" fmla="*/ 0 w 11037244"/>
                  <a:gd name="connsiteY3" fmla="*/ 112426 h 112426"/>
                  <a:gd name="connsiteX4" fmla="*/ 0 w 11037244"/>
                  <a:gd name="connsiteY4" fmla="*/ 0 h 112426"/>
                  <a:gd name="connsiteX0" fmla="*/ 0 w 11087251"/>
                  <a:gd name="connsiteY0" fmla="*/ 4762 h 117188"/>
                  <a:gd name="connsiteX1" fmla="*/ 11087251 w 11087251"/>
                  <a:gd name="connsiteY1" fmla="*/ 0 h 117188"/>
                  <a:gd name="connsiteX2" fmla="*/ 11037244 w 11087251"/>
                  <a:gd name="connsiteY2" fmla="*/ 117188 h 117188"/>
                  <a:gd name="connsiteX3" fmla="*/ 0 w 11087251"/>
                  <a:gd name="connsiteY3" fmla="*/ 117188 h 117188"/>
                  <a:gd name="connsiteX4" fmla="*/ 0 w 11087251"/>
                  <a:gd name="connsiteY4" fmla="*/ 4762 h 117188"/>
                  <a:gd name="connsiteX0" fmla="*/ 0 w 11094395"/>
                  <a:gd name="connsiteY0" fmla="*/ 4762 h 117188"/>
                  <a:gd name="connsiteX1" fmla="*/ 11094395 w 11094395"/>
                  <a:gd name="connsiteY1" fmla="*/ 0 h 117188"/>
                  <a:gd name="connsiteX2" fmla="*/ 11037244 w 11094395"/>
                  <a:gd name="connsiteY2" fmla="*/ 117188 h 117188"/>
                  <a:gd name="connsiteX3" fmla="*/ 0 w 11094395"/>
                  <a:gd name="connsiteY3" fmla="*/ 117188 h 117188"/>
                  <a:gd name="connsiteX4" fmla="*/ 0 w 11094395"/>
                  <a:gd name="connsiteY4" fmla="*/ 4762 h 117188"/>
                  <a:gd name="connsiteX0" fmla="*/ 0 w 11094395"/>
                  <a:gd name="connsiteY0" fmla="*/ 4762 h 119569"/>
                  <a:gd name="connsiteX1" fmla="*/ 11094395 w 11094395"/>
                  <a:gd name="connsiteY1" fmla="*/ 0 h 119569"/>
                  <a:gd name="connsiteX2" fmla="*/ 11011050 w 11094395"/>
                  <a:gd name="connsiteY2" fmla="*/ 119569 h 119569"/>
                  <a:gd name="connsiteX3" fmla="*/ 0 w 11094395"/>
                  <a:gd name="connsiteY3" fmla="*/ 117188 h 119569"/>
                  <a:gd name="connsiteX4" fmla="*/ 0 w 11094395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11050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  <a:gd name="connsiteX0" fmla="*/ 0 w 11099157"/>
                  <a:gd name="connsiteY0" fmla="*/ 4762 h 119569"/>
                  <a:gd name="connsiteX1" fmla="*/ 11099157 w 11099157"/>
                  <a:gd name="connsiteY1" fmla="*/ 0 h 119569"/>
                  <a:gd name="connsiteX2" fmla="*/ 11003906 w 11099157"/>
                  <a:gd name="connsiteY2" fmla="*/ 119569 h 119569"/>
                  <a:gd name="connsiteX3" fmla="*/ 0 w 11099157"/>
                  <a:gd name="connsiteY3" fmla="*/ 117188 h 119569"/>
                  <a:gd name="connsiteX4" fmla="*/ 0 w 11099157"/>
                  <a:gd name="connsiteY4" fmla="*/ 4762 h 1195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99157" h="119569">
                    <a:moveTo>
                      <a:pt x="0" y="4762"/>
                    </a:moveTo>
                    <a:lnTo>
                      <a:pt x="11099157" y="0"/>
                    </a:lnTo>
                    <a:lnTo>
                      <a:pt x="11003906" y="119569"/>
                    </a:lnTo>
                    <a:lnTo>
                      <a:pt x="0" y="117188"/>
                    </a:lnTo>
                    <a:lnTo>
                      <a:pt x="0" y="4762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  <p:sp>
            <p:nvSpPr>
              <p:cNvPr id="15" name="Rectangle 14"/>
              <p:cNvSpPr/>
              <p:nvPr userDrawn="1"/>
            </p:nvSpPr>
            <p:spPr>
              <a:xfrm>
                <a:off x="11558587" y="6472238"/>
                <a:ext cx="635963" cy="385762"/>
              </a:xfrm>
              <a:custGeom>
                <a:avLst/>
                <a:gdLst>
                  <a:gd name="connsiteX0" fmla="*/ 0 w 635963"/>
                  <a:gd name="connsiteY0" fmla="*/ 0 h 385762"/>
                  <a:gd name="connsiteX1" fmla="*/ 635963 w 635963"/>
                  <a:gd name="connsiteY1" fmla="*/ 0 h 385762"/>
                  <a:gd name="connsiteX2" fmla="*/ 635963 w 635963"/>
                  <a:gd name="connsiteY2" fmla="*/ 385762 h 385762"/>
                  <a:gd name="connsiteX3" fmla="*/ 0 w 635963"/>
                  <a:gd name="connsiteY3" fmla="*/ 385762 h 385762"/>
                  <a:gd name="connsiteX4" fmla="*/ 0 w 635963"/>
                  <a:gd name="connsiteY4" fmla="*/ 0 h 385762"/>
                  <a:gd name="connsiteX0" fmla="*/ 0 w 635963"/>
                  <a:gd name="connsiteY0" fmla="*/ 0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  <a:gd name="connsiteX5" fmla="*/ 0 w 635963"/>
                  <a:gd name="connsiteY5" fmla="*/ 0 h 385762"/>
                  <a:gd name="connsiteX0" fmla="*/ 0 w 635963"/>
                  <a:gd name="connsiteY0" fmla="*/ 385762 h 385762"/>
                  <a:gd name="connsiteX1" fmla="*/ 288132 w 635963"/>
                  <a:gd name="connsiteY1" fmla="*/ 0 h 385762"/>
                  <a:gd name="connsiteX2" fmla="*/ 635963 w 635963"/>
                  <a:gd name="connsiteY2" fmla="*/ 0 h 385762"/>
                  <a:gd name="connsiteX3" fmla="*/ 635963 w 635963"/>
                  <a:gd name="connsiteY3" fmla="*/ 385762 h 385762"/>
                  <a:gd name="connsiteX4" fmla="*/ 0 w 635963"/>
                  <a:gd name="connsiteY4" fmla="*/ 385762 h 3857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35963" h="385762">
                    <a:moveTo>
                      <a:pt x="0" y="385762"/>
                    </a:moveTo>
                    <a:lnTo>
                      <a:pt x="288132" y="0"/>
                    </a:lnTo>
                    <a:lnTo>
                      <a:pt x="635963" y="0"/>
                    </a:lnTo>
                    <a:lnTo>
                      <a:pt x="635963" y="385762"/>
                    </a:lnTo>
                    <a:lnTo>
                      <a:pt x="0" y="38576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p:grpSp>
      </p:grp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7BBC8A30-33C4-46A1-9352-5B66EC45A356}"/>
              </a:ext>
            </a:extLst>
          </p:cNvPr>
          <p:cNvCxnSpPr>
            <a:cxnSpLocks/>
          </p:cNvCxnSpPr>
          <p:nvPr/>
        </p:nvCxnSpPr>
        <p:spPr>
          <a:xfrm flipH="1" flipV="1">
            <a:off x="5380668" y="228600"/>
            <a:ext cx="1" cy="62611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9F32E664-9306-4894-BC6A-5C3656324894}"/>
              </a:ext>
            </a:extLst>
          </p:cNvPr>
          <p:cNvCxnSpPr>
            <a:cxnSpLocks/>
          </p:cNvCxnSpPr>
          <p:nvPr/>
        </p:nvCxnSpPr>
        <p:spPr>
          <a:xfrm>
            <a:off x="5379269" y="6505022"/>
            <a:ext cx="637120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DBF8E385-7690-44D0-BEEC-AF6966C2EB85}"/>
              </a:ext>
            </a:extLst>
          </p:cNvPr>
          <p:cNvCxnSpPr>
            <a:cxnSpLocks/>
          </p:cNvCxnSpPr>
          <p:nvPr/>
        </p:nvCxnSpPr>
        <p:spPr>
          <a:xfrm>
            <a:off x="7515719" y="6624099"/>
            <a:ext cx="1883802" cy="0"/>
          </a:xfrm>
          <a:prstGeom prst="straightConnector1">
            <a:avLst/>
          </a:prstGeom>
          <a:ln w="9525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60D5EB06-D08C-4F63-9BEC-36BF33B7857E}"/>
              </a:ext>
            </a:extLst>
          </p:cNvPr>
          <p:cNvSpPr txBox="1"/>
          <p:nvPr/>
        </p:nvSpPr>
        <p:spPr>
          <a:xfrm>
            <a:off x="6448890" y="6465053"/>
            <a:ext cx="12011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Eskalieren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AF2FFBDA-20E9-4811-8F49-266C34B0D936}"/>
              </a:ext>
            </a:extLst>
          </p:cNvPr>
          <p:cNvSpPr txBox="1"/>
          <p:nvPr/>
        </p:nvSpPr>
        <p:spPr>
          <a:xfrm>
            <a:off x="9564437" y="6459896"/>
            <a:ext cx="12011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/>
              <a:t>De-Eskalieren</a:t>
            </a:r>
          </a:p>
        </p:txBody>
      </p: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C07F0243-215A-4081-B827-B92C96DA6E18}"/>
              </a:ext>
            </a:extLst>
          </p:cNvPr>
          <p:cNvCxnSpPr>
            <a:cxnSpLocks/>
          </p:cNvCxnSpPr>
          <p:nvPr/>
        </p:nvCxnSpPr>
        <p:spPr>
          <a:xfrm>
            <a:off x="3386364" y="2196768"/>
            <a:ext cx="8247740" cy="15271"/>
          </a:xfrm>
          <a:prstGeom prst="line">
            <a:avLst/>
          </a:prstGeom>
          <a:ln w="12700">
            <a:solidFill>
              <a:schemeClr val="tx1"/>
            </a:solidFill>
            <a:prstDash val="dashDot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Rechteck 33">
            <a:extLst>
              <a:ext uri="{FF2B5EF4-FFF2-40B4-BE49-F238E27FC236}">
                <a16:creationId xmlns:a16="http://schemas.microsoft.com/office/drawing/2014/main" id="{0AFE8933-7564-4EF2-AB6A-65384B290471}"/>
              </a:ext>
            </a:extLst>
          </p:cNvPr>
          <p:cNvSpPr/>
          <p:nvPr/>
        </p:nvSpPr>
        <p:spPr>
          <a:xfrm>
            <a:off x="5814620" y="384971"/>
            <a:ext cx="1526579" cy="1795693"/>
          </a:xfrm>
          <a:prstGeom prst="rect">
            <a:avLst/>
          </a:prstGeom>
          <a:solidFill>
            <a:srgbClr val="F76C6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5E97AC6F-69CF-4864-BB56-316ADA27C995}"/>
              </a:ext>
            </a:extLst>
          </p:cNvPr>
          <p:cNvSpPr/>
          <p:nvPr/>
        </p:nvSpPr>
        <p:spPr>
          <a:xfrm>
            <a:off x="5814621" y="2226793"/>
            <a:ext cx="1526578" cy="4267560"/>
          </a:xfrm>
          <a:prstGeom prst="rect">
            <a:avLst/>
          </a:prstGeom>
          <a:solidFill>
            <a:srgbClr val="F76C6C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4C861F91-CA0C-48FD-9865-85C7C0E0215F}"/>
              </a:ext>
            </a:extLst>
          </p:cNvPr>
          <p:cNvSpPr/>
          <p:nvPr/>
        </p:nvSpPr>
        <p:spPr>
          <a:xfrm>
            <a:off x="7705413" y="384970"/>
            <a:ext cx="1526579" cy="1803093"/>
          </a:xfrm>
          <a:prstGeom prst="rect">
            <a:avLst/>
          </a:prstGeom>
          <a:solidFill>
            <a:srgbClr val="FBE19B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15C73BEF-D920-4C11-93F3-D3FB2C3B65C8}"/>
              </a:ext>
            </a:extLst>
          </p:cNvPr>
          <p:cNvSpPr/>
          <p:nvPr/>
        </p:nvSpPr>
        <p:spPr>
          <a:xfrm>
            <a:off x="7705414" y="2228091"/>
            <a:ext cx="1526578" cy="4267560"/>
          </a:xfrm>
          <a:prstGeom prst="rect">
            <a:avLst/>
          </a:prstGeom>
          <a:solidFill>
            <a:srgbClr val="FBE19B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D81ACC21-8EF4-4B08-92D2-80486FD9734C}"/>
              </a:ext>
            </a:extLst>
          </p:cNvPr>
          <p:cNvSpPr/>
          <p:nvPr/>
        </p:nvSpPr>
        <p:spPr>
          <a:xfrm>
            <a:off x="9572961" y="393085"/>
            <a:ext cx="1526579" cy="1798501"/>
          </a:xfrm>
          <a:prstGeom prst="rect">
            <a:avLst/>
          </a:prstGeom>
          <a:solidFill>
            <a:srgbClr val="8EE4A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E4A6456F-1D85-48A5-875B-22A0B93B7557}"/>
              </a:ext>
            </a:extLst>
          </p:cNvPr>
          <p:cNvSpPr/>
          <p:nvPr/>
        </p:nvSpPr>
        <p:spPr>
          <a:xfrm>
            <a:off x="9572962" y="2228757"/>
            <a:ext cx="1526578" cy="4267560"/>
          </a:xfrm>
          <a:prstGeom prst="rect">
            <a:avLst/>
          </a:prstGeom>
          <a:solidFill>
            <a:srgbClr val="8EE4AF">
              <a:alpha val="30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71EE9898-60E0-4E9A-9830-174EC1981107}"/>
              </a:ext>
            </a:extLst>
          </p:cNvPr>
          <p:cNvSpPr txBox="1"/>
          <p:nvPr/>
        </p:nvSpPr>
        <p:spPr>
          <a:xfrm>
            <a:off x="5868865" y="88706"/>
            <a:ext cx="13974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/>
              <a:t>INTENSITÄTSSTUFE 3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5908FF3C-64DC-41B5-A57A-D76D5D6516EB}"/>
              </a:ext>
            </a:extLst>
          </p:cNvPr>
          <p:cNvSpPr txBox="1"/>
          <p:nvPr/>
        </p:nvSpPr>
        <p:spPr>
          <a:xfrm>
            <a:off x="7813898" y="88705"/>
            <a:ext cx="13974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/>
              <a:t>INTENSITÄTSSTUFE 2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D1B157C7-B9E9-4689-AE26-3C3581B0F532}"/>
              </a:ext>
            </a:extLst>
          </p:cNvPr>
          <p:cNvSpPr txBox="1"/>
          <p:nvPr/>
        </p:nvSpPr>
        <p:spPr>
          <a:xfrm>
            <a:off x="9671117" y="96820"/>
            <a:ext cx="14970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50" b="1" dirty="0"/>
              <a:t>INTENSITÄTSSTUFE 1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C982AC04-D7F3-4B6C-B3F3-429A8F8618B1}"/>
              </a:ext>
            </a:extLst>
          </p:cNvPr>
          <p:cNvSpPr txBox="1"/>
          <p:nvPr/>
        </p:nvSpPr>
        <p:spPr>
          <a:xfrm rot="16200000">
            <a:off x="2772223" y="1061414"/>
            <a:ext cx="14745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/>
              <a:t>STUFENINDIKATOREN</a:t>
            </a:r>
          </a:p>
        </p:txBody>
      </p:sp>
      <p:pic>
        <p:nvPicPr>
          <p:cNvPr id="53" name="Grafik 52">
            <a:extLst>
              <a:ext uri="{FF2B5EF4-FFF2-40B4-BE49-F238E27FC236}">
                <a16:creationId xmlns:a16="http://schemas.microsoft.com/office/drawing/2014/main" id="{40888A31-AABC-4E74-8AE9-4B95494E8A5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56" r="37822" b="66426"/>
          <a:stretch/>
        </p:blipFill>
        <p:spPr>
          <a:xfrm>
            <a:off x="3904608" y="497511"/>
            <a:ext cx="258799" cy="246894"/>
          </a:xfrm>
          <a:prstGeom prst="rect">
            <a:avLst/>
          </a:prstGeom>
        </p:spPr>
      </p:pic>
      <p:sp>
        <p:nvSpPr>
          <p:cNvPr id="55" name="Textfeld 54">
            <a:extLst>
              <a:ext uri="{FF2B5EF4-FFF2-40B4-BE49-F238E27FC236}">
                <a16:creationId xmlns:a16="http://schemas.microsoft.com/office/drawing/2014/main" id="{62B10843-078B-4799-97D6-581DC3B71844}"/>
              </a:ext>
            </a:extLst>
          </p:cNvPr>
          <p:cNvSpPr txBox="1"/>
          <p:nvPr/>
        </p:nvSpPr>
        <p:spPr>
          <a:xfrm>
            <a:off x="4481623" y="479402"/>
            <a:ext cx="6109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Inzidenz</a:t>
            </a:r>
          </a:p>
        </p:txBody>
      </p:sp>
      <p:pic>
        <p:nvPicPr>
          <p:cNvPr id="57" name="Grafik 56">
            <a:extLst>
              <a:ext uri="{FF2B5EF4-FFF2-40B4-BE49-F238E27FC236}">
                <a16:creationId xmlns:a16="http://schemas.microsoft.com/office/drawing/2014/main" id="{B57A4568-6E0E-442D-86B1-F218383BE5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784" y="845269"/>
            <a:ext cx="307777" cy="307777"/>
          </a:xfrm>
          <a:prstGeom prst="rect">
            <a:avLst/>
          </a:prstGeom>
        </p:spPr>
      </p:pic>
      <p:sp>
        <p:nvSpPr>
          <p:cNvPr id="58" name="Textfeld 57">
            <a:extLst>
              <a:ext uri="{FF2B5EF4-FFF2-40B4-BE49-F238E27FC236}">
                <a16:creationId xmlns:a16="http://schemas.microsoft.com/office/drawing/2014/main" id="{386EEA45-6374-40F4-8DA2-FF148023024C}"/>
              </a:ext>
            </a:extLst>
          </p:cNvPr>
          <p:cNvSpPr txBox="1"/>
          <p:nvPr/>
        </p:nvSpPr>
        <p:spPr>
          <a:xfrm>
            <a:off x="4092874" y="834740"/>
            <a:ext cx="1404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Hospitalisierungs-quote pro XY</a:t>
            </a:r>
          </a:p>
        </p:txBody>
      </p:sp>
      <p:sp>
        <p:nvSpPr>
          <p:cNvPr id="62" name="Textfeld 61">
            <a:extLst>
              <a:ext uri="{FF2B5EF4-FFF2-40B4-BE49-F238E27FC236}">
                <a16:creationId xmlns:a16="http://schemas.microsoft.com/office/drawing/2014/main" id="{F54FA0E1-A558-4342-B832-4D9944E9748C}"/>
              </a:ext>
            </a:extLst>
          </p:cNvPr>
          <p:cNvSpPr txBox="1"/>
          <p:nvPr/>
        </p:nvSpPr>
        <p:spPr>
          <a:xfrm>
            <a:off x="4339593" y="1337175"/>
            <a:ext cx="10551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ITS-Belegung</a:t>
            </a:r>
          </a:p>
        </p:txBody>
      </p:sp>
      <p:pic>
        <p:nvPicPr>
          <p:cNvPr id="64" name="Grafik 63">
            <a:extLst>
              <a:ext uri="{FF2B5EF4-FFF2-40B4-BE49-F238E27FC236}">
                <a16:creationId xmlns:a16="http://schemas.microsoft.com/office/drawing/2014/main" id="{6C53DDDE-7F18-415E-971F-BF694F52A0E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759" y="1316274"/>
            <a:ext cx="235494" cy="235494"/>
          </a:xfrm>
          <a:prstGeom prst="rect">
            <a:avLst/>
          </a:prstGeom>
        </p:spPr>
      </p:pic>
      <p:pic>
        <p:nvPicPr>
          <p:cNvPr id="66" name="Grafik 65">
            <a:extLst>
              <a:ext uri="{FF2B5EF4-FFF2-40B4-BE49-F238E27FC236}">
                <a16:creationId xmlns:a16="http://schemas.microsoft.com/office/drawing/2014/main" id="{F07DBA9C-8ED4-45AA-AB84-2EA20A86C31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2558" y="1734688"/>
            <a:ext cx="275684" cy="275684"/>
          </a:xfrm>
          <a:prstGeom prst="rect">
            <a:avLst/>
          </a:prstGeom>
        </p:spPr>
      </p:pic>
      <p:sp>
        <p:nvSpPr>
          <p:cNvPr id="67" name="Textfeld 66">
            <a:extLst>
              <a:ext uri="{FF2B5EF4-FFF2-40B4-BE49-F238E27FC236}">
                <a16:creationId xmlns:a16="http://schemas.microsoft.com/office/drawing/2014/main" id="{038CC258-BB5F-48C1-A03A-728E39083D8F}"/>
              </a:ext>
            </a:extLst>
          </p:cNvPr>
          <p:cNvSpPr txBox="1"/>
          <p:nvPr/>
        </p:nvSpPr>
        <p:spPr>
          <a:xfrm>
            <a:off x="4364659" y="1732842"/>
            <a:ext cx="105517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 err="1"/>
              <a:t>KoNa</a:t>
            </a:r>
            <a:r>
              <a:rPr lang="de-DE" sz="1000" dirty="0"/>
              <a:t>-Quote</a:t>
            </a:r>
          </a:p>
        </p:txBody>
      </p:sp>
      <p:sp>
        <p:nvSpPr>
          <p:cNvPr id="69" name="Rechteck: abgerundete Ecken 68">
            <a:extLst>
              <a:ext uri="{FF2B5EF4-FFF2-40B4-BE49-F238E27FC236}">
                <a16:creationId xmlns:a16="http://schemas.microsoft.com/office/drawing/2014/main" id="{FD00A527-4894-4BCA-9966-A3FA4344AE7A}"/>
              </a:ext>
            </a:extLst>
          </p:cNvPr>
          <p:cNvSpPr/>
          <p:nvPr/>
        </p:nvSpPr>
        <p:spPr>
          <a:xfrm>
            <a:off x="5394768" y="2225176"/>
            <a:ext cx="6239468" cy="4274511"/>
          </a:xfrm>
          <a:prstGeom prst="roundRect">
            <a:avLst>
              <a:gd name="adj" fmla="val 0"/>
            </a:avLst>
          </a:prstGeom>
          <a:gradFill flip="none" rotWithShape="1">
            <a:gsLst>
              <a:gs pos="25000">
                <a:srgbClr val="F76C6C">
                  <a:alpha val="69000"/>
                </a:srgbClr>
              </a:gs>
              <a:gs pos="48000">
                <a:srgbClr val="FBE19B">
                  <a:alpha val="60000"/>
                  <a:lumMod val="100000"/>
                </a:srgbClr>
              </a:gs>
              <a:gs pos="74000">
                <a:srgbClr val="8EE4AF">
                  <a:alpha val="60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graphicFrame>
        <p:nvGraphicFramePr>
          <p:cNvPr id="73" name="Table 2">
            <a:extLst>
              <a:ext uri="{FF2B5EF4-FFF2-40B4-BE49-F238E27FC236}">
                <a16:creationId xmlns:a16="http://schemas.microsoft.com/office/drawing/2014/main" id="{D756E045-3D1E-4354-861C-1EE43F5C305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72584" y="2192697"/>
          <a:ext cx="8328659" cy="43586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290325">
                  <a:extLst>
                    <a:ext uri="{9D8B030D-6E8A-4147-A177-3AD203B41FA5}">
                      <a16:colId xmlns:a16="http://schemas.microsoft.com/office/drawing/2014/main" val="2079613962"/>
                    </a:ext>
                  </a:extLst>
                </a:gridCol>
                <a:gridCol w="2258815">
                  <a:extLst>
                    <a:ext uri="{9D8B030D-6E8A-4147-A177-3AD203B41FA5}">
                      <a16:colId xmlns:a16="http://schemas.microsoft.com/office/drawing/2014/main" val="457359417"/>
                    </a:ext>
                  </a:extLst>
                </a:gridCol>
                <a:gridCol w="1813560">
                  <a:extLst>
                    <a:ext uri="{9D8B030D-6E8A-4147-A177-3AD203B41FA5}">
                      <a16:colId xmlns:a16="http://schemas.microsoft.com/office/drawing/2014/main" val="2049763480"/>
                    </a:ext>
                  </a:extLst>
                </a:gridCol>
                <a:gridCol w="1965959">
                  <a:extLst>
                    <a:ext uri="{9D8B030D-6E8A-4147-A177-3AD203B41FA5}">
                      <a16:colId xmlns:a16="http://schemas.microsoft.com/office/drawing/2014/main" val="666228843"/>
                    </a:ext>
                  </a:extLst>
                </a:gridCol>
              </a:tblGrid>
              <a:tr h="21162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Zusammenkünfte in Innenräumen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 innerhalb der Familie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˂ 10 (?)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˂100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5860050"/>
                  </a:ext>
                </a:extLst>
              </a:tr>
              <a:tr h="21162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Alten- und Pflegeheime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Testpflicht, nur Einzelbesuche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Testpflicht, max zwei Haushalte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Testpflicht, mehrere HH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8190638"/>
                  </a:ext>
                </a:extLst>
              </a:tr>
              <a:tr h="21162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Bars / Clubs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Schließung erwägen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Schließung erwägen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4894292"/>
                  </a:ext>
                </a:extLst>
              </a:tr>
              <a:tr h="29098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Betriebe/Unternehmen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Mobiles Arbeiten empfohlen, Verschärfung Schutzkonzepte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Mobiles Arbeiten empfohlen oder 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838452"/>
                  </a:ext>
                </a:extLst>
              </a:tr>
              <a:tr h="21162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Gastronomie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 Abholung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 Abholung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9019729"/>
                  </a:ext>
                </a:extLst>
              </a:tr>
              <a:tr h="236474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Universitäten &amp; FHs 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Schließung erwägen, Distanzunterricht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Offen, Schutzkonzepte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265064"/>
                  </a:ext>
                </a:extLst>
              </a:tr>
              <a:tr h="29098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Weiterführende Schulen, Berufsschulen 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Schließung erwägen, Distanzunterricht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Distanzunterricht, Reduzierung Klassenstärke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8576835"/>
                  </a:ext>
                </a:extLst>
              </a:tr>
              <a:tr h="29098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Personverkehr ÖPNV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Schutzkonzepte, Extra Bahnen, Taktung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Schutzkonzepte, Extra Bahnen, Taktung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Schutzkonzepte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596330"/>
                  </a:ext>
                </a:extLst>
              </a:tr>
              <a:tr h="21162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Kitas &amp; Grundschulen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Offen, Schutzkonzepte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548479"/>
                  </a:ext>
                </a:extLst>
              </a:tr>
              <a:tr h="21162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Theater, Kino, Museen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Schließung erwägen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750011"/>
                  </a:ext>
                </a:extLst>
              </a:tr>
              <a:tr h="21162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Friseur, Kosmetik, Körperpflege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Schließung erwägen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89543"/>
                  </a:ext>
                </a:extLst>
              </a:tr>
              <a:tr h="29098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Einzelhandel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Schließung erwägen (außer Geschäfte des täglichen Bedarfs)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(1Person/20m2)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4032967"/>
                  </a:ext>
                </a:extLst>
              </a:tr>
              <a:tr h="211626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Zusammenkünfte im Freien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Verbot erwägen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˂100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˂1000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98485"/>
                  </a:ext>
                </a:extLst>
              </a:tr>
              <a:tr h="29098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Personenverkehr Fern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Schutzkonzepte (AHA-L), Sitzplatzreservierungen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Schutzkonzepte (AHA-L), Sitzplatzreservierungen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Schutzkonzepte (AHA-L), Sitzplatzreservierungen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0434570"/>
                  </a:ext>
                </a:extLst>
              </a:tr>
              <a:tr h="21162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Hotels 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Schließung erwägen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 mit Schutzkonzepten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2258362"/>
                  </a:ext>
                </a:extLst>
              </a:tr>
              <a:tr h="211626">
                <a:tc>
                  <a:txBody>
                    <a:bodyPr/>
                    <a:lstStyle/>
                    <a:p>
                      <a:pPr algn="r"/>
                      <a:r>
                        <a:rPr lang="de-DE" sz="1000" b="1" noProof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Parks und Spielplätze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0" noProof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Offen</a:t>
                      </a:r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0350821"/>
                  </a:ext>
                </a:extLst>
              </a:tr>
            </a:tbl>
          </a:graphicData>
        </a:graphic>
      </p:graphicFrame>
      <p:sp>
        <p:nvSpPr>
          <p:cNvPr id="86" name="Textfeld 85">
            <a:extLst>
              <a:ext uri="{FF2B5EF4-FFF2-40B4-BE49-F238E27FC236}">
                <a16:creationId xmlns:a16="http://schemas.microsoft.com/office/drawing/2014/main" id="{4CA56EC9-BB61-4112-95FD-5315F67B0366}"/>
              </a:ext>
            </a:extLst>
          </p:cNvPr>
          <p:cNvSpPr txBox="1"/>
          <p:nvPr/>
        </p:nvSpPr>
        <p:spPr>
          <a:xfrm flipH="1">
            <a:off x="5243979" y="1304261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  <p:sp>
        <p:nvSpPr>
          <p:cNvPr id="90" name="Textfeld 89">
            <a:extLst>
              <a:ext uri="{FF2B5EF4-FFF2-40B4-BE49-F238E27FC236}">
                <a16:creationId xmlns:a16="http://schemas.microsoft.com/office/drawing/2014/main" id="{0F18B4CB-D6B0-4047-95F2-0F8407A15974}"/>
              </a:ext>
            </a:extLst>
          </p:cNvPr>
          <p:cNvSpPr txBox="1"/>
          <p:nvPr/>
        </p:nvSpPr>
        <p:spPr>
          <a:xfrm flipH="1">
            <a:off x="5244993" y="1681287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  <p:sp>
        <p:nvSpPr>
          <p:cNvPr id="94" name="TextBox 8">
            <a:extLst>
              <a:ext uri="{FF2B5EF4-FFF2-40B4-BE49-F238E27FC236}">
                <a16:creationId xmlns:a16="http://schemas.microsoft.com/office/drawing/2014/main" id="{DE0BD6B0-14FA-4EE0-A5D0-00E5E2A5C999}"/>
              </a:ext>
            </a:extLst>
          </p:cNvPr>
          <p:cNvSpPr txBox="1"/>
          <p:nvPr/>
        </p:nvSpPr>
        <p:spPr>
          <a:xfrm>
            <a:off x="872174" y="214242"/>
            <a:ext cx="29316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Arial" panose="020B0604020202020204" pitchFamily="34" charset="0"/>
                <a:cs typeface="Arial" panose="020B0604020202020204" pitchFamily="34" charset="0"/>
              </a:rPr>
              <a:t>Intensitätsstufen</a:t>
            </a:r>
          </a:p>
        </p:txBody>
      </p:sp>
      <p:sp>
        <p:nvSpPr>
          <p:cNvPr id="95" name="Rechteck: abgerundete Ecken 94">
            <a:extLst>
              <a:ext uri="{FF2B5EF4-FFF2-40B4-BE49-F238E27FC236}">
                <a16:creationId xmlns:a16="http://schemas.microsoft.com/office/drawing/2014/main" id="{7EC4F751-38BE-46B5-B086-25994692A25C}"/>
              </a:ext>
            </a:extLst>
          </p:cNvPr>
          <p:cNvSpPr/>
          <p:nvPr/>
        </p:nvSpPr>
        <p:spPr>
          <a:xfrm>
            <a:off x="20108" y="1227639"/>
            <a:ext cx="3055277" cy="16575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100" b="1" dirty="0">
                <a:solidFill>
                  <a:schemeClr val="tx1"/>
                </a:solidFill>
              </a:rPr>
              <a:t>Basismaßnahmen</a:t>
            </a:r>
            <a:br>
              <a:rPr lang="de-DE" sz="1100" b="1" dirty="0">
                <a:solidFill>
                  <a:schemeClr val="tx1"/>
                </a:solidFill>
              </a:rPr>
            </a:br>
            <a:r>
              <a:rPr lang="de-DE" sz="1100" b="1" dirty="0">
                <a:solidFill>
                  <a:schemeClr val="tx1"/>
                </a:solidFill>
              </a:rPr>
              <a:t>- Empfehlungen 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1"/>
                </a:solidFill>
              </a:rPr>
              <a:t>AHA+L (Abstand, Hygiene, Alltagsmasken, Lüften)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1"/>
                </a:solidFill>
              </a:rPr>
              <a:t>Corona-Warn-App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1"/>
                </a:solidFill>
              </a:rPr>
              <a:t>Generelles Tragen von Mund-Nasen-Schutz in Gesundheitseinrichtungen und Pflegeheimen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1"/>
                </a:solidFill>
              </a:rPr>
              <a:t>Fallidentifikation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1"/>
                </a:solidFill>
              </a:rPr>
              <a:t>Fallisolierung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1"/>
                </a:solidFill>
              </a:rPr>
              <a:t>Kontaktsuche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1"/>
                </a:solidFill>
              </a:rPr>
              <a:t>Identifikation von Fallketten und Clustern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100" dirty="0">
                <a:solidFill>
                  <a:schemeClr val="tx1"/>
                </a:solidFill>
              </a:rPr>
              <a:t>Quarantäne von Kontaktpersonen</a:t>
            </a:r>
          </a:p>
        </p:txBody>
      </p:sp>
      <p:sp>
        <p:nvSpPr>
          <p:cNvPr id="97" name="Textfeld 96">
            <a:extLst>
              <a:ext uri="{FF2B5EF4-FFF2-40B4-BE49-F238E27FC236}">
                <a16:creationId xmlns:a16="http://schemas.microsoft.com/office/drawing/2014/main" id="{387AAB2D-A9DE-4DCC-9129-AB2DD0F5A1D5}"/>
              </a:ext>
            </a:extLst>
          </p:cNvPr>
          <p:cNvSpPr txBox="1"/>
          <p:nvPr/>
        </p:nvSpPr>
        <p:spPr>
          <a:xfrm>
            <a:off x="75007" y="5715340"/>
            <a:ext cx="3055275" cy="769441"/>
          </a:xfrm>
          <a:prstGeom prst="rect">
            <a:avLst/>
          </a:prstGeom>
          <a:solidFill>
            <a:srgbClr val="8EE4AF"/>
          </a:solidFill>
        </p:spPr>
        <p:txBody>
          <a:bodyPr wrap="square" rtlCol="0">
            <a:spAutoFit/>
          </a:bodyPr>
          <a:lstStyle/>
          <a:p>
            <a:r>
              <a:rPr lang="de-DE" sz="1100" b="1" dirty="0"/>
              <a:t>Stufe 1 - Niedriges Infektionsgeschehen</a:t>
            </a:r>
          </a:p>
          <a:p>
            <a:pPr marL="171450" indent="-171450">
              <a:buFontTx/>
              <a:buChar char="-"/>
            </a:pPr>
            <a:r>
              <a:rPr lang="de-DE" sz="1100" dirty="0"/>
              <a:t>Gut kontrollierbare, Einzelfälle,</a:t>
            </a:r>
          </a:p>
          <a:p>
            <a:pPr marL="171450" indent="-171450">
              <a:buFontTx/>
              <a:buChar char="-"/>
            </a:pPr>
            <a:r>
              <a:rPr lang="de-DE" sz="1100" dirty="0"/>
              <a:t>lokal und zeitlich begrenzte kleinere Ausbrüche</a:t>
            </a:r>
          </a:p>
          <a:p>
            <a:pPr marL="171450" indent="-171450">
              <a:buFontTx/>
              <a:buChar char="-"/>
            </a:pPr>
            <a:r>
              <a:rPr lang="de-DE" sz="1100" dirty="0"/>
              <a:t>GÄ und GS: genügend Ressourcen vorhanden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7B781085-8ECC-46DE-BD2B-ED7F77FD1341}"/>
              </a:ext>
            </a:extLst>
          </p:cNvPr>
          <p:cNvSpPr txBox="1"/>
          <p:nvPr/>
        </p:nvSpPr>
        <p:spPr>
          <a:xfrm>
            <a:off x="66604" y="4433399"/>
            <a:ext cx="3072298" cy="1277273"/>
          </a:xfrm>
          <a:prstGeom prst="rect">
            <a:avLst/>
          </a:prstGeom>
          <a:solidFill>
            <a:srgbClr val="FBE19B"/>
          </a:solidFill>
        </p:spPr>
        <p:txBody>
          <a:bodyPr wrap="square" rtlCol="0">
            <a:spAutoFit/>
          </a:bodyPr>
          <a:lstStyle/>
          <a:p>
            <a:r>
              <a:rPr lang="de-DE" sz="1100" b="1" dirty="0"/>
              <a:t>Stufe 2 - Mittleres Infektionsgeschehen</a:t>
            </a:r>
          </a:p>
          <a:p>
            <a:r>
              <a:rPr lang="de-DE" sz="1100" dirty="0"/>
              <a:t>- Ausbrüche in einzelnen Settings (Pflegeeinrichtungen, Unterkünfte, Schulen, Betriebe) nehmen zu </a:t>
            </a:r>
          </a:p>
          <a:p>
            <a:r>
              <a:rPr lang="de-DE" sz="1100" dirty="0"/>
              <a:t>- Zunahmen Übertragungen im privaten Umfeld</a:t>
            </a:r>
          </a:p>
          <a:p>
            <a:r>
              <a:rPr lang="de-DE" sz="1100" dirty="0"/>
              <a:t>- GÄ und GS: Belastet, aber noch Ressourcen vorhanden</a:t>
            </a:r>
          </a:p>
        </p:txBody>
      </p:sp>
      <p:sp>
        <p:nvSpPr>
          <p:cNvPr id="99" name="Textfeld 98">
            <a:extLst>
              <a:ext uri="{FF2B5EF4-FFF2-40B4-BE49-F238E27FC236}">
                <a16:creationId xmlns:a16="http://schemas.microsoft.com/office/drawing/2014/main" id="{0BEFABE6-7337-4D3A-BFB2-E37394809E84}"/>
              </a:ext>
            </a:extLst>
          </p:cNvPr>
          <p:cNvSpPr txBox="1"/>
          <p:nvPr/>
        </p:nvSpPr>
        <p:spPr>
          <a:xfrm>
            <a:off x="51024" y="3363556"/>
            <a:ext cx="3079353" cy="1107996"/>
          </a:xfrm>
          <a:prstGeom prst="rect">
            <a:avLst/>
          </a:prstGeom>
          <a:solidFill>
            <a:srgbClr val="F76C6C"/>
          </a:solidFill>
        </p:spPr>
        <p:txBody>
          <a:bodyPr wrap="square" rtlCol="0">
            <a:spAutoFit/>
          </a:bodyPr>
          <a:lstStyle/>
          <a:p>
            <a:r>
              <a:rPr lang="de-DE" sz="1100" b="1" dirty="0"/>
              <a:t>Stufe 3 – Hohes Infektionsgeschehen</a:t>
            </a:r>
          </a:p>
          <a:p>
            <a:r>
              <a:rPr lang="de-DE" sz="1100" dirty="0"/>
              <a:t>- Diffuses Geschehen, Ausbrüche in mehreren und großen Settings oder flächenhafte Ausbrüche</a:t>
            </a:r>
          </a:p>
          <a:p>
            <a:r>
              <a:rPr lang="de-DE" sz="1100" dirty="0"/>
              <a:t>- Hohe Übertragungsrate im privaten Umfeld </a:t>
            </a:r>
          </a:p>
          <a:p>
            <a:r>
              <a:rPr lang="de-DE" sz="1100" dirty="0"/>
              <a:t>- GÄ und GS: Überlastung, KP-Nachverfolgung nicht mehr möglich, hohe </a:t>
            </a:r>
            <a:r>
              <a:rPr lang="de-DE" sz="1100" dirty="0" err="1"/>
              <a:t>Hosp</a:t>
            </a:r>
            <a:r>
              <a:rPr lang="de-DE" sz="1100" dirty="0"/>
              <a:t>. &amp; ITS-Raten</a:t>
            </a:r>
          </a:p>
        </p:txBody>
      </p:sp>
      <p:sp>
        <p:nvSpPr>
          <p:cNvPr id="101" name="Rechteck 100">
            <a:extLst>
              <a:ext uri="{FF2B5EF4-FFF2-40B4-BE49-F238E27FC236}">
                <a16:creationId xmlns:a16="http://schemas.microsoft.com/office/drawing/2014/main" id="{055497A4-73F1-4D07-BBAB-342A01A3DE9F}"/>
              </a:ext>
            </a:extLst>
          </p:cNvPr>
          <p:cNvSpPr/>
          <p:nvPr/>
        </p:nvSpPr>
        <p:spPr>
          <a:xfrm>
            <a:off x="49689" y="3349088"/>
            <a:ext cx="3088928" cy="313569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feld 59">
            <a:extLst>
              <a:ext uri="{FF2B5EF4-FFF2-40B4-BE49-F238E27FC236}">
                <a16:creationId xmlns:a16="http://schemas.microsoft.com/office/drawing/2014/main" id="{9DA2DA10-3071-4B12-AA57-48730B393544}"/>
              </a:ext>
            </a:extLst>
          </p:cNvPr>
          <p:cNvSpPr txBox="1"/>
          <p:nvPr/>
        </p:nvSpPr>
        <p:spPr>
          <a:xfrm flipH="1">
            <a:off x="5252516" y="477530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  <p:sp>
        <p:nvSpPr>
          <p:cNvPr id="61" name="Textfeld 60">
            <a:extLst>
              <a:ext uri="{FF2B5EF4-FFF2-40B4-BE49-F238E27FC236}">
                <a16:creationId xmlns:a16="http://schemas.microsoft.com/office/drawing/2014/main" id="{A078C971-BE14-4F2C-B309-C2E32ACD7916}"/>
              </a:ext>
            </a:extLst>
          </p:cNvPr>
          <p:cNvSpPr txBox="1"/>
          <p:nvPr/>
        </p:nvSpPr>
        <p:spPr>
          <a:xfrm flipH="1">
            <a:off x="5252974" y="878303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  <p:sp>
        <p:nvSpPr>
          <p:cNvPr id="63" name="Textfeld 62">
            <a:extLst>
              <a:ext uri="{FF2B5EF4-FFF2-40B4-BE49-F238E27FC236}">
                <a16:creationId xmlns:a16="http://schemas.microsoft.com/office/drawing/2014/main" id="{A23B2D08-A72C-48AC-93AC-42F8CE822B6F}"/>
              </a:ext>
            </a:extLst>
          </p:cNvPr>
          <p:cNvSpPr txBox="1"/>
          <p:nvPr/>
        </p:nvSpPr>
        <p:spPr>
          <a:xfrm flipH="1">
            <a:off x="7176766" y="1300871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  <p:sp>
        <p:nvSpPr>
          <p:cNvPr id="65" name="Textfeld 64">
            <a:extLst>
              <a:ext uri="{FF2B5EF4-FFF2-40B4-BE49-F238E27FC236}">
                <a16:creationId xmlns:a16="http://schemas.microsoft.com/office/drawing/2014/main" id="{CD43112F-B2F3-4F8B-8C6B-DF7F058F8474}"/>
              </a:ext>
            </a:extLst>
          </p:cNvPr>
          <p:cNvSpPr txBox="1"/>
          <p:nvPr/>
        </p:nvSpPr>
        <p:spPr>
          <a:xfrm flipH="1">
            <a:off x="7177780" y="1677897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  <p:sp>
        <p:nvSpPr>
          <p:cNvPr id="68" name="Textfeld 67">
            <a:extLst>
              <a:ext uri="{FF2B5EF4-FFF2-40B4-BE49-F238E27FC236}">
                <a16:creationId xmlns:a16="http://schemas.microsoft.com/office/drawing/2014/main" id="{E6A5733B-9F38-4C13-A74F-5260DF321BCB}"/>
              </a:ext>
            </a:extLst>
          </p:cNvPr>
          <p:cNvSpPr txBox="1"/>
          <p:nvPr/>
        </p:nvSpPr>
        <p:spPr>
          <a:xfrm flipH="1">
            <a:off x="7185303" y="474140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B879CF16-5A78-4DD5-A72C-671ED096BBA6}"/>
              </a:ext>
            </a:extLst>
          </p:cNvPr>
          <p:cNvSpPr txBox="1"/>
          <p:nvPr/>
        </p:nvSpPr>
        <p:spPr>
          <a:xfrm flipH="1">
            <a:off x="7185761" y="874913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60C08EE1-923B-43F1-BE3E-7A0EFFD3C97A}"/>
              </a:ext>
            </a:extLst>
          </p:cNvPr>
          <p:cNvSpPr txBox="1"/>
          <p:nvPr/>
        </p:nvSpPr>
        <p:spPr>
          <a:xfrm flipH="1">
            <a:off x="9045855" y="1278289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8BF9A27E-0E49-44A1-92A1-C57BB871E40E}"/>
              </a:ext>
            </a:extLst>
          </p:cNvPr>
          <p:cNvSpPr txBox="1"/>
          <p:nvPr/>
        </p:nvSpPr>
        <p:spPr>
          <a:xfrm flipH="1">
            <a:off x="9046869" y="1655315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5813DB49-C5B1-47E7-B2B7-C73B39F58756}"/>
              </a:ext>
            </a:extLst>
          </p:cNvPr>
          <p:cNvSpPr txBox="1"/>
          <p:nvPr/>
        </p:nvSpPr>
        <p:spPr>
          <a:xfrm flipH="1">
            <a:off x="9054392" y="451558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A6A2FD74-B6EE-446B-8F2E-812DEC64FF0E}"/>
              </a:ext>
            </a:extLst>
          </p:cNvPr>
          <p:cNvSpPr txBox="1"/>
          <p:nvPr/>
        </p:nvSpPr>
        <p:spPr>
          <a:xfrm flipH="1">
            <a:off x="9054850" y="852331"/>
            <a:ext cx="6902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100" b="1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041794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1386</Words>
  <Application>Microsoft Office PowerPoint</Application>
  <PresentationFormat>Breitbild</PresentationFormat>
  <Paragraphs>301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Wingdings</vt:lpstr>
      <vt:lpstr>Office Theme</vt:lpstr>
      <vt:lpstr>PowerPoint-Präsentation</vt:lpstr>
      <vt:lpstr>PowerPoint-Präsentation</vt:lpstr>
      <vt:lpstr>Vorgehensweise </vt:lpstr>
      <vt:lpstr>PowerPoint-Präsentation</vt:lpstr>
      <vt:lpstr>PowerPoint-Präsentation</vt:lpstr>
      <vt:lpstr>PowerPoint-Präsentation</vt:lpstr>
      <vt:lpstr>Präambel zum Intensitäts-Stufenkonzept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i7 new</dc:creator>
  <cp:lastModifiedBy>Schulze, Kai</cp:lastModifiedBy>
  <cp:revision>176</cp:revision>
  <cp:lastPrinted>2021-01-30T14:03:05Z</cp:lastPrinted>
  <dcterms:created xsi:type="dcterms:W3CDTF">2017-12-19T04:17:13Z</dcterms:created>
  <dcterms:modified xsi:type="dcterms:W3CDTF">2021-02-01T11:02:27Z</dcterms:modified>
</cp:coreProperties>
</file>