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86" r:id="rId3"/>
    <p:sldId id="281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3660" autoAdjust="0"/>
  </p:normalViewPr>
  <p:slideViewPr>
    <p:cSldViewPr snapToGrid="0">
      <p:cViewPr>
        <p:scale>
          <a:sx n="90" d="100"/>
          <a:sy n="90" d="100"/>
        </p:scale>
        <p:origin x="638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5450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83162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02.02.2021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03.02.2020 werden </a:t>
            </a:r>
            <a:r>
              <a:rPr lang="de-DE" sz="1600" b="1" dirty="0"/>
              <a:t>4.217 </a:t>
            </a:r>
            <a:r>
              <a:rPr lang="de-DE" sz="1600" dirty="0"/>
              <a:t>COVID-19-Patienten auf Intensivstation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vielen Bundesländern gehen die COVID-19-Fallzahlen auf ICU weiter zurück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4 Bundesländer zeigen weiterhin steigende Fallzahlen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60866" y="6518818"/>
            <a:ext cx="15495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03.02.2021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797" y="2227124"/>
            <a:ext cx="5958325" cy="3830352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4330317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666344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0F3B13A-BC29-450F-8414-85AFE07AB0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33674" y="2252792"/>
            <a:ext cx="5958326" cy="3830352"/>
          </a:xfrm>
          <a:prstGeom prst="rect">
            <a:avLst/>
          </a:prstGeom>
        </p:spPr>
      </p:pic>
      <p:sp>
        <p:nvSpPr>
          <p:cNvPr id="18" name="Rechteck 17">
            <a:extLst>
              <a:ext uri="{FF2B5EF4-FFF2-40B4-BE49-F238E27FC236}">
                <a16:creationId xmlns:a16="http://schemas.microsoft.com/office/drawing/2014/main" id="{F874898E-8F44-4867-A007-9B4E7D7C991B}"/>
              </a:ext>
            </a:extLst>
          </p:cNvPr>
          <p:cNvSpPr/>
          <p:nvPr/>
        </p:nvSpPr>
        <p:spPr>
          <a:xfrm>
            <a:off x="6806740" y="2108425"/>
            <a:ext cx="1803860" cy="24753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sp>
        <p:nvSpPr>
          <p:cNvPr id="23" name="Ellipse 22">
            <a:extLst>
              <a:ext uri="{FF2B5EF4-FFF2-40B4-BE49-F238E27FC236}">
                <a16:creationId xmlns:a16="http://schemas.microsoft.com/office/drawing/2014/main" id="{424B370F-95D8-4120-B814-4C65F691CB63}"/>
              </a:ext>
            </a:extLst>
          </p:cNvPr>
          <p:cNvSpPr/>
          <p:nvPr/>
        </p:nvSpPr>
        <p:spPr>
          <a:xfrm>
            <a:off x="11556100" y="3831542"/>
            <a:ext cx="556416" cy="149352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>
            <a:extLst>
              <a:ext uri="{FF2B5EF4-FFF2-40B4-BE49-F238E27FC236}">
                <a16:creationId xmlns:a16="http://schemas.microsoft.com/office/drawing/2014/main" id="{22763FC4-901D-4B10-B4FD-0A68860C9B7A}"/>
              </a:ext>
            </a:extLst>
          </p:cNvPr>
          <p:cNvSpPr/>
          <p:nvPr/>
        </p:nvSpPr>
        <p:spPr>
          <a:xfrm>
            <a:off x="11564414" y="3220901"/>
            <a:ext cx="539789" cy="151984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5" name="Ellipse 24">
            <a:extLst>
              <a:ext uri="{FF2B5EF4-FFF2-40B4-BE49-F238E27FC236}">
                <a16:creationId xmlns:a16="http://schemas.microsoft.com/office/drawing/2014/main" id="{38717873-5863-456C-848B-C0B186747402}"/>
              </a:ext>
            </a:extLst>
          </p:cNvPr>
          <p:cNvSpPr/>
          <p:nvPr/>
        </p:nvSpPr>
        <p:spPr>
          <a:xfrm>
            <a:off x="11556100" y="4732508"/>
            <a:ext cx="539789" cy="149352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8" name="Ellipse 27">
            <a:extLst>
              <a:ext uri="{FF2B5EF4-FFF2-40B4-BE49-F238E27FC236}">
                <a16:creationId xmlns:a16="http://schemas.microsoft.com/office/drawing/2014/main" id="{5CAB03A6-9662-4155-838D-55400D100596}"/>
              </a:ext>
            </a:extLst>
          </p:cNvPr>
          <p:cNvSpPr/>
          <p:nvPr/>
        </p:nvSpPr>
        <p:spPr>
          <a:xfrm>
            <a:off x="11556100" y="4290199"/>
            <a:ext cx="539789" cy="149352"/>
          </a:xfrm>
          <a:prstGeom prst="ellipse">
            <a:avLst/>
          </a:prstGeom>
          <a:noFill/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5053933" y="2401372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5745</a:t>
            </a:r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5860472" y="273287"/>
            <a:ext cx="6051666" cy="1186981"/>
          </a:xfrm>
        </p:spPr>
        <p:txBody>
          <a:bodyPr>
            <a:noAutofit/>
          </a:bodyPr>
          <a:lstStyle/>
          <a:p>
            <a:r>
              <a:rPr lang="de-DE" sz="1600" dirty="0"/>
              <a:t>In 7 Bundesländern liegt der Anteil von COVID-19-Patient*innen an Intensivbetten noch über 20% (jedes 4.-5.Bett)</a:t>
            </a:r>
          </a:p>
          <a:p>
            <a:r>
              <a:rPr lang="de-DE" sz="1600" dirty="0"/>
              <a:t>Unterschiedlich starker Rückgang der COVID-19-Fallzahlen in den BL</a:t>
            </a:r>
          </a:p>
          <a:p>
            <a:endParaRPr lang="de-DE" sz="1600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98368" y="6437807"/>
            <a:ext cx="2743200" cy="365125"/>
          </a:xfrm>
        </p:spPr>
        <p:txBody>
          <a:bodyPr/>
          <a:lstStyle/>
          <a:p>
            <a:pPr defTabSz="457189"/>
            <a:fld id="{E1EC3C80-59F9-4B27-ACDC-4938287A1705}" type="datetime1">
              <a:rPr lang="de-DE">
                <a:latin typeface="Calibri"/>
              </a:rPr>
              <a:pPr defTabSz="457189"/>
              <a:t>02.02.2021</a:t>
            </a:fld>
            <a:endParaRPr lang="de-DE">
              <a:latin typeface="Calibri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2</a:t>
            </a:fld>
            <a:endParaRPr lang="de-DE">
              <a:latin typeface="Calibri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CF7FFE3D-D8E1-4EBA-A83D-14CC2A8237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604" y="138555"/>
            <a:ext cx="4441811" cy="6218198"/>
          </a:xfrm>
          <a:prstGeom prst="rect">
            <a:avLst/>
          </a:prstGeom>
        </p:spPr>
      </p:pic>
      <p:graphicFrame>
        <p:nvGraphicFramePr>
          <p:cNvPr id="14" name="Tabelle 14">
            <a:extLst>
              <a:ext uri="{FF2B5EF4-FFF2-40B4-BE49-F238E27FC236}">
                <a16:creationId xmlns:a16="http://schemas.microsoft.com/office/drawing/2014/main" id="{C8E9083B-6D52-4106-8E10-94B7DF135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105533"/>
              </p:ext>
            </p:extLst>
          </p:nvPr>
        </p:nvGraphicFramePr>
        <p:xfrm>
          <a:off x="6623586" y="1348630"/>
          <a:ext cx="3756549" cy="502672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6874">
                  <a:extLst>
                    <a:ext uri="{9D8B030D-6E8A-4147-A177-3AD203B41FA5}">
                      <a16:colId xmlns:a16="http://schemas.microsoft.com/office/drawing/2014/main" val="3870283857"/>
                    </a:ext>
                  </a:extLst>
                </a:gridCol>
                <a:gridCol w="833900">
                  <a:extLst>
                    <a:ext uri="{9D8B030D-6E8A-4147-A177-3AD203B41FA5}">
                      <a16:colId xmlns:a16="http://schemas.microsoft.com/office/drawing/2014/main" val="3828330900"/>
                    </a:ext>
                  </a:extLst>
                </a:gridCol>
                <a:gridCol w="1485775">
                  <a:extLst>
                    <a:ext uri="{9D8B030D-6E8A-4147-A177-3AD203B41FA5}">
                      <a16:colId xmlns:a16="http://schemas.microsoft.com/office/drawing/2014/main" val="2078886422"/>
                    </a:ext>
                  </a:extLst>
                </a:gridCol>
              </a:tblGrid>
              <a:tr h="273726">
                <a:tc gridSpan="3">
                  <a:txBody>
                    <a:bodyPr/>
                    <a:lstStyle/>
                    <a:p>
                      <a:r>
                        <a:rPr lang="de-DE" sz="1050" b="1" dirty="0"/>
                        <a:t>Prozentualer Anteil COVID-19 Fälle an ITS-Betten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sz="105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3923530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b="1" dirty="0"/>
                        <a:t>BL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b="1" dirty="0"/>
                        <a:t>Peak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b="1" dirty="0"/>
                        <a:t>Differenz </a:t>
                      </a:r>
                      <a:br>
                        <a:rPr lang="de-DE" sz="1050" b="1" dirty="0"/>
                      </a:br>
                      <a:r>
                        <a:rPr lang="de-DE" sz="800" b="1" dirty="0"/>
                        <a:t>(Peak zu aktuellem Stand)</a:t>
                      </a:r>
                      <a:endParaRPr lang="de-DE" sz="105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7431323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Schleswig-Holstein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13.7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- 1.1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899169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Hamburg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22.5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- 7.9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7171793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Mecklenburg-Vor.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15.3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- 3.2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2020571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Niedersachsen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14.9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- 1.7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122993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050" dirty="0"/>
                        <a:t>Bremen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21.8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031005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Berlin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38.7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- 10,2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675956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Brandenburg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35.0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- 10.5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7456692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Sachsen-Anhalt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25.5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- 5.3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1710747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Sachsen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40.2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- 17.6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4836299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Thüringen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30,6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988692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Hessen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27.2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- 6.8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069022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NRW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20.3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- 6.6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451030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Rheinland-Pfalz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22.9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- 6.8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4406124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Saarland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22.4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- 3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6053797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Baden-Württemberg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26.5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- 10.3</a:t>
                      </a: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350457"/>
                  </a:ext>
                </a:extLst>
              </a:tr>
              <a:tr h="273726">
                <a:tc>
                  <a:txBody>
                    <a:bodyPr/>
                    <a:lstStyle/>
                    <a:p>
                      <a:r>
                        <a:rPr lang="de-DE" sz="1050" dirty="0"/>
                        <a:t>Bayern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27.5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050" dirty="0"/>
                        <a:t>- 8.2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6832261"/>
                  </a:ext>
                </a:extLst>
              </a:tr>
            </a:tbl>
          </a:graphicData>
        </a:graphic>
      </p:graphicFrame>
      <p:sp>
        <p:nvSpPr>
          <p:cNvPr id="15" name="Textfeld 14">
            <a:extLst>
              <a:ext uri="{FF2B5EF4-FFF2-40B4-BE49-F238E27FC236}">
                <a16:creationId xmlns:a16="http://schemas.microsoft.com/office/drawing/2014/main" id="{4AD1A79F-DE97-4D86-A1E0-18EBBBF0E9C5}"/>
              </a:ext>
            </a:extLst>
          </p:cNvPr>
          <p:cNvSpPr txBox="1"/>
          <p:nvPr/>
        </p:nvSpPr>
        <p:spPr>
          <a:xfrm>
            <a:off x="69502" y="5998699"/>
            <a:ext cx="1249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Stand: 02.02.21</a:t>
            </a:r>
          </a:p>
        </p:txBody>
      </p:sp>
    </p:spTree>
    <p:extLst>
      <p:ext uri="{BB962C8B-B14F-4D97-AF65-F5344CB8AC3E}">
        <p14:creationId xmlns:p14="http://schemas.microsoft.com/office/powerpoint/2010/main" val="1356052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04302" y="906708"/>
            <a:ext cx="5294007" cy="880528"/>
          </a:xfrm>
        </p:spPr>
        <p:txBody>
          <a:bodyPr>
            <a:noAutofit/>
          </a:bodyPr>
          <a:lstStyle/>
          <a:p>
            <a:r>
              <a:rPr lang="de-DE" sz="1600" dirty="0"/>
              <a:t>Weiter Stabilisierung der Lage auf ITS, aber noch keine Entlastung,</a:t>
            </a:r>
          </a:p>
          <a:p>
            <a:r>
              <a:rPr lang="de-DE" sz="1600" dirty="0"/>
              <a:t>Situation durch Personalmangel weiter angespannt, aber Verbesserung in einigen Häusern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3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1" y="234394"/>
            <a:ext cx="6941674" cy="387798"/>
          </a:xfrm>
        </p:spPr>
        <p:txBody>
          <a:bodyPr/>
          <a:lstStyle/>
          <a:p>
            <a:r>
              <a:rPr lang="de-DE" sz="2800" dirty="0"/>
              <a:t>Belastungslage auf Intensivstationen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8DE65DD2-22BB-4FDA-A295-D53F592A85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4352" y="2678706"/>
            <a:ext cx="5841648" cy="375534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CED00521-7C66-4014-A249-239106FBCA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276337" y="3192996"/>
            <a:ext cx="5498866" cy="3345916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F354135F-F14C-4B7D-A3FA-C7F6F74D0AF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37714" y="136525"/>
            <a:ext cx="4376113" cy="281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84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F3245AD-D993-4828-97F3-A2751A14F2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5856" y="615036"/>
            <a:ext cx="3791296" cy="2385902"/>
          </a:xfrm>
          <a:prstGeom prst="rect">
            <a:avLst/>
          </a:prstGeom>
          <a:ln w="19050">
            <a:solidFill>
              <a:schemeClr val="accent1"/>
            </a:solidFill>
          </a:ln>
        </p:spPr>
      </p:pic>
      <p:sp>
        <p:nvSpPr>
          <p:cNvPr id="25" name="Textfeld 24">
            <a:extLst>
              <a:ext uri="{FF2B5EF4-FFF2-40B4-BE49-F238E27FC236}">
                <a16:creationId xmlns:a16="http://schemas.microsoft.com/office/drawing/2014/main" id="{EF359178-52FC-425E-810C-F800565CFC96}"/>
              </a:ext>
            </a:extLst>
          </p:cNvPr>
          <p:cNvSpPr txBox="1"/>
          <p:nvPr/>
        </p:nvSpPr>
        <p:spPr>
          <a:xfrm>
            <a:off x="10895018" y="6261657"/>
            <a:ext cx="12496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Stand: 29.01.21</a:t>
            </a:r>
          </a:p>
        </p:txBody>
      </p:sp>
      <p:pic>
        <p:nvPicPr>
          <p:cNvPr id="22" name="Grafik 21">
            <a:extLst>
              <a:ext uri="{FF2B5EF4-FFF2-40B4-BE49-F238E27FC236}">
                <a16:creationId xmlns:a16="http://schemas.microsoft.com/office/drawing/2014/main" id="{D9DF6DC3-6ADE-491B-B038-9D7D24873A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02" y="2262501"/>
            <a:ext cx="7095214" cy="4459849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40408" y="3052804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396299" y="3661801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Breitbild</PresentationFormat>
  <Paragraphs>79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Belastungslage auf Intensivstationen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Martina Fischer</cp:lastModifiedBy>
  <cp:revision>70</cp:revision>
  <dcterms:created xsi:type="dcterms:W3CDTF">2021-01-13T08:46:29Z</dcterms:created>
  <dcterms:modified xsi:type="dcterms:W3CDTF">2021-02-03T11:22:37Z</dcterms:modified>
</cp:coreProperties>
</file>