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6" autoAdjust="0"/>
    <p:restoredTop sz="94660"/>
  </p:normalViewPr>
  <p:slideViewPr>
    <p:cSldViewPr snapToGrid="0">
      <p:cViewPr varScale="1">
        <p:scale>
          <a:sx n="86" d="100"/>
          <a:sy n="86" d="100"/>
        </p:scale>
        <p:origin x="32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DF2B6B-EB07-4745-9783-63EFB9BB6EBA}"/>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194D187-D6B7-4620-B67B-8EBB293F1F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AF87E5E-4BEC-4A86-B346-04A99D8F4100}"/>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5" name="Fußzeilenplatzhalter 4">
            <a:extLst>
              <a:ext uri="{FF2B5EF4-FFF2-40B4-BE49-F238E27FC236}">
                <a16:creationId xmlns:a16="http://schemas.microsoft.com/office/drawing/2014/main" id="{3D5F52F9-6B29-421E-A200-53584EAE276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CE86C54-2D13-4A85-B4C8-4C5F0299AAE3}"/>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3321646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29D64B-3629-4A57-84CD-A8542791A5D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7AEE4F6-001D-4713-9438-BB86BEEEAC3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6291FF6-3817-41C3-BBC6-EDE190060AFB}"/>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5" name="Fußzeilenplatzhalter 4">
            <a:extLst>
              <a:ext uri="{FF2B5EF4-FFF2-40B4-BE49-F238E27FC236}">
                <a16:creationId xmlns:a16="http://schemas.microsoft.com/office/drawing/2014/main" id="{E2D37D71-7A6F-4424-AE62-784523CA0A2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4B21E1C-6A8E-48C9-9DAE-C16E59EDB057}"/>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2901851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A4259F0-D6FD-42D5-8694-C92B7CD5669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537B5BC6-B28D-4278-92F7-493916E0D19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2837CBA-4411-4A1C-8576-0CB9E70D0406}"/>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5" name="Fußzeilenplatzhalter 4">
            <a:extLst>
              <a:ext uri="{FF2B5EF4-FFF2-40B4-BE49-F238E27FC236}">
                <a16:creationId xmlns:a16="http://schemas.microsoft.com/office/drawing/2014/main" id="{13B75EA6-C479-45B0-86AE-73064C09599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7D70C90-E0E4-4313-96C5-F6171092D7D4}"/>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94752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55CB8E-3DC4-42D1-B89A-FB7D37A263A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AC1454E-CC43-4062-B174-2C1F27B6033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C8DF48C-6FD4-4FD9-8633-DB275EA8A984}"/>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5" name="Fußzeilenplatzhalter 4">
            <a:extLst>
              <a:ext uri="{FF2B5EF4-FFF2-40B4-BE49-F238E27FC236}">
                <a16:creationId xmlns:a16="http://schemas.microsoft.com/office/drawing/2014/main" id="{32908E93-DC14-4E98-BDF0-C8B48609030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7C80A8C-2387-41E4-B10F-7047618650B7}"/>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244766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7DECA0-0D65-41B9-AE25-B33F2948B0A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7F8FD10-6C66-42A4-8DF7-60539EF5A7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EC6466D-CF15-4356-8D84-11485E9DC7DD}"/>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5" name="Fußzeilenplatzhalter 4">
            <a:extLst>
              <a:ext uri="{FF2B5EF4-FFF2-40B4-BE49-F238E27FC236}">
                <a16:creationId xmlns:a16="http://schemas.microsoft.com/office/drawing/2014/main" id="{5398E8E3-55A0-4AD7-B8B2-07E1205F73D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EB21B5-5397-4D7E-ACF2-A6F8A791C838}"/>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1502813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42766B-4C11-428C-8CCF-7924AD19A96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E7AACF9-3296-41AE-8D94-D1C7A28855E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9FF70FB-77E2-47C2-AC12-6576B9443DA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C1AC27D2-CC9A-4DBD-9E85-C0D175300CAF}"/>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6" name="Fußzeilenplatzhalter 5">
            <a:extLst>
              <a:ext uri="{FF2B5EF4-FFF2-40B4-BE49-F238E27FC236}">
                <a16:creationId xmlns:a16="http://schemas.microsoft.com/office/drawing/2014/main" id="{BDEE95F3-C937-48F1-BF9A-A521A8E7942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4B21132-1887-420F-A035-2CB9008CB393}"/>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161240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280AA6-ED13-4DF3-B6AE-8B7A91E1A83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B096B29-6550-4426-9328-57E3542BF5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AF67F04C-351C-4272-A84B-9C4DC73A16D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17142A6-97CC-45B3-84B6-B7EDD726BB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FFE8A29D-178F-43EE-B245-C961BD09A94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34C343E4-1CA6-49A6-8800-077E1D318B57}"/>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8" name="Fußzeilenplatzhalter 7">
            <a:extLst>
              <a:ext uri="{FF2B5EF4-FFF2-40B4-BE49-F238E27FC236}">
                <a16:creationId xmlns:a16="http://schemas.microsoft.com/office/drawing/2014/main" id="{CFC80FBF-A043-4B23-94AA-713D0B022D0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F1113CEE-A5FC-4232-B1D9-011E27696F0D}"/>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879396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B5391C-9A57-44E0-A421-26132549E72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3BF9D22-A596-45CD-8C24-F5C6E4DCBEFC}"/>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4" name="Fußzeilenplatzhalter 3">
            <a:extLst>
              <a:ext uri="{FF2B5EF4-FFF2-40B4-BE49-F238E27FC236}">
                <a16:creationId xmlns:a16="http://schemas.microsoft.com/office/drawing/2014/main" id="{CC378736-9ADC-4ACA-A106-C234B8F2C97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2CD1B058-5606-4915-8896-CF8C26531764}"/>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2387288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7B80CDA-9E7F-4CC3-84DF-84122B79FC03}"/>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3" name="Fußzeilenplatzhalter 2">
            <a:extLst>
              <a:ext uri="{FF2B5EF4-FFF2-40B4-BE49-F238E27FC236}">
                <a16:creationId xmlns:a16="http://schemas.microsoft.com/office/drawing/2014/main" id="{CA0E0169-9E51-4C00-93F8-D82B30505A9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65335FD-9712-4725-9502-F38654A4F1FB}"/>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4097118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0C78D9-89AC-4CE7-9107-4D6307A552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E8AA8629-AB9E-4A02-B934-8AE429C332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DAC8A87-FFDE-4DAF-8338-A07A5FE4CC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6CAAF53-72AF-465E-AD93-E73C02C7B8B8}"/>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6" name="Fußzeilenplatzhalter 5">
            <a:extLst>
              <a:ext uri="{FF2B5EF4-FFF2-40B4-BE49-F238E27FC236}">
                <a16:creationId xmlns:a16="http://schemas.microsoft.com/office/drawing/2014/main" id="{36A5238F-1B4D-4A2B-9F99-7BB7F3027F1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FD710FA-202A-462D-BA57-D7B0252CD610}"/>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3791086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6D9DA0-7A7B-478D-92FF-4638CBB6FA3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017AD206-95A2-4FFA-8643-EB208D81B2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CB5B9F8-CFAF-4EA9-825C-2E402BCEA3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4CCD027-0679-4954-BE1F-0205B0A8B0B9}"/>
              </a:ext>
            </a:extLst>
          </p:cNvPr>
          <p:cNvSpPr>
            <a:spLocks noGrp="1"/>
          </p:cNvSpPr>
          <p:nvPr>
            <p:ph type="dt" sz="half" idx="10"/>
          </p:nvPr>
        </p:nvSpPr>
        <p:spPr/>
        <p:txBody>
          <a:bodyPr/>
          <a:lstStyle/>
          <a:p>
            <a:fld id="{F5F7F741-BB25-47F9-9570-25C5E47E31A3}" type="datetimeFigureOut">
              <a:rPr lang="de-DE" smtClean="0"/>
              <a:t>03.02.2021</a:t>
            </a:fld>
            <a:endParaRPr lang="de-DE"/>
          </a:p>
        </p:txBody>
      </p:sp>
      <p:sp>
        <p:nvSpPr>
          <p:cNvPr id="6" name="Fußzeilenplatzhalter 5">
            <a:extLst>
              <a:ext uri="{FF2B5EF4-FFF2-40B4-BE49-F238E27FC236}">
                <a16:creationId xmlns:a16="http://schemas.microsoft.com/office/drawing/2014/main" id="{9928D9F7-6654-44A6-87D5-0EAE4437219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94722B3-6979-47B1-B8B1-C89F3AE9E0ED}"/>
              </a:ext>
            </a:extLst>
          </p:cNvPr>
          <p:cNvSpPr>
            <a:spLocks noGrp="1"/>
          </p:cNvSpPr>
          <p:nvPr>
            <p:ph type="sldNum" sz="quarter" idx="12"/>
          </p:nvPr>
        </p:nvSpPr>
        <p:spPr/>
        <p:txBody>
          <a:bodyPr/>
          <a:lstStyle/>
          <a:p>
            <a:fld id="{6982BE59-622D-4F3B-8B86-EB47D7810EBA}" type="slidenum">
              <a:rPr lang="de-DE" smtClean="0"/>
              <a:t>‹Nr.›</a:t>
            </a:fld>
            <a:endParaRPr lang="de-DE"/>
          </a:p>
        </p:txBody>
      </p:sp>
    </p:spTree>
    <p:extLst>
      <p:ext uri="{BB962C8B-B14F-4D97-AF65-F5344CB8AC3E}">
        <p14:creationId xmlns:p14="http://schemas.microsoft.com/office/powerpoint/2010/main" val="705333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803CC22-B5AA-46A8-89B8-7106F1B3DD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976F5409-3ADE-4636-BFF8-AB40E63440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30CB5A2-379C-4EF2-8A66-802A385855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7F741-BB25-47F9-9570-25C5E47E31A3}" type="datetimeFigureOut">
              <a:rPr lang="de-DE" smtClean="0"/>
              <a:t>03.02.2021</a:t>
            </a:fld>
            <a:endParaRPr lang="de-DE"/>
          </a:p>
        </p:txBody>
      </p:sp>
      <p:sp>
        <p:nvSpPr>
          <p:cNvPr id="5" name="Fußzeilenplatzhalter 4">
            <a:extLst>
              <a:ext uri="{FF2B5EF4-FFF2-40B4-BE49-F238E27FC236}">
                <a16:creationId xmlns:a16="http://schemas.microsoft.com/office/drawing/2014/main" id="{AA0CAC31-A5D0-492B-86F8-B0623B3A06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9FC84CF-B345-4784-81E9-6A87DB9F4A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2BE59-622D-4F3B-8B86-EB47D7810EBA}" type="slidenum">
              <a:rPr lang="de-DE" smtClean="0"/>
              <a:t>‹Nr.›</a:t>
            </a:fld>
            <a:endParaRPr lang="de-DE"/>
          </a:p>
        </p:txBody>
      </p:sp>
    </p:spTree>
    <p:extLst>
      <p:ext uri="{BB962C8B-B14F-4D97-AF65-F5344CB8AC3E}">
        <p14:creationId xmlns:p14="http://schemas.microsoft.com/office/powerpoint/2010/main" val="2453800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ecdc.europa.eu/en/publications-data/checklist-hospitals-preparing-reception-and-care-coronavirus-2019-covid-19"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F44E47EA-4DA0-480E-BE12-2207CEC4DD58}"/>
              </a:ext>
            </a:extLst>
          </p:cNvPr>
          <p:cNvSpPr txBox="1"/>
          <p:nvPr/>
        </p:nvSpPr>
        <p:spPr>
          <a:xfrm>
            <a:off x="243589" y="154481"/>
            <a:ext cx="3740488" cy="923330"/>
          </a:xfrm>
          <a:prstGeom prst="rect">
            <a:avLst/>
          </a:prstGeom>
          <a:noFill/>
          <a:ln w="28575">
            <a:solidFill>
              <a:schemeClr val="tx1"/>
            </a:solidFill>
          </a:ln>
        </p:spPr>
        <p:txBody>
          <a:bodyPr wrap="square" rtlCol="0">
            <a:spAutoFit/>
          </a:bodyPr>
          <a:lstStyle/>
          <a:p>
            <a:r>
              <a:rPr lang="de-DE" b="1" dirty="0"/>
              <a:t>Ergänzende Grundsätze der medizinischen Versorgung in Zeiten der SARS-CoV-2-Epidemie</a:t>
            </a:r>
            <a:endParaRPr lang="de-DE" dirty="0"/>
          </a:p>
        </p:txBody>
      </p:sp>
      <p:sp>
        <p:nvSpPr>
          <p:cNvPr id="4" name="Textfeld 3">
            <a:extLst>
              <a:ext uri="{FF2B5EF4-FFF2-40B4-BE49-F238E27FC236}">
                <a16:creationId xmlns:a16="http://schemas.microsoft.com/office/drawing/2014/main" id="{AD86862B-DEF6-496A-A6AA-08D4BB29B101}"/>
              </a:ext>
            </a:extLst>
          </p:cNvPr>
          <p:cNvSpPr txBox="1"/>
          <p:nvPr/>
        </p:nvSpPr>
        <p:spPr>
          <a:xfrm>
            <a:off x="243589" y="1079387"/>
            <a:ext cx="3740489" cy="1200329"/>
          </a:xfrm>
          <a:prstGeom prst="rect">
            <a:avLst/>
          </a:prstGeom>
          <a:noFill/>
          <a:ln w="28575">
            <a:solidFill>
              <a:schemeClr val="tx1"/>
            </a:solidFill>
          </a:ln>
        </p:spPr>
        <p:txBody>
          <a:bodyPr wrap="square" rtlCol="0">
            <a:spAutoFit/>
          </a:bodyPr>
          <a:lstStyle/>
          <a:p>
            <a:r>
              <a:rPr lang="de-DE" b="1" dirty="0"/>
              <a:t>Optionen zur getrennten Versorgung von COVID-19-Fällen, Verdachtsfällen und anderen Patienten im stationären Bereich </a:t>
            </a:r>
            <a:endParaRPr lang="de-DE" dirty="0"/>
          </a:p>
        </p:txBody>
      </p:sp>
      <p:sp>
        <p:nvSpPr>
          <p:cNvPr id="5" name="Textfeld 4">
            <a:extLst>
              <a:ext uri="{FF2B5EF4-FFF2-40B4-BE49-F238E27FC236}">
                <a16:creationId xmlns:a16="http://schemas.microsoft.com/office/drawing/2014/main" id="{7FA56741-733F-4443-803B-8DDE8C471268}"/>
              </a:ext>
            </a:extLst>
          </p:cNvPr>
          <p:cNvSpPr txBox="1"/>
          <p:nvPr/>
        </p:nvSpPr>
        <p:spPr>
          <a:xfrm>
            <a:off x="4309693" y="2696301"/>
            <a:ext cx="7696940" cy="1200329"/>
          </a:xfrm>
          <a:prstGeom prst="rect">
            <a:avLst/>
          </a:prstGeom>
          <a:noFill/>
          <a:ln w="28575">
            <a:solidFill>
              <a:schemeClr val="accent2"/>
            </a:solidFill>
          </a:ln>
        </p:spPr>
        <p:txBody>
          <a:bodyPr wrap="square" rtlCol="0">
            <a:spAutoFit/>
          </a:bodyPr>
          <a:lstStyle/>
          <a:p>
            <a:r>
              <a:rPr lang="de-DE" dirty="0"/>
              <a:t>Patientinnen und Patienten mit einer neuen „besorgniserregenden“ Variante (VOC) und mit anderen Virusvarianten sollten getrennt voneinander isoliert werden, dies geht soweit, dass auch die verschiedenen VOC getrennt versorgt werden sollten. </a:t>
            </a:r>
          </a:p>
        </p:txBody>
      </p:sp>
      <p:cxnSp>
        <p:nvCxnSpPr>
          <p:cNvPr id="14" name="Gerader Verbinder 13">
            <a:extLst>
              <a:ext uri="{FF2B5EF4-FFF2-40B4-BE49-F238E27FC236}">
                <a16:creationId xmlns:a16="http://schemas.microsoft.com/office/drawing/2014/main" id="{DF8F11E1-BB8E-4A2E-BE7C-37F18F0D0E50}"/>
              </a:ext>
            </a:extLst>
          </p:cNvPr>
          <p:cNvCxnSpPr>
            <a:cxnSpLocks/>
            <a:stCxn id="69" idx="1"/>
            <a:endCxn id="15" idx="3"/>
          </p:cNvCxnSpPr>
          <p:nvPr/>
        </p:nvCxnSpPr>
        <p:spPr>
          <a:xfrm flipH="1" flipV="1">
            <a:off x="3984078" y="3679980"/>
            <a:ext cx="321592" cy="1748314"/>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Gerader Verbinder 22">
            <a:extLst>
              <a:ext uri="{FF2B5EF4-FFF2-40B4-BE49-F238E27FC236}">
                <a16:creationId xmlns:a16="http://schemas.microsoft.com/office/drawing/2014/main" id="{70078E7E-4509-4BB8-A8FE-43B43AE67E80}"/>
              </a:ext>
            </a:extLst>
          </p:cNvPr>
          <p:cNvCxnSpPr>
            <a:cxnSpLocks/>
            <a:stCxn id="5" idx="1"/>
            <a:endCxn id="15" idx="3"/>
          </p:cNvCxnSpPr>
          <p:nvPr/>
        </p:nvCxnSpPr>
        <p:spPr>
          <a:xfrm flipH="1">
            <a:off x="3984078" y="3296466"/>
            <a:ext cx="325615" cy="383514"/>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feld 10">
            <a:extLst>
              <a:ext uri="{FF2B5EF4-FFF2-40B4-BE49-F238E27FC236}">
                <a16:creationId xmlns:a16="http://schemas.microsoft.com/office/drawing/2014/main" id="{2429162A-3DB3-4C01-A05C-547A020C4DE9}"/>
              </a:ext>
            </a:extLst>
          </p:cNvPr>
          <p:cNvSpPr txBox="1"/>
          <p:nvPr/>
        </p:nvSpPr>
        <p:spPr>
          <a:xfrm>
            <a:off x="4305670" y="122523"/>
            <a:ext cx="7696940" cy="1200329"/>
          </a:xfrm>
          <a:prstGeom prst="rect">
            <a:avLst/>
          </a:prstGeom>
          <a:noFill/>
          <a:ln w="28575">
            <a:solidFill>
              <a:schemeClr val="accent2"/>
            </a:solidFill>
          </a:ln>
        </p:spPr>
        <p:txBody>
          <a:bodyPr wrap="square" rtlCol="0">
            <a:spAutoFit/>
          </a:bodyPr>
          <a:lstStyle/>
          <a:p>
            <a:r>
              <a:rPr lang="de-DE" dirty="0"/>
              <a:t>…. Sollte dieses Personal Kontaktperson Kategorie I werden, ist eine erneute Quarantäne empfohlen, wenn der Kontakt später als 3 Monate nach dem molekularbiologischen Nachweis der Erstinfektion erfolgte, sowie bei Verdacht auf eine Infektion mit einer VOC und bei beruflichem Kontakt mit Risikogruppen.</a:t>
            </a:r>
          </a:p>
        </p:txBody>
      </p:sp>
      <p:sp>
        <p:nvSpPr>
          <p:cNvPr id="15" name="Textfeld 14">
            <a:extLst>
              <a:ext uri="{FF2B5EF4-FFF2-40B4-BE49-F238E27FC236}">
                <a16:creationId xmlns:a16="http://schemas.microsoft.com/office/drawing/2014/main" id="{4E5F7800-426C-45F9-848E-612F4654CDEE}"/>
              </a:ext>
            </a:extLst>
          </p:cNvPr>
          <p:cNvSpPr txBox="1"/>
          <p:nvPr/>
        </p:nvSpPr>
        <p:spPr>
          <a:xfrm>
            <a:off x="243590" y="2664317"/>
            <a:ext cx="3740488" cy="2031325"/>
          </a:xfrm>
          <a:prstGeom prst="rect">
            <a:avLst/>
          </a:prstGeom>
          <a:noFill/>
          <a:ln w="28575">
            <a:solidFill>
              <a:schemeClr val="tx1"/>
            </a:solidFill>
          </a:ln>
        </p:spPr>
        <p:txBody>
          <a:bodyPr wrap="square" rtlCol="0">
            <a:spAutoFit/>
          </a:bodyPr>
          <a:lstStyle/>
          <a:p>
            <a:r>
              <a:rPr lang="de-DE" b="1" dirty="0"/>
              <a:t>Die medizinische Versorgung von Covid-19-Fällen</a:t>
            </a:r>
          </a:p>
          <a:p>
            <a:r>
              <a:rPr lang="de-DE" b="1" dirty="0"/>
              <a:t>-</a:t>
            </a:r>
          </a:p>
          <a:p>
            <a:r>
              <a:rPr lang="de-DE" b="1" dirty="0"/>
              <a:t>Hinweise zu organisatorischen Maßnahmen, Kontaktpersonenmanagement und Versorgungsorganisation</a:t>
            </a:r>
          </a:p>
        </p:txBody>
      </p:sp>
      <p:sp>
        <p:nvSpPr>
          <p:cNvPr id="7" name="Pfeil: nach unten 6">
            <a:extLst>
              <a:ext uri="{FF2B5EF4-FFF2-40B4-BE49-F238E27FC236}">
                <a16:creationId xmlns:a16="http://schemas.microsoft.com/office/drawing/2014/main" id="{BDCD92CA-C693-4A3F-B022-73BE3CB617AA}"/>
              </a:ext>
            </a:extLst>
          </p:cNvPr>
          <p:cNvSpPr/>
          <p:nvPr/>
        </p:nvSpPr>
        <p:spPr>
          <a:xfrm>
            <a:off x="1993284" y="2279716"/>
            <a:ext cx="241100" cy="36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7" name="Gerader Verbinder 16">
            <a:extLst>
              <a:ext uri="{FF2B5EF4-FFF2-40B4-BE49-F238E27FC236}">
                <a16:creationId xmlns:a16="http://schemas.microsoft.com/office/drawing/2014/main" id="{3FD8FC57-5E62-493D-B113-9447954B88AE}"/>
              </a:ext>
            </a:extLst>
          </p:cNvPr>
          <p:cNvCxnSpPr>
            <a:cxnSpLocks/>
            <a:stCxn id="11" idx="1"/>
            <a:endCxn id="15" idx="3"/>
          </p:cNvCxnSpPr>
          <p:nvPr/>
        </p:nvCxnSpPr>
        <p:spPr>
          <a:xfrm flipH="1">
            <a:off x="3984078" y="722688"/>
            <a:ext cx="321592" cy="295729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58" name="Textfeld 57">
            <a:extLst>
              <a:ext uri="{FF2B5EF4-FFF2-40B4-BE49-F238E27FC236}">
                <a16:creationId xmlns:a16="http://schemas.microsoft.com/office/drawing/2014/main" id="{03134F7A-97E3-4FBD-B740-013935AE750B}"/>
              </a:ext>
            </a:extLst>
          </p:cNvPr>
          <p:cNvSpPr txBox="1"/>
          <p:nvPr/>
        </p:nvSpPr>
        <p:spPr>
          <a:xfrm>
            <a:off x="4333778" y="1429020"/>
            <a:ext cx="7696940" cy="1200329"/>
          </a:xfrm>
          <a:prstGeom prst="rect">
            <a:avLst/>
          </a:prstGeom>
          <a:noFill/>
          <a:ln w="28575">
            <a:solidFill>
              <a:schemeClr val="accent2"/>
            </a:solidFill>
          </a:ln>
        </p:spPr>
        <p:txBody>
          <a:bodyPr wrap="square" rtlCol="0">
            <a:spAutoFit/>
          </a:bodyPr>
          <a:lstStyle/>
          <a:p>
            <a:r>
              <a:rPr lang="de-DE" dirty="0"/>
              <a:t>Daher sollen als Vorsichtsmaßnahme -bis zum Vorliegen weiterer Studiendaten- auch Geimpfte bei Kontakt mit Erkrankten oder als Reiserückkehrer aus einem Risikogebiet die Infektionsschutzmaßnahmen beachten und unterliegen der Quarantänepflicht. </a:t>
            </a:r>
          </a:p>
        </p:txBody>
      </p:sp>
      <p:cxnSp>
        <p:nvCxnSpPr>
          <p:cNvPr id="63" name="Gerader Verbinder 62">
            <a:extLst>
              <a:ext uri="{FF2B5EF4-FFF2-40B4-BE49-F238E27FC236}">
                <a16:creationId xmlns:a16="http://schemas.microsoft.com/office/drawing/2014/main" id="{7F2136C7-FFB1-4BCA-B4F6-9C766F1CFD5E}"/>
              </a:ext>
            </a:extLst>
          </p:cNvPr>
          <p:cNvCxnSpPr>
            <a:cxnSpLocks/>
            <a:stCxn id="58" idx="1"/>
            <a:endCxn id="15" idx="3"/>
          </p:cNvCxnSpPr>
          <p:nvPr/>
        </p:nvCxnSpPr>
        <p:spPr>
          <a:xfrm flipH="1">
            <a:off x="3984078" y="2029185"/>
            <a:ext cx="349700" cy="1650795"/>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69" name="Textfeld 68">
            <a:extLst>
              <a:ext uri="{FF2B5EF4-FFF2-40B4-BE49-F238E27FC236}">
                <a16:creationId xmlns:a16="http://schemas.microsoft.com/office/drawing/2014/main" id="{392DE6B1-96B8-43AB-96E7-7A002F87B0CD}"/>
              </a:ext>
            </a:extLst>
          </p:cNvPr>
          <p:cNvSpPr txBox="1"/>
          <p:nvPr/>
        </p:nvSpPr>
        <p:spPr>
          <a:xfrm>
            <a:off x="4305670" y="3997133"/>
            <a:ext cx="7696940" cy="2862322"/>
          </a:xfrm>
          <a:prstGeom prst="rect">
            <a:avLst/>
          </a:prstGeom>
          <a:noFill/>
          <a:ln w="28575">
            <a:solidFill>
              <a:schemeClr val="accent2"/>
            </a:solidFill>
          </a:ln>
        </p:spPr>
        <p:txBody>
          <a:bodyPr wrap="square" rtlCol="0">
            <a:spAutoFit/>
          </a:bodyPr>
          <a:lstStyle/>
          <a:p>
            <a:r>
              <a:rPr lang="de-DE" dirty="0"/>
              <a:t>Bei der Verlegung von Patientinnen und Patienten aus dem COVID-Bereich und dem Verdachtsfallbereich sollen die Transportunternehmen sowie die weiterbehandelnden Einrichtungen (Krankenhäuser, Rehakliniken oder Pflegeheime) vorab informiert werden, dies sollte Informationen beinhalten, ob auf Virusvarianten untersucht wurde und welche ggf. bei der Patientin oder dem Patienten nachgewiesen wurde. Auch weiterbehandelnde Einrichtungen wie Rehakliniken oder Pflegeheime müssen ein Konzept zum Umgang mit Infizierten und Verdachtsfällen entwickeln. Eine längerfristige Versorgung dieser Patienten sollte nur erfolgen, wenn analog zu den o.g. Festlegungen eine räumliche und personelle Trennung realisiert werden kann (Papier des ECDC:</a:t>
            </a:r>
            <a:endParaRPr lang="de-DE" dirty="0">
              <a:hlinkClick r:id="rId2" tooltip="Externer LinkEuropäisches Zentrum für die Prävention und Kontrolle von Krankheiten (ÖffnetneuesFenster)"/>
            </a:endParaRPr>
          </a:p>
        </p:txBody>
      </p:sp>
    </p:spTree>
    <p:extLst>
      <p:ext uri="{BB962C8B-B14F-4D97-AF65-F5344CB8AC3E}">
        <p14:creationId xmlns:p14="http://schemas.microsoft.com/office/powerpoint/2010/main" val="3662362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DCF8D2A-57FE-424B-8A42-916B31C3767C}"/>
              </a:ext>
            </a:extLst>
          </p:cNvPr>
          <p:cNvSpPr txBox="1"/>
          <p:nvPr/>
        </p:nvSpPr>
        <p:spPr>
          <a:xfrm>
            <a:off x="198269" y="758212"/>
            <a:ext cx="4968536" cy="1200329"/>
          </a:xfrm>
          <a:prstGeom prst="rect">
            <a:avLst/>
          </a:prstGeom>
          <a:noFill/>
          <a:ln w="28575">
            <a:solidFill>
              <a:schemeClr val="tx1"/>
            </a:solidFill>
          </a:ln>
        </p:spPr>
        <p:txBody>
          <a:bodyPr wrap="square" rtlCol="0">
            <a:spAutoFit/>
          </a:bodyPr>
          <a:lstStyle/>
          <a:p>
            <a:r>
              <a:rPr lang="de-DE" b="1" dirty="0"/>
              <a:t>Optionen zur vorzeitigen Tätigkeitsaufnahme von Kontaktpersonen unter medizinischem Personal in Arztpraxen und Krankenhäusern bei relevantem Personalmangel</a:t>
            </a:r>
            <a:endParaRPr lang="de-DE" dirty="0"/>
          </a:p>
        </p:txBody>
      </p:sp>
      <p:sp>
        <p:nvSpPr>
          <p:cNvPr id="3" name="Textfeld 2">
            <a:extLst>
              <a:ext uri="{FF2B5EF4-FFF2-40B4-BE49-F238E27FC236}">
                <a16:creationId xmlns:a16="http://schemas.microsoft.com/office/drawing/2014/main" id="{9AD1795F-C7A1-4303-93B2-AA2792A1B387}"/>
              </a:ext>
            </a:extLst>
          </p:cNvPr>
          <p:cNvSpPr txBox="1"/>
          <p:nvPr/>
        </p:nvSpPr>
        <p:spPr>
          <a:xfrm>
            <a:off x="198268" y="2688942"/>
            <a:ext cx="4968536" cy="1200329"/>
          </a:xfrm>
          <a:prstGeom prst="rect">
            <a:avLst/>
          </a:prstGeom>
          <a:noFill/>
          <a:ln w="28575">
            <a:solidFill>
              <a:schemeClr val="tx1"/>
            </a:solidFill>
          </a:ln>
        </p:spPr>
        <p:txBody>
          <a:bodyPr wrap="square" rtlCol="0">
            <a:spAutoFit/>
          </a:bodyPr>
          <a:lstStyle/>
          <a:p>
            <a:r>
              <a:rPr lang="de-DE" b="1" dirty="0"/>
              <a:t>Optionen zum Management von Kontaktpersonen unter medizinischem und nicht medizinischem Personal in Alten- und Pflegeeinrichtungen bei Personalmangel</a:t>
            </a:r>
            <a:endParaRPr lang="de-DE" dirty="0"/>
          </a:p>
        </p:txBody>
      </p:sp>
      <p:sp>
        <p:nvSpPr>
          <p:cNvPr id="4" name="Textfeld 3">
            <a:extLst>
              <a:ext uri="{FF2B5EF4-FFF2-40B4-BE49-F238E27FC236}">
                <a16:creationId xmlns:a16="http://schemas.microsoft.com/office/drawing/2014/main" id="{5267ECEC-0984-499D-BD51-13747FF6AB0B}"/>
              </a:ext>
            </a:extLst>
          </p:cNvPr>
          <p:cNvSpPr txBox="1"/>
          <p:nvPr/>
        </p:nvSpPr>
        <p:spPr>
          <a:xfrm>
            <a:off x="198267" y="4682179"/>
            <a:ext cx="4968536" cy="923330"/>
          </a:xfrm>
          <a:prstGeom prst="rect">
            <a:avLst/>
          </a:prstGeom>
          <a:noFill/>
          <a:ln w="28575">
            <a:solidFill>
              <a:schemeClr val="tx1"/>
            </a:solidFill>
          </a:ln>
        </p:spPr>
        <p:txBody>
          <a:bodyPr wrap="square" rtlCol="0">
            <a:spAutoFit/>
          </a:bodyPr>
          <a:lstStyle/>
          <a:p>
            <a:r>
              <a:rPr lang="de-DE" b="1" dirty="0"/>
              <a:t>Optionen zum Management von Kontaktpersonen unter Personal der kritischen Infrastruktur bei Personalmangel</a:t>
            </a:r>
            <a:endParaRPr lang="de-DE" dirty="0"/>
          </a:p>
        </p:txBody>
      </p:sp>
      <p:sp>
        <p:nvSpPr>
          <p:cNvPr id="5" name="Textfeld 4">
            <a:extLst>
              <a:ext uri="{FF2B5EF4-FFF2-40B4-BE49-F238E27FC236}">
                <a16:creationId xmlns:a16="http://schemas.microsoft.com/office/drawing/2014/main" id="{BBB631FE-C78B-4E6A-AAF7-48D798A69767}"/>
              </a:ext>
            </a:extLst>
          </p:cNvPr>
          <p:cNvSpPr txBox="1"/>
          <p:nvPr/>
        </p:nvSpPr>
        <p:spPr>
          <a:xfrm>
            <a:off x="6001306" y="907522"/>
            <a:ext cx="5992426" cy="923330"/>
          </a:xfrm>
          <a:prstGeom prst="rect">
            <a:avLst/>
          </a:prstGeom>
          <a:noFill/>
          <a:ln w="28575">
            <a:solidFill>
              <a:schemeClr val="accent2"/>
            </a:solidFill>
          </a:ln>
        </p:spPr>
        <p:txBody>
          <a:bodyPr wrap="square" rtlCol="0">
            <a:spAutoFit/>
          </a:bodyPr>
          <a:lstStyle/>
          <a:p>
            <a:r>
              <a:rPr lang="de-DE" dirty="0"/>
              <a:t>Die folgenden Hinweise sind NICHT anwendbar, wenn Kontakt zu einer Person mit Infektion mit VOC oder V.a. auf eine solche Infektion vorliegt.</a:t>
            </a:r>
          </a:p>
        </p:txBody>
      </p:sp>
      <p:sp>
        <p:nvSpPr>
          <p:cNvPr id="6" name="Textfeld 5">
            <a:extLst>
              <a:ext uri="{FF2B5EF4-FFF2-40B4-BE49-F238E27FC236}">
                <a16:creationId xmlns:a16="http://schemas.microsoft.com/office/drawing/2014/main" id="{39D5ACD1-0006-4A40-95E0-FCBDECDA0B5B}"/>
              </a:ext>
            </a:extLst>
          </p:cNvPr>
          <p:cNvSpPr txBox="1"/>
          <p:nvPr/>
        </p:nvSpPr>
        <p:spPr>
          <a:xfrm>
            <a:off x="6001306" y="2104810"/>
            <a:ext cx="5992426" cy="1477328"/>
          </a:xfrm>
          <a:prstGeom prst="rect">
            <a:avLst/>
          </a:prstGeom>
          <a:noFill/>
          <a:ln w="28575">
            <a:solidFill>
              <a:schemeClr val="accent2"/>
            </a:solidFill>
          </a:ln>
        </p:spPr>
        <p:txBody>
          <a:bodyPr wrap="square" rtlCol="0">
            <a:spAutoFit/>
          </a:bodyPr>
          <a:lstStyle/>
          <a:p>
            <a:r>
              <a:rPr lang="de-DE" dirty="0"/>
              <a:t>…. Sollte dieses Personal Kontaktperson Kategorie I werden, ist eine erneute Quarantäne empfohlen, wenn der Kontakt später als 3 Monate nach dem molekularbiologischen Nachweis der Erstinfektion erfolgte, sowie bei Verdacht auf eine Infektion mit einer VOC und bei beruflichem Kontakt mit Risikogruppen.</a:t>
            </a:r>
          </a:p>
        </p:txBody>
      </p:sp>
      <p:sp>
        <p:nvSpPr>
          <p:cNvPr id="7" name="Textfeld 6">
            <a:extLst>
              <a:ext uri="{FF2B5EF4-FFF2-40B4-BE49-F238E27FC236}">
                <a16:creationId xmlns:a16="http://schemas.microsoft.com/office/drawing/2014/main" id="{E3CCECF8-0B58-446A-B51E-F5FF6A2145D9}"/>
              </a:ext>
            </a:extLst>
          </p:cNvPr>
          <p:cNvSpPr txBox="1"/>
          <p:nvPr/>
        </p:nvSpPr>
        <p:spPr>
          <a:xfrm>
            <a:off x="6001306" y="3796182"/>
            <a:ext cx="5992426" cy="1477328"/>
          </a:xfrm>
          <a:prstGeom prst="rect">
            <a:avLst/>
          </a:prstGeom>
          <a:noFill/>
          <a:ln w="28575">
            <a:solidFill>
              <a:schemeClr val="accent2"/>
            </a:solidFill>
          </a:ln>
        </p:spPr>
        <p:txBody>
          <a:bodyPr wrap="square" rtlCol="0">
            <a:spAutoFit/>
          </a:bodyPr>
          <a:lstStyle/>
          <a:p>
            <a:r>
              <a:rPr lang="de-DE" dirty="0"/>
              <a:t>Daher sollen als Vorsichtsmaßnahme -bis zum Vorliegen weiterer Studiendaten- auch Geimpfte bei Kontakt mit Erkrankten oder als Reiserückkehrer aus einem Risikogebiet die Infektionsschutzmaßnahmen beachten und unterliegen der Quarantänepflicht. </a:t>
            </a:r>
          </a:p>
        </p:txBody>
      </p:sp>
      <p:cxnSp>
        <p:nvCxnSpPr>
          <p:cNvPr id="8" name="Gerader Verbinder 7">
            <a:extLst>
              <a:ext uri="{FF2B5EF4-FFF2-40B4-BE49-F238E27FC236}">
                <a16:creationId xmlns:a16="http://schemas.microsoft.com/office/drawing/2014/main" id="{C7ADEC4D-C7D4-4E9E-BA28-57BC012BD340}"/>
              </a:ext>
            </a:extLst>
          </p:cNvPr>
          <p:cNvCxnSpPr>
            <a:cxnSpLocks/>
            <a:stCxn id="5" idx="1"/>
            <a:endCxn id="2" idx="3"/>
          </p:cNvCxnSpPr>
          <p:nvPr/>
        </p:nvCxnSpPr>
        <p:spPr>
          <a:xfrm flipH="1" flipV="1">
            <a:off x="5166805" y="1358377"/>
            <a:ext cx="834501" cy="1081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Gerader Verbinder 10">
            <a:extLst>
              <a:ext uri="{FF2B5EF4-FFF2-40B4-BE49-F238E27FC236}">
                <a16:creationId xmlns:a16="http://schemas.microsoft.com/office/drawing/2014/main" id="{6E9118BB-5BCC-42C6-ADFF-958D8D3A65DD}"/>
              </a:ext>
            </a:extLst>
          </p:cNvPr>
          <p:cNvCxnSpPr>
            <a:cxnSpLocks/>
            <a:stCxn id="6" idx="1"/>
            <a:endCxn id="3" idx="3"/>
          </p:cNvCxnSpPr>
          <p:nvPr/>
        </p:nvCxnSpPr>
        <p:spPr>
          <a:xfrm flipH="1">
            <a:off x="5166804" y="2843474"/>
            <a:ext cx="834502" cy="445633"/>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F3314E5D-5761-460B-BA18-EF8AED45EE0A}"/>
              </a:ext>
            </a:extLst>
          </p:cNvPr>
          <p:cNvCxnSpPr>
            <a:cxnSpLocks/>
            <a:stCxn id="7" idx="1"/>
            <a:endCxn id="4" idx="3"/>
          </p:cNvCxnSpPr>
          <p:nvPr/>
        </p:nvCxnSpPr>
        <p:spPr>
          <a:xfrm flipH="1">
            <a:off x="5166803" y="4534846"/>
            <a:ext cx="834503" cy="60899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Gerader Verbinder 15">
            <a:extLst>
              <a:ext uri="{FF2B5EF4-FFF2-40B4-BE49-F238E27FC236}">
                <a16:creationId xmlns:a16="http://schemas.microsoft.com/office/drawing/2014/main" id="{07F428E8-727B-4627-9127-F8C8399CE45E}"/>
              </a:ext>
            </a:extLst>
          </p:cNvPr>
          <p:cNvCxnSpPr>
            <a:cxnSpLocks/>
            <a:stCxn id="6" idx="1"/>
            <a:endCxn id="2" idx="3"/>
          </p:cNvCxnSpPr>
          <p:nvPr/>
        </p:nvCxnSpPr>
        <p:spPr>
          <a:xfrm flipH="1" flipV="1">
            <a:off x="5166805" y="1358377"/>
            <a:ext cx="834501" cy="1485097"/>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93C64E94-097E-4154-A844-BB4CD9999D42}"/>
              </a:ext>
            </a:extLst>
          </p:cNvPr>
          <p:cNvCxnSpPr>
            <a:cxnSpLocks/>
            <a:stCxn id="7" idx="1"/>
            <a:endCxn id="2" idx="3"/>
          </p:cNvCxnSpPr>
          <p:nvPr/>
        </p:nvCxnSpPr>
        <p:spPr>
          <a:xfrm flipH="1" flipV="1">
            <a:off x="5166805" y="1358377"/>
            <a:ext cx="834501" cy="3176469"/>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Gerader Verbinder 21">
            <a:extLst>
              <a:ext uri="{FF2B5EF4-FFF2-40B4-BE49-F238E27FC236}">
                <a16:creationId xmlns:a16="http://schemas.microsoft.com/office/drawing/2014/main" id="{03D9EBA9-30DC-45A4-845E-5E52E6C0B96F}"/>
              </a:ext>
            </a:extLst>
          </p:cNvPr>
          <p:cNvCxnSpPr>
            <a:cxnSpLocks/>
            <a:stCxn id="5" idx="1"/>
            <a:endCxn id="3" idx="3"/>
          </p:cNvCxnSpPr>
          <p:nvPr/>
        </p:nvCxnSpPr>
        <p:spPr>
          <a:xfrm flipH="1">
            <a:off x="5166804" y="1369187"/>
            <a:ext cx="834502" cy="191992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09079723-4CAB-44C7-B4DA-BD48D9149D07}"/>
              </a:ext>
            </a:extLst>
          </p:cNvPr>
          <p:cNvCxnSpPr>
            <a:cxnSpLocks/>
            <a:stCxn id="6" idx="1"/>
            <a:endCxn id="4" idx="3"/>
          </p:cNvCxnSpPr>
          <p:nvPr/>
        </p:nvCxnSpPr>
        <p:spPr>
          <a:xfrm flipH="1">
            <a:off x="5166803" y="2843474"/>
            <a:ext cx="834503" cy="230037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D9FBCF01-D0E3-4E9C-BF4D-8ECF76ED3DDC}"/>
              </a:ext>
            </a:extLst>
          </p:cNvPr>
          <p:cNvCxnSpPr>
            <a:cxnSpLocks/>
            <a:stCxn id="4" idx="3"/>
            <a:endCxn id="5" idx="1"/>
          </p:cNvCxnSpPr>
          <p:nvPr/>
        </p:nvCxnSpPr>
        <p:spPr>
          <a:xfrm flipV="1">
            <a:off x="5166803" y="1369187"/>
            <a:ext cx="834503" cy="3774657"/>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16B96B8A-D253-4FBF-89D7-1B9B6D186DDD}"/>
              </a:ext>
            </a:extLst>
          </p:cNvPr>
          <p:cNvCxnSpPr>
            <a:cxnSpLocks/>
            <a:stCxn id="7" idx="1"/>
            <a:endCxn id="3" idx="3"/>
          </p:cNvCxnSpPr>
          <p:nvPr/>
        </p:nvCxnSpPr>
        <p:spPr>
          <a:xfrm flipH="1" flipV="1">
            <a:off x="5166804" y="3289107"/>
            <a:ext cx="834502" cy="1245739"/>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3302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ECF35929-2D61-47D2-A22E-AEFE11FB335B}"/>
              </a:ext>
            </a:extLst>
          </p:cNvPr>
          <p:cNvSpPr txBox="1"/>
          <p:nvPr/>
        </p:nvSpPr>
        <p:spPr>
          <a:xfrm>
            <a:off x="332366" y="2424142"/>
            <a:ext cx="3740489" cy="646331"/>
          </a:xfrm>
          <a:prstGeom prst="rect">
            <a:avLst/>
          </a:prstGeom>
          <a:noFill/>
          <a:ln w="28575">
            <a:solidFill>
              <a:schemeClr val="tx1"/>
            </a:solidFill>
          </a:ln>
        </p:spPr>
        <p:txBody>
          <a:bodyPr wrap="square" rtlCol="0">
            <a:spAutoFit/>
          </a:bodyPr>
          <a:lstStyle/>
          <a:p>
            <a:r>
              <a:rPr lang="de-DE" b="1" dirty="0"/>
              <a:t>Management von COVID-19 Ausbrüchen im Gesundheitswesen</a:t>
            </a:r>
            <a:endParaRPr lang="de-DE" dirty="0"/>
          </a:p>
        </p:txBody>
      </p:sp>
      <p:sp>
        <p:nvSpPr>
          <p:cNvPr id="3" name="Textfeld 2">
            <a:extLst>
              <a:ext uri="{FF2B5EF4-FFF2-40B4-BE49-F238E27FC236}">
                <a16:creationId xmlns:a16="http://schemas.microsoft.com/office/drawing/2014/main" id="{E8A02CFD-082A-4034-BB5A-03F6FA7395A3}"/>
              </a:ext>
            </a:extLst>
          </p:cNvPr>
          <p:cNvSpPr txBox="1"/>
          <p:nvPr/>
        </p:nvSpPr>
        <p:spPr>
          <a:xfrm>
            <a:off x="4353017" y="1593146"/>
            <a:ext cx="7696940" cy="2308324"/>
          </a:xfrm>
          <a:prstGeom prst="rect">
            <a:avLst/>
          </a:prstGeom>
          <a:noFill/>
          <a:ln w="28575">
            <a:solidFill>
              <a:schemeClr val="accent2"/>
            </a:solidFill>
          </a:ln>
        </p:spPr>
        <p:txBody>
          <a:bodyPr wrap="square" rtlCol="0">
            <a:spAutoFit/>
          </a:bodyPr>
          <a:lstStyle/>
          <a:p>
            <a:pPr lvl="0"/>
            <a:r>
              <a:rPr lang="de-DE" dirty="0"/>
              <a:t>Im Rahmen von akuten Ausbruchgeschehen kann auch die Quarantäne von ganzen Stationen, Gebäudeteilen oder Krankenhäusern sinnvoll sein. Alle Personen sind Kontaktpersonen und bleiben im entsprechend </a:t>
            </a:r>
            <a:r>
              <a:rPr lang="de-DE" dirty="0" err="1"/>
              <a:t>quarantänisierten</a:t>
            </a:r>
            <a:r>
              <a:rPr lang="de-DE" dirty="0"/>
              <a:t> Bereich in Quarantäne. Das Personal kommt in Wechselquarantäne, d.h. es darf nur zwischen Arbeitsplatz und Wohnung, in denen es jeweils in Quarantäne ist, pendeln, möglichst nicht mit öffentlichen Verkehrsmitteln (Auto, Fahrrad, zu organisierender Transport). Patientinnen und Patienten können entlassen werden müssen aber in die häusliche Quarantäne, Beginn ist der Entlassungstag. </a:t>
            </a:r>
          </a:p>
        </p:txBody>
      </p:sp>
      <p:cxnSp>
        <p:nvCxnSpPr>
          <p:cNvPr id="4" name="Gerader Verbinder 3">
            <a:extLst>
              <a:ext uri="{FF2B5EF4-FFF2-40B4-BE49-F238E27FC236}">
                <a16:creationId xmlns:a16="http://schemas.microsoft.com/office/drawing/2014/main" id="{CF00D5BA-8D61-40DA-928E-659B972822AF}"/>
              </a:ext>
            </a:extLst>
          </p:cNvPr>
          <p:cNvCxnSpPr>
            <a:cxnSpLocks/>
            <a:stCxn id="3" idx="1"/>
            <a:endCxn id="2" idx="3"/>
          </p:cNvCxnSpPr>
          <p:nvPr/>
        </p:nvCxnSpPr>
        <p:spPr>
          <a:xfrm flipH="1">
            <a:off x="4072855" y="2747308"/>
            <a:ext cx="280162"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448792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499</Words>
  <Application>Microsoft Office PowerPoint</Application>
  <PresentationFormat>Breitbild</PresentationFormat>
  <Paragraphs>17</Paragraphs>
  <Slides>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vt:i4>
      </vt:variant>
    </vt:vector>
  </HeadingPairs>
  <TitlesOfParts>
    <vt:vector size="7" baseType="lpstr">
      <vt:lpstr>Arial</vt:lpstr>
      <vt:lpstr>Calibri</vt:lpstr>
      <vt:lpstr>Calibri Light</vt:lpstr>
      <vt:lpstr>Office</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Eckmanns, Tim</dc:creator>
  <cp:lastModifiedBy>Eckmanns, Tim</cp:lastModifiedBy>
  <cp:revision>13</cp:revision>
  <dcterms:created xsi:type="dcterms:W3CDTF">2021-02-01T19:49:17Z</dcterms:created>
  <dcterms:modified xsi:type="dcterms:W3CDTF">2021-02-03T09:10:29Z</dcterms:modified>
</cp:coreProperties>
</file>