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CA5F18-15A8-425F-8B51-2A46161C343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6D773FD-3F5E-4D95-ABAD-910E2DA639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D5A88AA-2F27-4CD4-8367-327911319A4B}"/>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F36A74B0-5280-42AE-A757-1316D0BC74D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B83F01F-A704-4FDB-89C7-98B85AF161F5}"/>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121530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3AF332-3901-4B29-A1D8-CCBC582D567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190BEB3-A84B-48C0-B119-9CD4BD50E43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76BC738-05C9-4788-B4DA-0917BC868B8C}"/>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C10A6277-0CBF-4F65-BBF9-7B505AB25D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29A1DCD-8E57-4F15-9DA1-918DCC24706D}"/>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791132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8B2C34B-B85E-49F5-9AA9-22E68F2E814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5977DA0-1D7E-4340-95D8-AC349581DE4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F68A4F0-180C-489E-9EFB-F3EB2DE66636}"/>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C20EA48E-3B03-4584-BB38-3E79A4184F1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E44B707-A8A1-484A-94CA-0649E0765FAF}"/>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107860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BD6BA1-C002-407C-B1D0-94F87C1327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A9247FD-570B-402D-836B-9D4AE434924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B9577E8-0CAB-4C1A-B006-7C90FB3C1871}"/>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69D46A1E-8B87-485E-B786-63E619F83BA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5A4B635-CE4F-471D-A3B8-87A7025F23F4}"/>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2601886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981365-C258-40C7-B5FA-A2A463900375}"/>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28302B1-F983-41E9-8D9A-610EB7620E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A6F3133-5E38-408F-B7F4-7AED94030D9A}"/>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DE886A32-1821-43B8-BAE8-BDED2E55941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B6AF522-37D0-4FBE-87F8-004951E1DEFB}"/>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103656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5E61EC-2242-4A17-961D-5C685224467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35FB3B6-D213-42BB-AAC6-B9A4C5F0FEED}"/>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C47E121-44FA-4028-8E82-434CF87F478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513B432-9EC2-46E9-8DD6-9DF2AF0119FB}"/>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6" name="Fußzeilenplatzhalter 5">
            <a:extLst>
              <a:ext uri="{FF2B5EF4-FFF2-40B4-BE49-F238E27FC236}">
                <a16:creationId xmlns:a16="http://schemas.microsoft.com/office/drawing/2014/main" id="{63FDC9D9-C866-4D20-B723-C827F6D0BE4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8ED2080-9584-4213-98E7-66B1A05722E7}"/>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3714294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C528EA-E9B1-44BB-B201-0AF2BDEF491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EA8DF8A-64A9-47DD-B701-F3A038427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55B9D3F-F1A6-4C4D-85A6-A65E919DBC9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B674A38E-C9D5-4505-AE09-21302EA763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E7A3B76-4C10-440B-A40B-C47946AB833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102F974-0D2E-43BE-AC67-831890333074}"/>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8" name="Fußzeilenplatzhalter 7">
            <a:extLst>
              <a:ext uri="{FF2B5EF4-FFF2-40B4-BE49-F238E27FC236}">
                <a16:creationId xmlns:a16="http://schemas.microsoft.com/office/drawing/2014/main" id="{F96D92B8-FE38-4D8B-8553-888C30482C76}"/>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79915D52-DB41-48BE-A8AD-51A2B11E3AED}"/>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385728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E1EAF4-2331-487E-B56B-317C1E633CB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4302732-84E2-40DE-B4BB-7A1F1762DF37}"/>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4" name="Fußzeilenplatzhalter 3">
            <a:extLst>
              <a:ext uri="{FF2B5EF4-FFF2-40B4-BE49-F238E27FC236}">
                <a16:creationId xmlns:a16="http://schemas.microsoft.com/office/drawing/2014/main" id="{A5161A8B-DCEE-4729-9E81-97429676A0E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E0EBEFAE-23F9-458A-A881-0496572FD80A}"/>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481023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7C0E4FA-8009-4EAF-A805-24D74BE0DE1F}"/>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3" name="Fußzeilenplatzhalter 2">
            <a:extLst>
              <a:ext uri="{FF2B5EF4-FFF2-40B4-BE49-F238E27FC236}">
                <a16:creationId xmlns:a16="http://schemas.microsoft.com/office/drawing/2014/main" id="{D75A13EF-D962-432D-89FF-AAA899F5736F}"/>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6F42403-2ED5-4320-BFB6-B77CCA70BA4F}"/>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231418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19EE9C-77D6-4664-B6DC-92E0828CC09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58039CE3-FB92-4081-875E-5A911A1DF9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67EDE2C-11D4-492E-946F-D32FFFAB9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E2871B2-E2FA-4A14-8054-645FABCB5AC8}"/>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6" name="Fußzeilenplatzhalter 5">
            <a:extLst>
              <a:ext uri="{FF2B5EF4-FFF2-40B4-BE49-F238E27FC236}">
                <a16:creationId xmlns:a16="http://schemas.microsoft.com/office/drawing/2014/main" id="{B5690887-4FA0-44BC-B288-01DF8B0BA75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1A1C67D-4533-4736-9492-558416063C0C}"/>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167305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23FD1F-23E9-478C-8E9B-4D808746414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C4C1F64-19CA-4EF0-A4B3-D08412F4C1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D2205B1-4FBF-4598-B8C0-3E6734E451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0DC7113-1BB2-4FB7-A8CC-3B459377F9D2}"/>
              </a:ext>
            </a:extLst>
          </p:cNvPr>
          <p:cNvSpPr>
            <a:spLocks noGrp="1"/>
          </p:cNvSpPr>
          <p:nvPr>
            <p:ph type="dt" sz="half" idx="10"/>
          </p:nvPr>
        </p:nvSpPr>
        <p:spPr/>
        <p:txBody>
          <a:bodyPr/>
          <a:lstStyle/>
          <a:p>
            <a:fld id="{00B5F7D9-BFC7-4713-8F40-07FCECDF0FFE}" type="datetimeFigureOut">
              <a:rPr lang="de-DE" smtClean="0"/>
              <a:t>02.02.2021</a:t>
            </a:fld>
            <a:endParaRPr lang="de-DE"/>
          </a:p>
        </p:txBody>
      </p:sp>
      <p:sp>
        <p:nvSpPr>
          <p:cNvPr id="6" name="Fußzeilenplatzhalter 5">
            <a:extLst>
              <a:ext uri="{FF2B5EF4-FFF2-40B4-BE49-F238E27FC236}">
                <a16:creationId xmlns:a16="http://schemas.microsoft.com/office/drawing/2014/main" id="{A6E407A4-E629-4BD8-816C-93F3D6C6F3D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8BB2F2B-EA63-456F-B7C2-915C25873546}"/>
              </a:ext>
            </a:extLst>
          </p:cNvPr>
          <p:cNvSpPr>
            <a:spLocks noGrp="1"/>
          </p:cNvSpPr>
          <p:nvPr>
            <p:ph type="sldNum" sz="quarter" idx="12"/>
          </p:nvPr>
        </p:nvSpPr>
        <p:spPr/>
        <p:txBody>
          <a:bodyPr/>
          <a:lstStyle/>
          <a:p>
            <a:fld id="{CA8B22E7-3C37-4BB5-8AF1-7DE0F5FFE258}" type="slidenum">
              <a:rPr lang="de-DE" smtClean="0"/>
              <a:t>‹Nr.›</a:t>
            </a:fld>
            <a:endParaRPr lang="de-DE"/>
          </a:p>
        </p:txBody>
      </p:sp>
    </p:spTree>
    <p:extLst>
      <p:ext uri="{BB962C8B-B14F-4D97-AF65-F5344CB8AC3E}">
        <p14:creationId xmlns:p14="http://schemas.microsoft.com/office/powerpoint/2010/main" val="377060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A1C7FED-77AC-49A5-BA8E-F8BB10593B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B80620D-9ED1-4256-A978-769FD26E6C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7A4A132-C9A5-4758-A8C7-BC79FB4118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5F7D9-BFC7-4713-8F40-07FCECDF0FFE}" type="datetimeFigureOut">
              <a:rPr lang="de-DE" smtClean="0"/>
              <a:t>02.02.2021</a:t>
            </a:fld>
            <a:endParaRPr lang="de-DE"/>
          </a:p>
        </p:txBody>
      </p:sp>
      <p:sp>
        <p:nvSpPr>
          <p:cNvPr id="5" name="Fußzeilenplatzhalter 4">
            <a:extLst>
              <a:ext uri="{FF2B5EF4-FFF2-40B4-BE49-F238E27FC236}">
                <a16:creationId xmlns:a16="http://schemas.microsoft.com/office/drawing/2014/main" id="{77610BB5-0D62-4E1C-88EF-94FE69AB18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C6427AE-EB37-4F7C-B520-A46FA9216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B22E7-3C37-4BB5-8AF1-7DE0F5FFE258}" type="slidenum">
              <a:rPr lang="de-DE" smtClean="0"/>
              <a:t>‹Nr.›</a:t>
            </a:fld>
            <a:endParaRPr lang="de-DE"/>
          </a:p>
        </p:txBody>
      </p:sp>
    </p:spTree>
    <p:extLst>
      <p:ext uri="{BB962C8B-B14F-4D97-AF65-F5344CB8AC3E}">
        <p14:creationId xmlns:p14="http://schemas.microsoft.com/office/powerpoint/2010/main" val="400925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F4E185-BD78-443B-8D4D-44AAF8FAC67A}"/>
              </a:ext>
            </a:extLst>
          </p:cNvPr>
          <p:cNvSpPr>
            <a:spLocks noGrp="1"/>
          </p:cNvSpPr>
          <p:nvPr>
            <p:ph type="ctrTitle"/>
          </p:nvPr>
        </p:nvSpPr>
        <p:spPr>
          <a:xfrm>
            <a:off x="268449" y="1040236"/>
            <a:ext cx="11618752" cy="1065402"/>
          </a:xfrm>
        </p:spPr>
        <p:txBody>
          <a:bodyPr>
            <a:normAutofit/>
          </a:bodyPr>
          <a:lstStyle/>
          <a:p>
            <a:pPr algn="l"/>
            <a:r>
              <a:rPr lang="de-DE" sz="1400" b="1"/>
              <a:t>				Mitteilung </a:t>
            </a:r>
            <a:r>
              <a:rPr lang="de-DE" sz="1400" b="1" dirty="0"/>
              <a:t>KW 4 2021, GA Havelland, über RKI-Info</a:t>
            </a:r>
            <a:br>
              <a:rPr lang="de-DE" sz="1400" b="1" dirty="0"/>
            </a:br>
            <a:br>
              <a:rPr lang="de-DE" sz="1400" dirty="0"/>
            </a:br>
            <a:r>
              <a:rPr lang="de-DE" sz="1400" dirty="0"/>
              <a:t>1) „Seit Anfang des Jahres beobachten wir immer wieder Fälle von asymptomatischen Reinfektionen, die auffliegen, weil die Patienten ins Krankenhaus kommen</a:t>
            </a:r>
            <a:br>
              <a:rPr lang="de-DE" sz="1400" dirty="0"/>
            </a:br>
            <a:r>
              <a:rPr lang="de-DE" sz="1400" dirty="0"/>
              <a:t>     oder im Gesundheitswesen beschäftigt sind und daher regelmäßig Testungen erhalten. Letztes Jahr gab es das gar nicht.“ </a:t>
            </a:r>
            <a:br>
              <a:rPr lang="de-DE" sz="1400" dirty="0"/>
            </a:br>
            <a:endParaRPr lang="de-DE" sz="1400" dirty="0"/>
          </a:p>
        </p:txBody>
      </p:sp>
      <p:sp>
        <p:nvSpPr>
          <p:cNvPr id="3" name="Untertitel 2">
            <a:extLst>
              <a:ext uri="{FF2B5EF4-FFF2-40B4-BE49-F238E27FC236}">
                <a16:creationId xmlns:a16="http://schemas.microsoft.com/office/drawing/2014/main" id="{99508509-C321-4A28-AB2B-125419D026DF}"/>
              </a:ext>
            </a:extLst>
          </p:cNvPr>
          <p:cNvSpPr>
            <a:spLocks noGrp="1"/>
          </p:cNvSpPr>
          <p:nvPr>
            <p:ph type="subTitle" idx="1"/>
          </p:nvPr>
        </p:nvSpPr>
        <p:spPr>
          <a:xfrm>
            <a:off x="1289108" y="389055"/>
            <a:ext cx="9144000" cy="466623"/>
          </a:xfrm>
        </p:spPr>
        <p:txBody>
          <a:bodyPr/>
          <a:lstStyle/>
          <a:p>
            <a:r>
              <a:rPr lang="de-DE" dirty="0"/>
              <a:t>SARS-CoV-2 Reinfektionen?</a:t>
            </a:r>
          </a:p>
        </p:txBody>
      </p:sp>
      <p:sp>
        <p:nvSpPr>
          <p:cNvPr id="4" name="Textfeld 3">
            <a:extLst>
              <a:ext uri="{FF2B5EF4-FFF2-40B4-BE49-F238E27FC236}">
                <a16:creationId xmlns:a16="http://schemas.microsoft.com/office/drawing/2014/main" id="{28F087A5-93C3-4210-A59D-7F6C8C01F94A}"/>
              </a:ext>
            </a:extLst>
          </p:cNvPr>
          <p:cNvSpPr txBox="1"/>
          <p:nvPr/>
        </p:nvSpPr>
        <p:spPr>
          <a:xfrm>
            <a:off x="268449" y="2390863"/>
            <a:ext cx="3691155" cy="2677656"/>
          </a:xfrm>
          <a:prstGeom prst="rect">
            <a:avLst/>
          </a:prstGeom>
          <a:noFill/>
        </p:spPr>
        <p:txBody>
          <a:bodyPr wrap="square" rtlCol="0">
            <a:spAutoFit/>
          </a:bodyPr>
          <a:lstStyle/>
          <a:p>
            <a:r>
              <a:rPr lang="de-DE" sz="1400" dirty="0">
                <a:latin typeface="+mj-lt"/>
              </a:rPr>
              <a:t>Fall 1:</a:t>
            </a:r>
          </a:p>
          <a:p>
            <a:r>
              <a:rPr lang="de-DE" sz="1400" dirty="0">
                <a:latin typeface="+mj-lt"/>
              </a:rPr>
              <a:t>Ansonsten gesunder </a:t>
            </a:r>
            <a:r>
              <a:rPr lang="de-DE" sz="1400" dirty="0" err="1">
                <a:latin typeface="+mj-lt"/>
              </a:rPr>
              <a:t>männl</a:t>
            </a:r>
            <a:r>
              <a:rPr lang="de-DE" sz="1400" dirty="0">
                <a:latin typeface="+mj-lt"/>
              </a:rPr>
              <a:t>. Pat. mittleren Alters</a:t>
            </a:r>
          </a:p>
          <a:p>
            <a:endParaRPr lang="de-DE" sz="1400" dirty="0">
              <a:latin typeface="+mj-lt"/>
            </a:endParaRPr>
          </a:p>
          <a:p>
            <a:r>
              <a:rPr lang="de-DE" sz="1400" dirty="0">
                <a:latin typeface="+mj-lt"/>
              </a:rPr>
              <a:t>16.11.2020 symptomatische Infektion, PCR pos.</a:t>
            </a:r>
          </a:p>
          <a:p>
            <a:endParaRPr lang="de-DE" sz="1400" dirty="0">
              <a:latin typeface="+mj-lt"/>
            </a:endParaRPr>
          </a:p>
          <a:p>
            <a:r>
              <a:rPr lang="de-DE" sz="1400" dirty="0">
                <a:latin typeface="+mj-lt"/>
              </a:rPr>
              <a:t>05.01.2021 1. Impfung (</a:t>
            </a:r>
            <a:r>
              <a:rPr lang="de-DE" sz="1400" dirty="0" err="1">
                <a:latin typeface="+mj-lt"/>
              </a:rPr>
              <a:t>BioNtech</a:t>
            </a:r>
            <a:r>
              <a:rPr lang="de-DE" sz="1400" dirty="0">
                <a:latin typeface="+mj-lt"/>
              </a:rPr>
              <a:t>/Pfizer)</a:t>
            </a:r>
          </a:p>
          <a:p>
            <a:endParaRPr lang="de-DE" sz="1400" dirty="0">
              <a:latin typeface="+mj-lt"/>
            </a:endParaRPr>
          </a:p>
          <a:p>
            <a:r>
              <a:rPr lang="de-DE" sz="1400" dirty="0">
                <a:latin typeface="+mj-lt"/>
              </a:rPr>
              <a:t>11.01.2021 PCR pos., Ct 23, asymptomatisch</a:t>
            </a:r>
          </a:p>
          <a:p>
            <a:endParaRPr lang="de-DE" sz="1400" dirty="0">
              <a:latin typeface="+mj-lt"/>
            </a:endParaRPr>
          </a:p>
          <a:p>
            <a:r>
              <a:rPr lang="de-DE" sz="1400" dirty="0">
                <a:latin typeface="+mj-lt"/>
              </a:rPr>
              <a:t>13.01.2021 PCR neg.</a:t>
            </a:r>
          </a:p>
          <a:p>
            <a:endParaRPr lang="de-DE" sz="1400" dirty="0">
              <a:latin typeface="+mj-lt"/>
            </a:endParaRPr>
          </a:p>
          <a:p>
            <a:r>
              <a:rPr lang="de-DE" sz="1400" dirty="0">
                <a:latin typeface="+mj-lt"/>
              </a:rPr>
              <a:t>18.01.2021 PCR neg.</a:t>
            </a:r>
          </a:p>
        </p:txBody>
      </p:sp>
      <p:sp>
        <p:nvSpPr>
          <p:cNvPr id="5" name="Rechteck 4">
            <a:extLst>
              <a:ext uri="{FF2B5EF4-FFF2-40B4-BE49-F238E27FC236}">
                <a16:creationId xmlns:a16="http://schemas.microsoft.com/office/drawing/2014/main" id="{09A05F5F-6F87-478A-81AC-3FAFF89030B8}"/>
              </a:ext>
            </a:extLst>
          </p:cNvPr>
          <p:cNvSpPr/>
          <p:nvPr/>
        </p:nvSpPr>
        <p:spPr>
          <a:xfrm>
            <a:off x="303402" y="5775158"/>
            <a:ext cx="11491520" cy="307777"/>
          </a:xfrm>
          <a:prstGeom prst="rect">
            <a:avLst/>
          </a:prstGeom>
        </p:spPr>
        <p:txBody>
          <a:bodyPr wrap="square">
            <a:spAutoFit/>
          </a:bodyPr>
          <a:lstStyle/>
          <a:p>
            <a:r>
              <a:rPr lang="de-DE" sz="1400" dirty="0">
                <a:latin typeface="+mj-lt"/>
              </a:rPr>
              <a:t>2) „Weiterhin ist in den letzten 2 Wochen ein sprunghafter Anstieg an Infektionen in Kitas (die hier in Brandenburg offen und gut besucht sind) zu verzeichnen.“</a:t>
            </a:r>
          </a:p>
        </p:txBody>
      </p:sp>
      <p:sp>
        <p:nvSpPr>
          <p:cNvPr id="6" name="Textfeld 5">
            <a:extLst>
              <a:ext uri="{FF2B5EF4-FFF2-40B4-BE49-F238E27FC236}">
                <a16:creationId xmlns:a16="http://schemas.microsoft.com/office/drawing/2014/main" id="{7DBAC9D0-35B8-4888-9C60-C2F4875B2CF5}"/>
              </a:ext>
            </a:extLst>
          </p:cNvPr>
          <p:cNvSpPr txBox="1"/>
          <p:nvPr/>
        </p:nvSpPr>
        <p:spPr>
          <a:xfrm>
            <a:off x="4152551" y="2390863"/>
            <a:ext cx="3691155" cy="1600438"/>
          </a:xfrm>
          <a:prstGeom prst="rect">
            <a:avLst/>
          </a:prstGeom>
          <a:noFill/>
        </p:spPr>
        <p:txBody>
          <a:bodyPr wrap="square" rtlCol="0">
            <a:spAutoFit/>
          </a:bodyPr>
          <a:lstStyle/>
          <a:p>
            <a:r>
              <a:rPr lang="de-DE" sz="1400" dirty="0">
                <a:latin typeface="+mj-lt"/>
              </a:rPr>
              <a:t>Fall 2:</a:t>
            </a:r>
          </a:p>
          <a:p>
            <a:r>
              <a:rPr lang="de-DE" sz="1400" dirty="0">
                <a:latin typeface="+mj-lt"/>
              </a:rPr>
              <a:t>Ansonsten gesunder </a:t>
            </a:r>
            <a:r>
              <a:rPr lang="de-DE" sz="1400" dirty="0" err="1">
                <a:latin typeface="+mj-lt"/>
              </a:rPr>
              <a:t>männl</a:t>
            </a:r>
            <a:r>
              <a:rPr lang="de-DE" sz="1400" dirty="0">
                <a:latin typeface="+mj-lt"/>
              </a:rPr>
              <a:t>. Pat. mittleren Alters</a:t>
            </a:r>
          </a:p>
          <a:p>
            <a:endParaRPr lang="de-DE" sz="1400" dirty="0">
              <a:latin typeface="+mj-lt"/>
            </a:endParaRPr>
          </a:p>
          <a:p>
            <a:r>
              <a:rPr lang="de-DE" sz="1400" dirty="0">
                <a:latin typeface="+mj-lt"/>
              </a:rPr>
              <a:t>10/2020 symptomatische Infektion, PCR pos.</a:t>
            </a:r>
          </a:p>
          <a:p>
            <a:endParaRPr lang="de-DE" sz="1400" dirty="0">
              <a:latin typeface="+mj-lt"/>
            </a:endParaRPr>
          </a:p>
          <a:p>
            <a:r>
              <a:rPr lang="de-DE" sz="1400" dirty="0">
                <a:latin typeface="+mj-lt"/>
              </a:rPr>
              <a:t>01/2021 erneut PCR pos., asymptomatisch</a:t>
            </a:r>
          </a:p>
          <a:p>
            <a:endParaRPr lang="de-DE" sz="1400" dirty="0">
              <a:latin typeface="+mj-lt"/>
            </a:endParaRPr>
          </a:p>
        </p:txBody>
      </p:sp>
      <p:sp>
        <p:nvSpPr>
          <p:cNvPr id="7" name="Textfeld 6">
            <a:extLst>
              <a:ext uri="{FF2B5EF4-FFF2-40B4-BE49-F238E27FC236}">
                <a16:creationId xmlns:a16="http://schemas.microsoft.com/office/drawing/2014/main" id="{8D9E4315-7F0E-461D-BABC-3F96FD097D52}"/>
              </a:ext>
            </a:extLst>
          </p:cNvPr>
          <p:cNvSpPr txBox="1"/>
          <p:nvPr/>
        </p:nvSpPr>
        <p:spPr>
          <a:xfrm>
            <a:off x="8196046" y="2390863"/>
            <a:ext cx="3691155" cy="2246769"/>
          </a:xfrm>
          <a:prstGeom prst="rect">
            <a:avLst/>
          </a:prstGeom>
          <a:noFill/>
        </p:spPr>
        <p:txBody>
          <a:bodyPr wrap="square" rtlCol="0">
            <a:spAutoFit/>
          </a:bodyPr>
          <a:lstStyle/>
          <a:p>
            <a:r>
              <a:rPr lang="de-DE" sz="1400" dirty="0">
                <a:latin typeface="+mj-lt"/>
              </a:rPr>
              <a:t>Fall 3:</a:t>
            </a:r>
          </a:p>
          <a:p>
            <a:r>
              <a:rPr lang="de-DE" sz="1400" dirty="0">
                <a:latin typeface="+mj-lt"/>
              </a:rPr>
              <a:t>Ansonsten gesunder </a:t>
            </a:r>
            <a:r>
              <a:rPr lang="de-DE" sz="1400" dirty="0" err="1">
                <a:latin typeface="+mj-lt"/>
              </a:rPr>
              <a:t>männl</a:t>
            </a:r>
            <a:r>
              <a:rPr lang="de-DE" sz="1400" dirty="0">
                <a:latin typeface="+mj-lt"/>
              </a:rPr>
              <a:t>. Pat. mittleren Alters</a:t>
            </a:r>
          </a:p>
          <a:p>
            <a:endParaRPr lang="de-DE" sz="1400" dirty="0">
              <a:latin typeface="+mj-lt"/>
            </a:endParaRPr>
          </a:p>
          <a:p>
            <a:r>
              <a:rPr lang="de-DE" sz="1400" dirty="0">
                <a:latin typeface="+mj-lt"/>
              </a:rPr>
              <a:t>20.12.2020 symptomatische Infektion, PCR pos., Krankenhausaufenthalt</a:t>
            </a:r>
          </a:p>
          <a:p>
            <a:endParaRPr lang="de-DE" sz="1400" dirty="0">
              <a:latin typeface="+mj-lt"/>
            </a:endParaRPr>
          </a:p>
          <a:p>
            <a:r>
              <a:rPr lang="de-DE" sz="1400" dirty="0">
                <a:latin typeface="+mj-lt"/>
              </a:rPr>
              <a:t>29.12.2020 PCR neg., Entlassung</a:t>
            </a:r>
          </a:p>
          <a:p>
            <a:endParaRPr lang="de-DE" sz="1400" dirty="0">
              <a:latin typeface="+mj-lt"/>
            </a:endParaRPr>
          </a:p>
          <a:p>
            <a:r>
              <a:rPr lang="de-DE" sz="1400" dirty="0">
                <a:latin typeface="+mj-lt"/>
              </a:rPr>
              <a:t>14.01.2021 PCR pos.</a:t>
            </a:r>
          </a:p>
          <a:p>
            <a:endParaRPr lang="de-DE" sz="1400" dirty="0">
              <a:latin typeface="+mj-lt"/>
            </a:endParaRPr>
          </a:p>
        </p:txBody>
      </p:sp>
      <p:sp>
        <p:nvSpPr>
          <p:cNvPr id="8" name="Textfeld 7">
            <a:extLst>
              <a:ext uri="{FF2B5EF4-FFF2-40B4-BE49-F238E27FC236}">
                <a16:creationId xmlns:a16="http://schemas.microsoft.com/office/drawing/2014/main" id="{B6580C4E-A4BE-41E3-ACA3-01C9DFB554E2}"/>
              </a:ext>
            </a:extLst>
          </p:cNvPr>
          <p:cNvSpPr txBox="1"/>
          <p:nvPr/>
        </p:nvSpPr>
        <p:spPr>
          <a:xfrm>
            <a:off x="584433" y="6131461"/>
            <a:ext cx="9924176" cy="307777"/>
          </a:xfrm>
          <a:prstGeom prst="rect">
            <a:avLst/>
          </a:prstGeom>
          <a:noFill/>
        </p:spPr>
        <p:txBody>
          <a:bodyPr wrap="square" rtlCol="0">
            <a:spAutoFit/>
          </a:bodyPr>
          <a:lstStyle/>
          <a:p>
            <a:r>
              <a:rPr lang="de-DE" sz="1400" dirty="0">
                <a:latin typeface="+mj-lt"/>
              </a:rPr>
              <a:t>Sowohl Kinder infizierter Eltern wie auch Erzieher betroffen</a:t>
            </a:r>
          </a:p>
        </p:txBody>
      </p:sp>
    </p:spTree>
    <p:extLst>
      <p:ext uri="{BB962C8B-B14F-4D97-AF65-F5344CB8AC3E}">
        <p14:creationId xmlns:p14="http://schemas.microsoft.com/office/powerpoint/2010/main" val="257837815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Words>
  <Application>Microsoft Office PowerPoint</Application>
  <PresentationFormat>Breitbild</PresentationFormat>
  <Paragraphs>30</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    Mitteilung KW 4 2021, GA Havelland, über RKI-Info  1) „Seit Anfang des Jahres beobachten wir immer wieder Fälle von asymptomatischen Reinfektionen, die auffliegen, weil die Patienten ins Krankenhaus kommen      oder im Gesundheitswesen beschäftigt sind und daher regelmäßig Testungen erhalten. Letztes Jahr gab es das gar nicht.“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 beobachten seit Anfang des Jahres immer wieder Fälle von asymptomatischen Reinfektionen, die auffliegen, weil die Patienten ins Krankenhaus kommen oder im Gesundheitswesen beschäftigt sind und daher regelmäßig Testungen erhalten. Letztes Jahr gab es das gar nicht.    Weiterhin ist in den letzten 2 Wochen ein sprunghafter Anstieg an Infektionen in Kitas (die hier in Brandenburg offen und gut besucht sind) zu verzeichnen. </dc:title>
  <dc:creator>Voigt, Sebastian</dc:creator>
  <cp:lastModifiedBy>Voigt, Sebastian</cp:lastModifiedBy>
  <cp:revision>22</cp:revision>
  <dcterms:created xsi:type="dcterms:W3CDTF">2021-02-02T17:15:19Z</dcterms:created>
  <dcterms:modified xsi:type="dcterms:W3CDTF">2021-02-02T17:40:12Z</dcterms:modified>
</cp:coreProperties>
</file>