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576" r:id="rId2"/>
    <p:sldId id="588" r:id="rId3"/>
    <p:sldId id="578" r:id="rId4"/>
    <p:sldId id="587" r:id="rId5"/>
    <p:sldId id="611" r:id="rId6"/>
    <p:sldId id="623" r:id="rId7"/>
    <p:sldId id="625" r:id="rId8"/>
    <p:sldId id="624" r:id="rId9"/>
  </p:sldIdLst>
  <p:sldSz cx="9144000" cy="6858000" type="screen4x3"/>
  <p:notesSz cx="6797675" cy="9928225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Haas, Walter" initials="HW" lastIdx="10" clrIdx="0"/>
  <p:cmAuthor id="1" name="Buchholz, Udo" initials="BU" lastIdx="0" clrIdx="1"/>
  <p:cmAuthor id="2" name="Goerlitz, Luise" initials="GL" lastIdx="2" clrIdx="2"/>
  <p:cmAuthor id="3" name="Prahm, Kerstin" initials="PK" lastIdx="6" clrIdx="3"/>
  <p:cmAuthor id="4" name="Tolksdorf, Kristin" initials="TK" lastIdx="1" clrIdx="4"/>
  <p:cmAuthor id="5" name="Preuß, Ute" initials="PU" lastIdx="30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5AA6"/>
    <a:srgbClr val="66A8DD"/>
    <a:srgbClr val="006EC7"/>
    <a:srgbClr val="D0D8E8"/>
    <a:srgbClr val="E9EDF4"/>
    <a:srgbClr val="367BB8"/>
    <a:srgbClr val="338BD2"/>
    <a:srgbClr val="4D8AD2"/>
    <a:srgbClr val="0DE3A1"/>
    <a:srgbClr val="80A5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2" autoAdjust="0"/>
    <p:restoredTop sz="59840" autoAdjust="0"/>
  </p:normalViewPr>
  <p:slideViewPr>
    <p:cSldViewPr snapToGrid="0" snapToObjects="1">
      <p:cViewPr varScale="1">
        <p:scale>
          <a:sx n="40" d="100"/>
          <a:sy n="40" d="100"/>
        </p:scale>
        <p:origin x="1944" y="44"/>
      </p:cViewPr>
      <p:guideLst>
        <p:guide orient="horz" pos="2160"/>
        <p:guide pos="2880"/>
      </p:guideLst>
    </p:cSldViewPr>
  </p:slid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93" d="100"/>
          <a:sy n="93" d="100"/>
        </p:scale>
        <p:origin x="-3780" y="-10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12A5B09-A9A8-2644-9E6D-705AA413DA79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5EDF7B35-E1B4-904A-9F7F-1474D5483FC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75581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B55E56-2990-C745-88B9-6378D75E0E12}" type="datetimeFigureOut">
              <a:rPr lang="de-DE" smtClean="0"/>
              <a:t>03.02.2021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1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7DB3B74-E7C2-B34F-8624-8515ACB0050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4734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Werte liegen nach wie vor deutlich unter denen der Vorsaisons (seit 36. KW) (die meisten Menschen halten sich an die Kontaktbeschränkungen)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16871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800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SARI-Fallzahlen insgesamt leicht gesunken</a:t>
            </a:r>
          </a:p>
          <a:p>
            <a:r>
              <a:rPr lang="de-DE" dirty="0"/>
              <a:t>Liegen insgesamt unter dem Niveau der Vorsaisons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35-59 Jahre deutlicher Rückgang, in AGs 60-79 und 80+ leichter Rückgang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Altersgruppen ab 35 Jahre noch erhöht, aber auf Niveau der Vorjahre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unter 35 Jahre stabile Fallzahlen auf deutlich niedrigerem Niveau als üblich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beiden Altersgruppen unter 15 Jahre bereits seit der 40. KW 2020 deutlich unter den Fallzahlen der Vorjahre.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1032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SARI-Fallzahlen insgesamt leicht gesunken</a:t>
            </a:r>
          </a:p>
          <a:p>
            <a:r>
              <a:rPr lang="de-DE" dirty="0"/>
              <a:t>Liegen insgesamt unter dem Niveau der Vorsaisons </a:t>
            </a:r>
          </a:p>
          <a:p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AG 35-59 Jahre deutlicher Rückgang, in AGs 60-79 und 80+ leichter Rückgang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in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Altersgruppen ab 35 Jahre noch erhöht, aber auf Niveau der Vorjahre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Altersgruppen unter 35 Jahre stabile Fallzahlen auf deutlich niedrigerem Niveau als üblich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den beiden Altersgruppen unter 15 Jahre bereits seit der 40. KW 2020 deutlich unter den Fallzahlen der Vorjahre.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3136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5941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10755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DB3B74-E7C2-B34F-8624-8515ACB00503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61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06EC7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Bild 12" descr="RKI-Logo_RGB_P300C.tif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715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/>
          <p:cNvSpPr/>
          <p:nvPr userDrawn="1"/>
        </p:nvSpPr>
        <p:spPr>
          <a:xfrm>
            <a:off x="6409267" y="118533"/>
            <a:ext cx="2411205" cy="927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Bild 2" descr="PPT_Background_4zu3_RBGNE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4D8AD2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ffectLst/>
              <a:latin typeface="Calibri"/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2" name="Bild 11" descr="RKI-Logo_RGB_P300C.tif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379" y="332655"/>
            <a:ext cx="2050093" cy="594649"/>
          </a:xfrm>
          <a:prstGeom prst="rect">
            <a:avLst/>
          </a:prstGeom>
        </p:spPr>
      </p:pic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80A5DC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6206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Foliennummernplatzhalt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01967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/>
          </p:nvPr>
        </p:nvSpPr>
        <p:spPr>
          <a:xfrm>
            <a:off x="4606442" y="1155699"/>
            <a:ext cx="3943350" cy="529590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7"/>
          <p:cNvSpPr>
            <a:spLocks noGrp="1"/>
          </p:cNvSpPr>
          <p:nvPr>
            <p:ph sz="quarter" idx="14"/>
          </p:nvPr>
        </p:nvSpPr>
        <p:spPr>
          <a:xfrm>
            <a:off x="454844" y="1155699"/>
            <a:ext cx="3943350" cy="529590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0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0025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451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8558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tif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199" y="1155700"/>
            <a:ext cx="8092593" cy="53022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622713"/>
            <a:ext cx="1860421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r>
              <a:rPr lang="de-DE"/>
              <a:t>Stand: 18.08.2020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1" y="6622713"/>
            <a:ext cx="5182675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1200">
                <a:solidFill>
                  <a:srgbClr val="006EC7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052920" y="6622713"/>
            <a:ext cx="496872" cy="195750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ctr">
              <a:defRPr sz="1200">
                <a:solidFill>
                  <a:srgbClr val="006EC7"/>
                </a:solidFill>
              </a:defRPr>
            </a:lvl1pPr>
          </a:lstStyle>
          <a:p>
            <a:fld id="{162A217B-ED1C-D84B-8478-63C77FA79618}" type="slidenum">
              <a:rPr lang="de-DE" smtClean="0"/>
              <a:pPr/>
              <a:t>‹Nr.›</a:t>
            </a:fld>
            <a:endParaRPr lang="de-DE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2594239" y="6628377"/>
            <a:ext cx="0" cy="229623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 userDrawn="1"/>
        </p:nvCxnSpPr>
        <p:spPr>
          <a:xfrm>
            <a:off x="457200" y="6622713"/>
            <a:ext cx="0" cy="23528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8564139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Bild 14" descr="RKI-Logo_RGB_P300C.tif"/>
          <p:cNvPicPr>
            <a:picLocks noChangeAspect="1"/>
          </p:cNvPicPr>
          <p:nvPr userDrawn="1"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623" y="182309"/>
            <a:ext cx="1656184" cy="480392"/>
          </a:xfrm>
          <a:prstGeom prst="rect">
            <a:avLst/>
          </a:prstGeom>
        </p:spPr>
      </p:pic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3D4E5546-5335-5647-A96F-CE3BCF4D161A}"/>
              </a:ext>
            </a:extLst>
          </p:cNvPr>
          <p:cNvCxnSpPr/>
          <p:nvPr userDrawn="1"/>
        </p:nvCxnSpPr>
        <p:spPr>
          <a:xfrm>
            <a:off x="8045635" y="6636373"/>
            <a:ext cx="0" cy="221627"/>
          </a:xfrm>
          <a:prstGeom prst="line">
            <a:avLst/>
          </a:prstGeom>
          <a:ln w="6350">
            <a:solidFill>
              <a:srgbClr val="006EC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95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4" r:id="rId4"/>
    <p:sldLayoutId id="2147483661" r:id="rId5"/>
    <p:sldLayoutId id="2147483655" r:id="rId6"/>
  </p:sldLayoutIdLst>
  <p:hf hd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200" b="1" kern="1200">
          <a:solidFill>
            <a:srgbClr val="006EC7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06EC7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Ergebnisse der </a:t>
            </a:r>
            <a:br>
              <a:rPr lang="de-DE" dirty="0"/>
            </a:br>
            <a:r>
              <a:rPr lang="de-DE" dirty="0"/>
              <a:t>syndromischen Surveillance akuter Atemwegserkrankungen</a:t>
            </a:r>
            <a:br>
              <a:rPr lang="de-DE" dirty="0"/>
            </a:br>
            <a:br>
              <a:rPr lang="de-DE" dirty="0"/>
            </a:br>
            <a:r>
              <a:rPr lang="de-DE" sz="1800" b="0" dirty="0"/>
              <a:t>GrippeWeb, </a:t>
            </a:r>
            <a:br>
              <a:rPr lang="de-DE" sz="1800" b="0" dirty="0"/>
            </a:br>
            <a:r>
              <a:rPr lang="de-DE" sz="1800" b="0" dirty="0"/>
              <a:t>Arbeitsgemeinschaft Influenza,</a:t>
            </a:r>
            <a:br>
              <a:rPr lang="de-DE" sz="1800" b="0" dirty="0"/>
            </a:br>
            <a:r>
              <a:rPr lang="de-DE" sz="1800" b="0" dirty="0"/>
              <a:t>ICOSARI</a:t>
            </a:r>
            <a:br>
              <a:rPr lang="de-DE" sz="1800" b="0" dirty="0"/>
            </a:br>
            <a:r>
              <a:rPr lang="de-DE" sz="1800" b="0" dirty="0"/>
              <a:t>Datenstand  2.2.2021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5" t="15874" r="17500" b="9364"/>
          <a:stretch/>
        </p:blipFill>
        <p:spPr bwMode="auto">
          <a:xfrm>
            <a:off x="293916" y="2170590"/>
            <a:ext cx="3235382" cy="2827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24860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noFill/>
        </p:spPr>
        <p:txBody>
          <a:bodyPr/>
          <a:lstStyle/>
          <a:p>
            <a:r>
              <a:rPr lang="de-DE" dirty="0"/>
              <a:t>GrippeWeb bis zur 4. KW 2021 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4"/>
          </p:nvPr>
        </p:nvSpPr>
        <p:spPr>
          <a:xfrm>
            <a:off x="539394" y="6619136"/>
            <a:ext cx="1860421" cy="195750"/>
          </a:xfrm>
        </p:spPr>
        <p:txBody>
          <a:bodyPr/>
          <a:lstStyle/>
          <a:p>
            <a:r>
              <a:rPr lang="de-DE" dirty="0"/>
              <a:t>Stand: 2.2.2021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4D2E9CC2-D43E-419B-914A-6DD220688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2000" y="1334472"/>
            <a:ext cx="6840000" cy="497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68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27137"/>
            <a:ext cx="8092592" cy="677108"/>
          </a:xfrm>
        </p:spPr>
        <p:txBody>
          <a:bodyPr/>
          <a:lstStyle/>
          <a:p>
            <a:r>
              <a:rPr lang="de-DE" dirty="0"/>
              <a:t>Arbeitsgemeinschaft Influenza</a:t>
            </a:r>
            <a:br>
              <a:rPr lang="de-DE" dirty="0"/>
            </a:br>
            <a:r>
              <a:rPr lang="de-DE" dirty="0"/>
              <a:t>ARE-Konsultationen bis zur 4. KW 2021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>
          <a:xfrm>
            <a:off x="608423" y="6622713"/>
            <a:ext cx="1860421" cy="195750"/>
          </a:xfrm>
        </p:spPr>
        <p:txBody>
          <a:bodyPr/>
          <a:lstStyle/>
          <a:p>
            <a:r>
              <a:rPr lang="de-DE" dirty="0"/>
              <a:t>Stand: 2.2.2021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4828385" y="1076913"/>
            <a:ext cx="389657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Der Wert (gesamt) lag in der 4. KW 2021 bei knapp 530 Arzt­konsul­ta­tionen wegen ARE pro 100.000 Einwohner. Auf die Bevölke­rung in Deutschland bezogen entspricht das einer Gesamt-zahl von rund 440.000 Arzt­besuchen wegen akuter Atem­wegs­er­kran­kungen. </a:t>
            </a:r>
            <a:endParaRPr lang="en-US" sz="14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8B73DD15-3C1A-479F-8919-A628945862B0}"/>
              </a:ext>
            </a:extLst>
          </p:cNvPr>
          <p:cNvSpPr txBox="1"/>
          <p:nvPr/>
        </p:nvSpPr>
        <p:spPr>
          <a:xfrm>
            <a:off x="7253495" y="4458101"/>
            <a:ext cx="12170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Nordrhein-</a:t>
            </a:r>
          </a:p>
          <a:p>
            <a:r>
              <a:rPr lang="de-DE" dirty="0"/>
              <a:t>Westfalen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5315EC5-9AAC-478B-A672-53D032FACE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" t="8821" r="4152" b="3916"/>
          <a:stretch/>
        </p:blipFill>
        <p:spPr bwMode="auto">
          <a:xfrm>
            <a:off x="457200" y="1045784"/>
            <a:ext cx="4320000" cy="24513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81F6239-460E-440B-831D-CB4CDB98144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356"/>
          <a:stretch/>
        </p:blipFill>
        <p:spPr>
          <a:xfrm>
            <a:off x="457200" y="3541105"/>
            <a:ext cx="6480000" cy="3028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215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455047" y="821121"/>
            <a:ext cx="823390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2375DCA1-AD4E-49A9-B034-BE7E4C7D4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" y="1996182"/>
            <a:ext cx="9144000" cy="36576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42461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677118" y="692696"/>
            <a:ext cx="8265713" cy="400219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SARI-Fälle (J09 – J22) bis zur 3. KW 2021 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C6884374-ECA3-47E9-9A40-9C510C275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39573" y="1331772"/>
            <a:ext cx="4429221" cy="2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AFEC4F83-4A65-41A6-89E3-CA28B7644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46743" y="4056244"/>
            <a:ext cx="4444213" cy="26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ABD8AD09-AF09-4D26-80BC-21ADB708D1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4497816" y="1315844"/>
            <a:ext cx="4429221" cy="2657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>
            <a:extLst>
              <a:ext uri="{FF2B5EF4-FFF2-40B4-BE49-F238E27FC236}">
                <a16:creationId xmlns:a16="http://schemas.microsoft.com/office/drawing/2014/main" id="{ACF8BFD1-A4CD-4890-A964-7D9382112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4465951" y="4016717"/>
            <a:ext cx="4444213" cy="2666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50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COVID-SARI-Fälle (J09 – J22) bis zur 3.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2908336" y="914401"/>
            <a:ext cx="5597912" cy="279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17FD5A31-3FAC-4EE2-96BE-F1B66B3C3D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902132" y="3811969"/>
            <a:ext cx="576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EA6C554-48A6-4AC1-BAD4-32A5E09DAD68}"/>
              </a:ext>
            </a:extLst>
          </p:cNvPr>
          <p:cNvSpPr txBox="1"/>
          <p:nvPr/>
        </p:nvSpPr>
        <p:spPr>
          <a:xfrm>
            <a:off x="564825" y="1706141"/>
            <a:ext cx="24821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Nur Fälle mit maximaler</a:t>
            </a:r>
          </a:p>
          <a:p>
            <a:r>
              <a:rPr lang="de-DE" dirty="0"/>
              <a:t> Verweildauer von</a:t>
            </a:r>
          </a:p>
          <a:p>
            <a:r>
              <a:rPr lang="de-DE" dirty="0"/>
              <a:t>7 Tagen 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61AE9827-D10D-45C1-B914-5775DD653A99}"/>
              </a:ext>
            </a:extLst>
          </p:cNvPr>
          <p:cNvSpPr txBox="1"/>
          <p:nvPr/>
        </p:nvSpPr>
        <p:spPr>
          <a:xfrm>
            <a:off x="438444" y="4257470"/>
            <a:ext cx="24636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Alle Fälle, inklusive noch</a:t>
            </a:r>
          </a:p>
          <a:p>
            <a:r>
              <a:rPr lang="de-DE" dirty="0"/>
              <a:t> liegender Patienten</a:t>
            </a:r>
          </a:p>
        </p:txBody>
      </p:sp>
    </p:spTree>
    <p:extLst>
      <p:ext uri="{BB962C8B-B14F-4D97-AF65-F5344CB8AC3E}">
        <p14:creationId xmlns:p14="http://schemas.microsoft.com/office/powerpoint/2010/main" val="285662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 an SARI-Fällen bis zur 3.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553A1F-3129-4843-BE14-69301EA8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21" y="1613035"/>
            <a:ext cx="7995557" cy="439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22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8" name="Titel 2"/>
          <p:cNvSpPr txBox="1">
            <a:spLocks/>
          </p:cNvSpPr>
          <p:nvPr/>
        </p:nvSpPr>
        <p:spPr>
          <a:xfrm>
            <a:off x="-46733" y="518026"/>
            <a:ext cx="9112675" cy="338554"/>
          </a:xfrm>
          <a:prstGeom prst="rect">
            <a:avLst/>
          </a:prstGeom>
          <a:noFill/>
        </p:spPr>
        <p:txBody>
          <a:bodyPr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dirty="0"/>
              <a:t>ICOSARI-KH-Surveillance – Anteil COVID an SARI-Fällen bis zur 3. KW 2021</a:t>
            </a:r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/>
              <a:t>Stand: 2.2.2021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B3553A1F-3129-4843-BE14-69301EA8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221" y="1146628"/>
            <a:ext cx="7995557" cy="5330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601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389</Words>
  <Application>Microsoft Office PowerPoint</Application>
  <PresentationFormat>Bildschirmpräsentation (4:3)</PresentationFormat>
  <Paragraphs>52</Paragraphs>
  <Slides>8</Slides>
  <Notes>7</Notes>
  <HiddenSlides>2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3" baseType="lpstr">
      <vt:lpstr>Arial</vt:lpstr>
      <vt:lpstr>Calibri</vt:lpstr>
      <vt:lpstr>ＭＳ 明朝</vt:lpstr>
      <vt:lpstr>Wingdings</vt:lpstr>
      <vt:lpstr>Office-Design</vt:lpstr>
      <vt:lpstr>Ergebnisse der  syndromischen Surveillance akuter Atemwegserkrankungen  GrippeWeb,  Arbeitsgemeinschaft Influenza, ICOSARI Datenstand  2.2.2021</vt:lpstr>
      <vt:lpstr>GrippeWeb bis zur 4. KW 2021 </vt:lpstr>
      <vt:lpstr>Arbeitsgemeinschaft Influenza ARE-Konsultationen bis zur 4. KW 2021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Christian  Weber</dc:creator>
  <cp:lastModifiedBy>Budas</cp:lastModifiedBy>
  <cp:revision>1971</cp:revision>
  <cp:lastPrinted>2020-05-13T06:04:10Z</cp:lastPrinted>
  <dcterms:created xsi:type="dcterms:W3CDTF">2015-11-02T12:29:13Z</dcterms:created>
  <dcterms:modified xsi:type="dcterms:W3CDTF">2021-02-03T09:34:15Z</dcterms:modified>
</cp:coreProperties>
</file>