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62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C935B-B825-4808-BD7C-51CFB128D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AB0D20-1164-435B-B63B-D98063E4B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B5B0A7-FF60-432F-A33A-A9C31C33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BAAE54-8CC8-4090-8AD1-E0F3319C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49BBEE-B31C-4208-95C2-772CD83A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90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886A4-B331-4EFF-BD4F-5B206D1C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31C60A-2CE4-4B54-9809-FD2F715CF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95C088-625A-4749-94E7-039D6F9C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23EB7B-471F-47E5-AF82-58E66F2C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14B9D8-2689-46C9-86C5-97493CF4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68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B428C59-10EF-445C-80FB-6AED98D4B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E04E6D-1C4F-437B-8542-AC53F6FFD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FD3CE0-42F0-45C2-845D-507B88F4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82DA30-C570-48FE-9E90-EEA6FB47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70DA76-716F-4F63-9E1D-2CCF226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13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FC7264-46D0-451B-B8ED-23A0B5BD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7E634E-D049-4031-807D-E4792FA5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B72157-B7CB-4786-B807-02797807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0F59C0-2B1A-4F95-B152-27B6AB6F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9C4733-1226-4A3A-98E8-0E0900F8A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6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A8102-C689-4D6D-950D-01618491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0711E3-C792-4BF3-81E1-74B9AB08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9FB5D7-EDA4-4538-84EB-63E4BD6C2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ACB97A-7CC4-49BE-A8EC-05A31F25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67C4E9-44C1-4871-ABC2-569716E9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18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4A4A9-21E5-4F83-857B-83631F8E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1D43B0-CB11-4D14-B26A-DEB47465A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425578-4403-4C94-9B37-9CECB2F56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47B4D3-8ABA-440B-AD24-F14BB014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BF5179-B76F-4ED6-9E37-A30E79AA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EE39F0-C02E-4570-9A77-48B51E54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0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50E12-E706-41F8-8017-A31C09D2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490E92-8524-45A2-8B00-C19293987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BEBF78-120E-499F-9E29-03768913B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90B13D-7274-4D29-8D7F-0BEE06794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80A09F-16A1-4510-917C-1CF2A46C1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552B86-42DA-46CC-B631-FCDB835F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8D199A-18E6-4C33-8B20-D16F4652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14B1777-DA39-4288-AB10-C3834791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93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C83A5-B4FC-499E-BB56-C24C1671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82528F-8E3D-4B25-8682-52C9AF56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A43147-0FE0-4F62-9643-CAF31383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42E9CC-ADEF-44F0-80A8-4374133B2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8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E529A9-5DBB-46D8-86C7-338FD14B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BC9B9B5-E1F6-48FE-90D2-7348A8CE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EECB91-9FB5-46EB-A073-79E62B7D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42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2E5ED-7583-4B3E-9A7F-2314B986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79EBE6-AB6F-4322-95BA-3D44C011B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B9930E-EE85-40D5-8797-6C7C85203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7AAE74-9F6A-483C-9E76-19DE45BD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D58724-B38F-4A5C-B8FF-E44AEEF4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FB784B-5756-4D00-A5BF-358D861A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00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190F5-3A49-4F39-893D-C23D4221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E666C9D-6CC0-4436-92A4-1F16FFCC8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A85DBE-FAA4-4CD1-9736-A4A242D41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3F2712-411F-459C-ADD3-9A5BBF5B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5C4742-CF42-4D8F-88DD-F07E5CC8F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A11A08-8027-4349-AE12-C6EBD4C2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25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A606B5-5AB8-4305-BD51-B2C462D6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ECB24-E3D5-402A-B05E-EB4EDD950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2F6A85-10D0-4A5C-A7E9-E369C8C1C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73642-CC8E-4562-9ABF-15CF28538920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F0EF40-75A5-414B-AEAE-F5C7730F1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E193F-1CB8-441B-8966-833384A5F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FC27D-E59B-4EDC-80DE-BFA9308C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48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9CADD369-1D2B-4277-8FB9-EA35D1BDCCB4}"/>
              </a:ext>
            </a:extLst>
          </p:cNvPr>
          <p:cNvSpPr/>
          <p:nvPr/>
        </p:nvSpPr>
        <p:spPr>
          <a:xfrm>
            <a:off x="7690749" y="998131"/>
            <a:ext cx="889233" cy="864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C07493-9C97-49A5-BCA0-51775DE3A798}"/>
              </a:ext>
            </a:extLst>
          </p:cNvPr>
          <p:cNvSpPr txBox="1"/>
          <p:nvPr/>
        </p:nvSpPr>
        <p:spPr>
          <a:xfrm>
            <a:off x="7776132" y="1241521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Firma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44920A4-BE5A-4DA2-8D99-D561CCCF3B0F}"/>
              </a:ext>
            </a:extLst>
          </p:cNvPr>
          <p:cNvSpPr/>
          <p:nvPr/>
        </p:nvSpPr>
        <p:spPr>
          <a:xfrm>
            <a:off x="2002115" y="1659230"/>
            <a:ext cx="1433810" cy="13584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FD314EE-EFC2-4922-89A2-19448B224992}"/>
              </a:ext>
            </a:extLst>
          </p:cNvPr>
          <p:cNvSpPr txBox="1"/>
          <p:nvPr/>
        </p:nvSpPr>
        <p:spPr>
          <a:xfrm>
            <a:off x="2240676" y="1806043"/>
            <a:ext cx="952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Gynäko-</a:t>
            </a:r>
          </a:p>
          <a:p>
            <a:pPr algn="ctr"/>
            <a:r>
              <a:rPr lang="de-DE" dirty="0"/>
              <a:t>logische</a:t>
            </a:r>
          </a:p>
          <a:p>
            <a:pPr algn="ctr"/>
            <a:r>
              <a:rPr lang="de-DE" dirty="0"/>
              <a:t>Praxis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A5046F3-8CE0-4C39-B7E8-9468A3007BBF}"/>
              </a:ext>
            </a:extLst>
          </p:cNvPr>
          <p:cNvSpPr/>
          <p:nvPr/>
        </p:nvSpPr>
        <p:spPr>
          <a:xfrm>
            <a:off x="4841315" y="4358904"/>
            <a:ext cx="889233" cy="864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E2EC7FE-4170-4722-8CCC-C8C03AAD2120}"/>
              </a:ext>
            </a:extLst>
          </p:cNvPr>
          <p:cNvSpPr txBox="1"/>
          <p:nvPr/>
        </p:nvSpPr>
        <p:spPr>
          <a:xfrm>
            <a:off x="4945080" y="4528889"/>
            <a:ext cx="717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KSP u.a.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A926BC3-0A5C-4D45-8CF7-269817804A62}"/>
              </a:ext>
            </a:extLst>
          </p:cNvPr>
          <p:cNvSpPr/>
          <p:nvPr/>
        </p:nvSpPr>
        <p:spPr>
          <a:xfrm>
            <a:off x="4420999" y="1862196"/>
            <a:ext cx="2399252" cy="24831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CA037B0-1485-494F-9BB7-B0EA2F1F5CC3}"/>
              </a:ext>
            </a:extLst>
          </p:cNvPr>
          <p:cNvSpPr txBox="1"/>
          <p:nvPr/>
        </p:nvSpPr>
        <p:spPr>
          <a:xfrm>
            <a:off x="4642719" y="2470328"/>
            <a:ext cx="1984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Geschehen im HUK</a:t>
            </a:r>
          </a:p>
          <a:p>
            <a:r>
              <a:rPr lang="de-DE" dirty="0"/>
              <a:t>17 Personal</a:t>
            </a:r>
          </a:p>
          <a:p>
            <a:r>
              <a:rPr lang="de-DE" dirty="0"/>
              <a:t>16 Patient*innen</a:t>
            </a:r>
          </a:p>
          <a:p>
            <a:r>
              <a:rPr lang="de-DE" dirty="0"/>
              <a:t>6 Todesfälle</a:t>
            </a: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1783DA0C-7543-4ED6-869C-3864294FAE89}"/>
              </a:ext>
            </a:extLst>
          </p:cNvPr>
          <p:cNvSpPr/>
          <p:nvPr/>
        </p:nvSpPr>
        <p:spPr>
          <a:xfrm>
            <a:off x="2016154" y="1937698"/>
            <a:ext cx="2539068" cy="1174459"/>
          </a:xfrm>
          <a:prstGeom prst="arc">
            <a:avLst>
              <a:gd name="adj1" fmla="val 16200000"/>
              <a:gd name="adj2" fmla="val 2998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6F98E21B-25D5-4326-AA6A-309F51C0ED7C}"/>
              </a:ext>
            </a:extLst>
          </p:cNvPr>
          <p:cNvSpPr/>
          <p:nvPr/>
        </p:nvSpPr>
        <p:spPr>
          <a:xfrm rot="8356255">
            <a:off x="6006900" y="662713"/>
            <a:ext cx="2539068" cy="1174459"/>
          </a:xfrm>
          <a:prstGeom prst="arc">
            <a:avLst>
              <a:gd name="adj1" fmla="val 15544631"/>
              <a:gd name="adj2" fmla="val 2155784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88B766A-9111-468E-9B95-54EC26BD35DC}"/>
              </a:ext>
            </a:extLst>
          </p:cNvPr>
          <p:cNvSpPr/>
          <p:nvPr/>
        </p:nvSpPr>
        <p:spPr>
          <a:xfrm>
            <a:off x="6618913" y="4435076"/>
            <a:ext cx="2630317" cy="2286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E4CED6F-DFCA-4614-9670-F6412E083437}"/>
              </a:ext>
            </a:extLst>
          </p:cNvPr>
          <p:cNvSpPr txBox="1"/>
          <p:nvPr/>
        </p:nvSpPr>
        <p:spPr>
          <a:xfrm>
            <a:off x="7274355" y="4726314"/>
            <a:ext cx="146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Sekundärfälle</a:t>
            </a:r>
          </a:p>
        </p:txBody>
      </p:sp>
      <p:sp>
        <p:nvSpPr>
          <p:cNvPr id="16" name="Bogen 15">
            <a:extLst>
              <a:ext uri="{FF2B5EF4-FFF2-40B4-BE49-F238E27FC236}">
                <a16:creationId xmlns:a16="http://schemas.microsoft.com/office/drawing/2014/main" id="{B9517D2F-86E5-41AA-9CF4-DADCC404EDFB}"/>
              </a:ext>
            </a:extLst>
          </p:cNvPr>
          <p:cNvSpPr/>
          <p:nvPr/>
        </p:nvSpPr>
        <p:spPr>
          <a:xfrm rot="13484026">
            <a:off x="5761847" y="4544872"/>
            <a:ext cx="2539068" cy="1174459"/>
          </a:xfrm>
          <a:prstGeom prst="arc">
            <a:avLst>
              <a:gd name="adj1" fmla="val 16200000"/>
              <a:gd name="adj2" fmla="val 29987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4D141D3-BEF0-4DF9-980B-42487D7BA8DF}"/>
              </a:ext>
            </a:extLst>
          </p:cNvPr>
          <p:cNvSpPr txBox="1"/>
          <p:nvPr/>
        </p:nvSpPr>
        <p:spPr>
          <a:xfrm>
            <a:off x="6738862" y="5172735"/>
            <a:ext cx="23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Haushalt</a:t>
            </a:r>
          </a:p>
          <a:p>
            <a:r>
              <a:rPr lang="de-DE" dirty="0"/>
              <a:t>15 Fälle, 3 hospitalisiert</a:t>
            </a:r>
          </a:p>
        </p:txBody>
      </p:sp>
      <p:sp>
        <p:nvSpPr>
          <p:cNvPr id="19" name="Bogen 18">
            <a:extLst>
              <a:ext uri="{FF2B5EF4-FFF2-40B4-BE49-F238E27FC236}">
                <a16:creationId xmlns:a16="http://schemas.microsoft.com/office/drawing/2014/main" id="{5ED80B3F-3889-48EC-A7EA-609FA52380E4}"/>
              </a:ext>
            </a:extLst>
          </p:cNvPr>
          <p:cNvSpPr/>
          <p:nvPr/>
        </p:nvSpPr>
        <p:spPr>
          <a:xfrm rot="16893457">
            <a:off x="3064815" y="4433965"/>
            <a:ext cx="2539068" cy="1174459"/>
          </a:xfrm>
          <a:prstGeom prst="arc">
            <a:avLst>
              <a:gd name="adj1" fmla="val 16200000"/>
              <a:gd name="adj2" fmla="val 2998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098E8DB-DC17-4A02-A011-87608CCD34A4}"/>
              </a:ext>
            </a:extLst>
          </p:cNvPr>
          <p:cNvSpPr/>
          <p:nvPr/>
        </p:nvSpPr>
        <p:spPr>
          <a:xfrm>
            <a:off x="3203640" y="4876525"/>
            <a:ext cx="889233" cy="864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4D0E76E-7A6F-4655-BD3D-BE9F65A232C5}"/>
              </a:ext>
            </a:extLst>
          </p:cNvPr>
          <p:cNvSpPr txBox="1"/>
          <p:nvPr/>
        </p:nvSpPr>
        <p:spPr>
          <a:xfrm>
            <a:off x="3149677" y="5124927"/>
            <a:ext cx="98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Siedlung</a:t>
            </a: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B19F2314-696D-4A1D-85F0-04930F1EE503}"/>
              </a:ext>
            </a:extLst>
          </p:cNvPr>
          <p:cNvSpPr/>
          <p:nvPr/>
        </p:nvSpPr>
        <p:spPr>
          <a:xfrm rot="17993009">
            <a:off x="6011772" y="3123284"/>
            <a:ext cx="2539068" cy="1174459"/>
          </a:xfrm>
          <a:prstGeom prst="arc">
            <a:avLst>
              <a:gd name="adj1" fmla="val 16200000"/>
              <a:gd name="adj2" fmla="val 29988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76957C2-5844-4ED0-82DA-5247101362DD}"/>
              </a:ext>
            </a:extLst>
          </p:cNvPr>
          <p:cNvSpPr/>
          <p:nvPr/>
        </p:nvSpPr>
        <p:spPr>
          <a:xfrm>
            <a:off x="7777564" y="2488711"/>
            <a:ext cx="889233" cy="864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5C7EE13-02BC-4A33-8DF6-A00100A22ACB}"/>
              </a:ext>
            </a:extLst>
          </p:cNvPr>
          <p:cNvSpPr txBox="1"/>
          <p:nvPr/>
        </p:nvSpPr>
        <p:spPr>
          <a:xfrm>
            <a:off x="7804891" y="270307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Leasing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65F2798-7593-44A1-8CA3-32A69908CF6A}"/>
              </a:ext>
            </a:extLst>
          </p:cNvPr>
          <p:cNvSpPr txBox="1"/>
          <p:nvPr/>
        </p:nvSpPr>
        <p:spPr>
          <a:xfrm>
            <a:off x="7087653" y="2613036"/>
            <a:ext cx="32733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/>
              <a:t>?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CE4FD7FE-756E-4EF9-8BB4-7AC25C1475BD}"/>
              </a:ext>
            </a:extLst>
          </p:cNvPr>
          <p:cNvSpPr/>
          <p:nvPr/>
        </p:nvSpPr>
        <p:spPr>
          <a:xfrm>
            <a:off x="3684116" y="249649"/>
            <a:ext cx="889233" cy="864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0B436B5-8BE3-4781-843E-BEB72BBBE82D}"/>
              </a:ext>
            </a:extLst>
          </p:cNvPr>
          <p:cNvSpPr txBox="1"/>
          <p:nvPr/>
        </p:nvSpPr>
        <p:spPr>
          <a:xfrm>
            <a:off x="3798779" y="333481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Alten-</a:t>
            </a:r>
            <a:br>
              <a:rPr lang="de-DE" dirty="0"/>
            </a:br>
            <a:r>
              <a:rPr lang="de-DE" dirty="0"/>
              <a:t>heim</a:t>
            </a:r>
          </a:p>
        </p:txBody>
      </p:sp>
      <p:sp>
        <p:nvSpPr>
          <p:cNvPr id="28" name="Bogen 27">
            <a:extLst>
              <a:ext uri="{FF2B5EF4-FFF2-40B4-BE49-F238E27FC236}">
                <a16:creationId xmlns:a16="http://schemas.microsoft.com/office/drawing/2014/main" id="{68B9977C-8A55-4C02-AC24-A745E01F3809}"/>
              </a:ext>
            </a:extLst>
          </p:cNvPr>
          <p:cNvSpPr/>
          <p:nvPr/>
        </p:nvSpPr>
        <p:spPr>
          <a:xfrm rot="1437420">
            <a:off x="3182471" y="817396"/>
            <a:ext cx="2539068" cy="1174459"/>
          </a:xfrm>
          <a:prstGeom prst="arc">
            <a:avLst>
              <a:gd name="adj1" fmla="val 15544631"/>
              <a:gd name="adj2" fmla="val 2155784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93751A5-0EDD-4A10-AEB8-05CF619C9573}"/>
              </a:ext>
            </a:extLst>
          </p:cNvPr>
          <p:cNvSpPr txBox="1"/>
          <p:nvPr/>
        </p:nvSpPr>
        <p:spPr>
          <a:xfrm>
            <a:off x="493486" y="6442776"/>
            <a:ext cx="182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Stand 04.02.2021</a:t>
            </a:r>
          </a:p>
        </p:txBody>
      </p:sp>
    </p:spTree>
    <p:extLst>
      <p:ext uri="{BB962C8B-B14F-4D97-AF65-F5344CB8AC3E}">
        <p14:creationId xmlns:p14="http://schemas.microsoft.com/office/powerpoint/2010/main" val="360266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3D0C4D6-665C-4DEF-B751-8F3E604AC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39" y="1342570"/>
            <a:ext cx="11658522" cy="417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4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3DAF756-DF21-42D4-8AF8-988D93506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83" y="1436914"/>
            <a:ext cx="11153714" cy="399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A21B57B-DA2A-4DE4-83FC-163D870A8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0203"/>
            <a:ext cx="12192000" cy="5047226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3A473A2C-FCB1-4664-8942-9177867EE1A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/>
              <a:t>Zeitschiene stationärer </a:t>
            </a:r>
            <a:r>
              <a:rPr lang="de-DE" sz="3600" dirty="0"/>
              <a:t>Verlauf HUK – Bestätigte Fälle</a:t>
            </a:r>
          </a:p>
          <a:p>
            <a:r>
              <a:rPr lang="de-DE" sz="2000" dirty="0"/>
              <a:t>Stand 02.02.2021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4FCA0CE-4602-49CB-A82A-93979A902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9" y="2336349"/>
            <a:ext cx="23050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2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8A43D-9DDF-4BB1-BEBB-9CFCECC7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0E5F05-E443-4DC4-8919-013732DAC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Möglicher Eintrag am 09./10.01. (kann nicht alle Fälle erklären) über Station CD</a:t>
            </a:r>
          </a:p>
          <a:p>
            <a:r>
              <a:rPr lang="de-DE" dirty="0"/>
              <a:t>Möglicher Link zu einer Patientin/Personal Station 13 mit Erstnachweis am 06.01.2021 (Ausbruch Anfang Januar)</a:t>
            </a:r>
          </a:p>
          <a:p>
            <a:r>
              <a:rPr lang="de-DE" dirty="0"/>
              <a:t>Weiterverbreitung schwerpunktmäßig auf Station 13 mit hohem Anteil an Fällen unter Personal</a:t>
            </a:r>
          </a:p>
          <a:p>
            <a:r>
              <a:rPr lang="de-DE" dirty="0"/>
              <a:t>Hoher Anteil an Leiharbeitskräften</a:t>
            </a:r>
          </a:p>
          <a:p>
            <a:r>
              <a:rPr lang="de-DE" dirty="0"/>
              <a:t>Hoher Anteil an Sekundärfällen in Haushalten und Aufnahme von Fällen und Sekundärfällen in andere Krankenhäuser</a:t>
            </a:r>
          </a:p>
          <a:p>
            <a:r>
              <a:rPr lang="de-DE" dirty="0"/>
              <a:t>Wiedereröffnung HUK am 04.02.2021, weiterhin wöchentliches Screening aller Patient*innen und Personal bis mindestens zum 28.02.2021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Befundübermittlung im laufenden Geschehen etabliert</a:t>
            </a:r>
          </a:p>
          <a:p>
            <a:r>
              <a:rPr lang="de-DE" dirty="0"/>
              <a:t>Auswertung Sequenzierung und </a:t>
            </a:r>
            <a:r>
              <a:rPr lang="de-DE" dirty="0" err="1"/>
              <a:t>Epi</a:t>
            </a:r>
            <a:r>
              <a:rPr lang="de-DE" dirty="0"/>
              <a:t> Daten zur Überprüfung der Hypothesen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732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Zusammenfassung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2021-02-04T10:37:50Z</dcterms:created>
  <dcterms:modified xsi:type="dcterms:W3CDTF">2021-02-04T23:52:47Z</dcterms:modified>
</cp:coreProperties>
</file>