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30" r:id="rId2"/>
    <p:sldId id="631" r:id="rId3"/>
    <p:sldId id="614" r:id="rId4"/>
    <p:sldId id="628" r:id="rId5"/>
    <p:sldId id="627" r:id="rId6"/>
    <p:sldId id="618" r:id="rId7"/>
    <p:sldId id="622" r:id="rId8"/>
    <p:sldId id="623" r:id="rId9"/>
    <p:sldId id="624" r:id="rId10"/>
    <p:sldId id="625" r:id="rId11"/>
    <p:sldId id="632" r:id="rId12"/>
    <p:sldId id="62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3737" autoAdjust="0"/>
  </p:normalViewPr>
  <p:slideViewPr>
    <p:cSldViewPr>
      <p:cViewPr varScale="1">
        <p:scale>
          <a:sx n="62" d="100"/>
          <a:sy n="62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895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https://www.euromomo.eu/graphs-and-maps#excess-mortality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714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41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52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https://www.who.int/publications/m/item/weekly-epidemiological-update---2-february-2021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80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https://www.who.int/publications/m/item/weekly-epidemiological-update---2-february-2021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12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https://www.who.int/publications/m/item/weekly-epidemiological-update---2-february-2021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85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6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https://www.who.int/publications/m/item/weekly-epidemiological-update---2-february-2021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96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19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05.02.2021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COVID-19-Fälle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734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103.989.900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2.260.259 Todesfälle (2,2%)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1876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04.02.2021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66574"/>
              </p:ext>
            </p:extLst>
          </p:nvPr>
        </p:nvGraphicFramePr>
        <p:xfrm>
          <a:off x="166400" y="1744702"/>
          <a:ext cx="8724089" cy="4776369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26.172.274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973.433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9.283.418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350.062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3.871.829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156.771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2.883.465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3.198.030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141.832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3.917.918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124.108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10.790.183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88.990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Indonesien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1.111.671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87.373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1.874.092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85.187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2.583.790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82.643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9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srgbClr val="0070C0"/>
                </a:solidFill>
                <a:latin typeface="Tahoma"/>
                <a:cs typeface="Tahoma"/>
              </a:rPr>
              <a:t>Distribution of laboratory-confirmed COVID-19 deaths in EU/EEA, as of week 4, 2021.</a:t>
            </a:r>
            <a:endParaRPr lang="de-DE" sz="1800" dirty="0">
              <a:solidFill>
                <a:srgbClr val="0070C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04.02.2021; KW04</a:t>
            </a: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EF1D4DE2-D639-4329-905D-9209ECE5BDB6}"/>
              </a:ext>
            </a:extLst>
          </p:cNvPr>
          <p:cNvPicPr>
            <a:picLocks noGr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80" y="1209740"/>
            <a:ext cx="8989640" cy="48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415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400" dirty="0"/>
              <a:t>Excess </a:t>
            </a:r>
            <a:r>
              <a:rPr lang="en-US" sz="2400" dirty="0" err="1"/>
              <a:t>Mortalität</a:t>
            </a:r>
            <a:r>
              <a:rPr lang="en-US" sz="2400" dirty="0"/>
              <a:t> Europa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3599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EuroMOMO</a:t>
            </a:r>
            <a:r>
              <a:rPr lang="de-DE" sz="1000" i="1" dirty="0">
                <a:solidFill>
                  <a:prstClr val="black"/>
                </a:solidFill>
              </a:rPr>
              <a:t>, 05.02.2021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C19CC9-0486-416A-BBD6-F7E7EB60E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4" y="661125"/>
            <a:ext cx="8534400" cy="30289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609D62-56B6-48EB-82E2-4790D65F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249" y="3685892"/>
            <a:ext cx="4583261" cy="31518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0896B8-9C42-4671-AFD1-1F0AF57D5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005" y="5261840"/>
            <a:ext cx="1717099" cy="13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796CF82-1ACB-4806-9A82-BE8D08696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39"/>
          <a:stretch/>
        </p:blipFill>
        <p:spPr>
          <a:xfrm>
            <a:off x="0" y="476334"/>
            <a:ext cx="9144000" cy="627278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Europa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04.02.2021</a:t>
            </a:r>
          </a:p>
        </p:txBody>
      </p:sp>
    </p:spTree>
    <p:extLst>
      <p:ext uri="{BB962C8B-B14F-4D97-AF65-F5344CB8AC3E}">
        <p14:creationId xmlns:p14="http://schemas.microsoft.com/office/powerpoint/2010/main" val="2753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weltweit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04.02.2021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D69F12-0E0B-4204-BC24-11DAB2CFF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02" b="16399"/>
          <a:stretch/>
        </p:blipFill>
        <p:spPr>
          <a:xfrm>
            <a:off x="269776" y="453492"/>
            <a:ext cx="8604448" cy="59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VOC 202012/01 (Linie B.1.1.7)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03.02.2021, Stand: 01.02.2021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65F3C7A-259B-460E-8337-A2B739A7E4F2}"/>
              </a:ext>
            </a:extLst>
          </p:cNvPr>
          <p:cNvSpPr txBox="1"/>
          <p:nvPr/>
        </p:nvSpPr>
        <p:spPr>
          <a:xfrm>
            <a:off x="467544" y="59492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Vereinigtes Königreich, Irland, Portugal</a:t>
            </a:r>
          </a:p>
          <a:p>
            <a:r>
              <a:rPr lang="de-DE" b="1" dirty="0"/>
              <a:t>Unter Beobachtung: </a:t>
            </a:r>
            <a:r>
              <a:rPr lang="de-DE" dirty="0"/>
              <a:t>Europa, Israel, VAE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2F2583-B001-47FE-9B50-68F48226B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" y="703432"/>
            <a:ext cx="9120187" cy="52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/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501Y.V2 (Linie B1.351) 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65F3C7A-259B-460E-8337-A2B739A7E4F2}"/>
              </a:ext>
            </a:extLst>
          </p:cNvPr>
          <p:cNvSpPr txBox="1"/>
          <p:nvPr/>
        </p:nvSpPr>
        <p:spPr>
          <a:xfrm>
            <a:off x="245678" y="5913671"/>
            <a:ext cx="865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Virusvarianten-Risikogebiete: </a:t>
            </a:r>
            <a:r>
              <a:rPr lang="de-DE" dirty="0"/>
              <a:t>Südafrika, </a:t>
            </a:r>
            <a:r>
              <a:rPr lang="de-DE" dirty="0" err="1"/>
              <a:t>Eswatini</a:t>
            </a:r>
            <a:r>
              <a:rPr lang="de-DE" dirty="0"/>
              <a:t>, Lesotho, </a:t>
            </a:r>
            <a:r>
              <a:rPr lang="de-DE" dirty="0">
                <a:solidFill>
                  <a:srgbClr val="0070C0"/>
                </a:solidFill>
              </a:rPr>
              <a:t>Botsuana, Malawi, Mozambik, Sambia, Simbabwe</a:t>
            </a:r>
          </a:p>
          <a:p>
            <a:r>
              <a:rPr lang="de-DE" b="1" dirty="0"/>
              <a:t>Unter Beobachtung: </a:t>
            </a:r>
            <a:r>
              <a:rPr lang="de-DE" dirty="0"/>
              <a:t>Länder in (Süd)-Afrika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9EEBF3-5047-4DE6-808B-71279A742EEC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03.02.2021, Stand: 01.02.2021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981779-297E-4E2D-BF7D-385EF627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" y="719012"/>
            <a:ext cx="9096374" cy="51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9322"/>
            <a:ext cx="6777312" cy="562074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P1. Variante (Linie B1.128.1)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4EE36CC-CC3F-4D73-A0AA-F23BED795104}"/>
              </a:ext>
            </a:extLst>
          </p:cNvPr>
          <p:cNvSpPr txBox="1"/>
          <p:nvPr/>
        </p:nvSpPr>
        <p:spPr>
          <a:xfrm>
            <a:off x="467544" y="62466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651D8B-F22A-4E78-B0CA-85DDC8AF06A7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03.02.2021, Stand: 01.02.2021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F2A6E9-BE3F-4EA8-8124-04778290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" y="836712"/>
            <a:ext cx="9132823" cy="51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4539A1-65F1-41EC-BEDE-7E96B5DB8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630"/>
            <a:ext cx="5940152" cy="4056353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0638" y="52753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Verabreichte COVID-19-Impfstoffdosen pro 100 Personen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22085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30493E1-22DC-4284-8E85-37E397555A08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03.02.2021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E05CB8-DBDC-4A56-9110-28C56722D2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43"/>
          <a:stretch/>
        </p:blipFill>
        <p:spPr>
          <a:xfrm>
            <a:off x="2889243" y="3068960"/>
            <a:ext cx="6125980" cy="35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CA53B-D834-41B8-B628-5419A4EC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de-DE" b="1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110864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530AA6-9814-483A-89E4-13CF48314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5746124" cy="3922269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Anteil der vollständig gegen COVID-19 geimpften Bevölkerung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1D4EE3D-2D54-49B6-99F0-329B33CE9BE6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03.02.2021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8E23BF-4598-43C0-943E-B9A744176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848" y="2797846"/>
            <a:ext cx="6111674" cy="3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0" y="80195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400" dirty="0">
                <a:latin typeface="Calibri"/>
              </a:rPr>
              <a:t>U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pdate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03.02.2021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52A23D-6D00-4795-81ED-2112AB84A9BE}"/>
              </a:ext>
            </a:extLst>
          </p:cNvPr>
          <p:cNvSpPr/>
          <p:nvPr/>
        </p:nvSpPr>
        <p:spPr>
          <a:xfrm>
            <a:off x="9359660" y="801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9657F6-9798-45BA-8783-FDA1998D6E88}"/>
              </a:ext>
            </a:extLst>
          </p:cNvPr>
          <p:cNvSpPr txBox="1"/>
          <p:nvPr/>
        </p:nvSpPr>
        <p:spPr>
          <a:xfrm>
            <a:off x="5903640" y="659639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solidFill>
                  <a:prstClr val="black"/>
                </a:solidFill>
              </a:rPr>
              <a:t>Quelle: WHO </a:t>
            </a:r>
            <a:r>
              <a:rPr lang="de-DE" sz="1100" i="1" dirty="0" err="1">
                <a:solidFill>
                  <a:prstClr val="black"/>
                </a:solidFill>
              </a:rPr>
              <a:t>Sitrep</a:t>
            </a:r>
            <a:r>
              <a:rPr lang="de-DE" sz="1100" i="1" dirty="0">
                <a:solidFill>
                  <a:prstClr val="black"/>
                </a:solidFill>
              </a:rPr>
              <a:t>, 03.02.2021</a:t>
            </a: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95B300E9-0BC5-4ACF-AD21-57A0467FA960}"/>
              </a:ext>
            </a:extLst>
          </p:cNvPr>
          <p:cNvCxnSpPr/>
          <p:nvPr/>
        </p:nvCxnSpPr>
        <p:spPr>
          <a:xfrm>
            <a:off x="0" y="45132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BB3F1EC-A11A-4CB2-901A-EFD3BE32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13" y="548680"/>
            <a:ext cx="6809573" cy="37444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DB59B7-E6C8-4D86-B289-A3E69E038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796" y="4293096"/>
            <a:ext cx="4874405" cy="26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623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Bildschirmpräsentation (4:3)</PresentationFormat>
  <Paragraphs>137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Larissa</vt:lpstr>
      <vt:lpstr>PowerPoint-Präsentation</vt:lpstr>
      <vt:lpstr>PowerPoint-Präsentation</vt:lpstr>
      <vt:lpstr>SARS-CoV-2 Varianten: VOC 202012/01 (Linie B.1.1.7)</vt:lpstr>
      <vt:lpstr>SARS-CoV-2 Varianten: 501Y.V2 (Linie B1.351) </vt:lpstr>
      <vt:lpstr>SARS-CoV-2 Varianten: P1. Variante (Linie B1.128.1)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Singer, Regina</cp:lastModifiedBy>
  <cp:revision>1577</cp:revision>
  <dcterms:created xsi:type="dcterms:W3CDTF">2020-04-16T05:25:18Z</dcterms:created>
  <dcterms:modified xsi:type="dcterms:W3CDTF">2021-02-05T08:27:53Z</dcterms:modified>
</cp:coreProperties>
</file>