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262" r:id="rId3"/>
    <p:sldId id="263" r:id="rId4"/>
    <p:sldId id="264" r:id="rId5"/>
    <p:sldId id="267" r:id="rId6"/>
    <p:sldId id="265" r:id="rId7"/>
    <p:sldId id="725" r:id="rId8"/>
    <p:sldId id="726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1" autoAdjust="0"/>
    <p:restoredTop sz="94660"/>
  </p:normalViewPr>
  <p:slideViewPr>
    <p:cSldViewPr snapToGrid="0" snapToObjects="1">
      <p:cViewPr varScale="1">
        <p:scale>
          <a:sx n="160" d="100"/>
          <a:sy n="160" d="100"/>
        </p:scale>
        <p:origin x="36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05.02.2021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20.01.2021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Lage national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5. Februar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3190EC-8829-4F8B-A27D-B8122113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08F6353-1FDC-41F9-B777-94793DE7C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Lage national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82993840-9900-44CF-95BF-B727CE497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480538"/>
              </p:ext>
            </p:extLst>
          </p:nvPr>
        </p:nvGraphicFramePr>
        <p:xfrm>
          <a:off x="456088" y="1352695"/>
          <a:ext cx="7983646" cy="3280688"/>
        </p:xfrm>
        <a:graphic>
          <a:graphicData uri="http://schemas.openxmlformats.org/drawingml/2006/table">
            <a:tbl>
              <a:tblPr firstRow="1" firstCol="1" bandRow="1"/>
              <a:tblGrid>
                <a:gridCol w="2074985">
                  <a:extLst>
                    <a:ext uri="{9D8B030D-6E8A-4147-A177-3AD203B41FA5}">
                      <a16:colId xmlns:a16="http://schemas.microsoft.com/office/drawing/2014/main" val="3766971378"/>
                    </a:ext>
                  </a:extLst>
                </a:gridCol>
                <a:gridCol w="1788606">
                  <a:extLst>
                    <a:ext uri="{9D8B030D-6E8A-4147-A177-3AD203B41FA5}">
                      <a16:colId xmlns:a16="http://schemas.microsoft.com/office/drawing/2014/main" val="2767822642"/>
                    </a:ext>
                  </a:extLst>
                </a:gridCol>
                <a:gridCol w="229269">
                  <a:extLst>
                    <a:ext uri="{9D8B030D-6E8A-4147-A177-3AD203B41FA5}">
                      <a16:colId xmlns:a16="http://schemas.microsoft.com/office/drawing/2014/main" val="3256348968"/>
                    </a:ext>
                  </a:extLst>
                </a:gridCol>
                <a:gridCol w="1659821">
                  <a:extLst>
                    <a:ext uri="{9D8B030D-6E8A-4147-A177-3AD203B41FA5}">
                      <a16:colId xmlns:a16="http://schemas.microsoft.com/office/drawing/2014/main" val="953218103"/>
                    </a:ext>
                  </a:extLst>
                </a:gridCol>
                <a:gridCol w="150726">
                  <a:extLst>
                    <a:ext uri="{9D8B030D-6E8A-4147-A177-3AD203B41FA5}">
                      <a16:colId xmlns:a16="http://schemas.microsoft.com/office/drawing/2014/main" val="39290671"/>
                    </a:ext>
                  </a:extLst>
                </a:gridCol>
                <a:gridCol w="2080239">
                  <a:extLst>
                    <a:ext uri="{9D8B030D-6E8A-4147-A177-3AD203B41FA5}">
                      <a16:colId xmlns:a16="http://schemas.microsoft.com/office/drawing/2014/main" val="3848596357"/>
                    </a:ext>
                  </a:extLst>
                </a:gridCol>
              </a:tblGrid>
              <a:tr h="19976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05.02.2021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i="1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04.02.2021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74625"/>
                  </a:ext>
                </a:extLst>
              </a:tr>
              <a:tr h="2484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 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005984"/>
                  </a:ext>
                </a:extLst>
              </a:tr>
              <a:tr h="776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Gesamt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Verstorbene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Anzahl Impfungen seit dem Vortag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Fälle in intensivmedizinischer Behandlung</a:t>
                      </a:r>
                      <a:endParaRPr lang="de-DE" sz="14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711600"/>
                  </a:ext>
                </a:extLst>
              </a:tr>
              <a:tr h="275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+12.908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+855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i="1">
                          <a:effectLst/>
                          <a:latin typeface="+mn-lt"/>
                          <a:cs typeface="Calibri" panose="020F0502020204030204" pitchFamily="34" charset="0"/>
                        </a:rPr>
                        <a:t> </a:t>
                      </a:r>
                      <a:endParaRPr lang="de-DE" sz="14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</a:rPr>
                        <a:t>+44.531 1.Impfung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</a:rPr>
                        <a:t>-44</a:t>
                      </a:r>
                      <a:endParaRPr lang="de-DE" sz="14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2398319"/>
                  </a:ext>
                </a:extLst>
              </a:tr>
              <a:tr h="2484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(2.264.909)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Calibri" panose="020F0502020204030204" pitchFamily="34" charset="0"/>
                          <a:ea typeface="MS Mincho" panose="02020609040205080304"/>
                          <a:cs typeface="Calibri" panose="020F0502020204030204" pitchFamily="34" charset="0"/>
                        </a:rPr>
                        <a:t>(60.597)</a:t>
                      </a:r>
                      <a:endParaRPr lang="de-DE" sz="14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i="1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4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</a:rPr>
                        <a:t>+65.548 2.Impfung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i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[4.178]</a:t>
                      </a:r>
                      <a:endParaRPr lang="de-DE" sz="14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164086"/>
                  </a:ext>
                </a:extLst>
              </a:tr>
              <a:tr h="4703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R-Wert</a:t>
                      </a:r>
                      <a:endParaRPr lang="de-DE" sz="14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Anzahl Geimpfter insgesamt mit einer Impfung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Aus intensivmedizinischer Behandlung entlassen, 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davon % verstorben</a:t>
                      </a: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1496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123</a:t>
                      </a: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4-Tage:  1,07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0,90– 1,20)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075570"/>
                  </a:ext>
                </a:extLst>
              </a:tr>
              <a:tr h="235186">
                <a:tc rowSpan="3"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80</a:t>
                      </a:r>
                      <a:endParaRPr lang="de-DE" sz="1400" dirty="0"/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4-Tage:  0,88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0,75– 1,01)</a:t>
                      </a:r>
                      <a:endParaRPr lang="de-DE" sz="1200"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de-DE" sz="12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 </a:t>
                      </a:r>
                      <a:endParaRPr lang="de-DE" dirty="0"/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N1: 2.091.689 (2,5 %)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+623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681042"/>
                  </a:ext>
                </a:extLst>
              </a:tr>
              <a:tr h="168714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06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35836"/>
                  </a:ext>
                </a:extLst>
              </a:tr>
              <a:tr h="48057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 100.000 EW</a:t>
                      </a:r>
                      <a:endParaRPr lang="de-DE" sz="11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+mn-lt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7-Tage: </a:t>
                      </a:r>
                      <a:r>
                        <a:rPr lang="sv-SE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 </a:t>
                      </a:r>
                      <a:r>
                        <a:rPr lang="sv-SE" sz="12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0,93</a:t>
                      </a:r>
                      <a:endParaRPr lang="sv-SE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(95%-PI: 0,86– 1,01)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N2: 756.333</a:t>
                      </a: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i="1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4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086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53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6870478-5816-48F5-A3F8-B0492698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4" y="977256"/>
            <a:ext cx="7601842" cy="3917778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0E93D1-B719-490C-9AB5-33506CC3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3C3FA6-4820-4F36-8693-7B3A883A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7-Tage-Inzidenz der Bundesländer nach Berichtsdatum</a:t>
            </a:r>
          </a:p>
        </p:txBody>
      </p:sp>
    </p:spTree>
    <p:extLst>
      <p:ext uri="{BB962C8B-B14F-4D97-AF65-F5344CB8AC3E}">
        <p14:creationId xmlns:p14="http://schemas.microsoft.com/office/powerpoint/2010/main" val="206294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47E948D-BC0A-427C-8263-866F0D62D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78" y="771132"/>
            <a:ext cx="5715466" cy="404173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1" y="310478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Landkreis, N=66.466</a:t>
            </a:r>
          </a:p>
        </p:txBody>
      </p:sp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Wochenvergleich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F7AE4A-C6B5-441D-ABF7-37C31137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37" y="697203"/>
            <a:ext cx="5755524" cy="407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2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B5BD9E-8A00-49A6-AC4F-1F455116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ADA29B-97C1-4EFD-B463-3B8B048C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F46D37-0CCD-4E0B-A64D-37BE1A0A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178544A-4C99-477C-A6BC-8C5E15D4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388"/>
            <a:ext cx="7983646" cy="714291"/>
          </a:xfrm>
        </p:spPr>
        <p:txBody>
          <a:bodyPr/>
          <a:lstStyle/>
          <a:p>
            <a:r>
              <a:rPr lang="de-DE" dirty="0"/>
              <a:t>Geografische Verteilung nach Alter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CCDF9D-59EC-4A29-BF57-E4070FB44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3" y="612688"/>
            <a:ext cx="8579174" cy="4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1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77194"/>
            <a:ext cx="7983646" cy="714291"/>
          </a:xfrm>
        </p:spPr>
        <p:txBody>
          <a:bodyPr/>
          <a:lstStyle/>
          <a:p>
            <a:r>
              <a:rPr lang="de-DE" dirty="0"/>
              <a:t>Wöchentliche Sterbefallzahlen, Stand 29.01.2021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CA106C-7D3E-4F45-B3DB-6EBB34E37307}"/>
              </a:ext>
            </a:extLst>
          </p:cNvPr>
          <p:cNvSpPr/>
          <p:nvPr/>
        </p:nvSpPr>
        <p:spPr>
          <a:xfrm>
            <a:off x="539908" y="4118884"/>
            <a:ext cx="7546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KW 53 (28.12.2020-03.02.2021): 24.531 Todesfälle (-287 zur KW 52); ca. 32 % über dem Durchschnitt aus KW 52 der Vorjahre 2016-19 (Nachmeldungen aber noch möglich)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05EC9A-BEF6-45FC-ADE4-3E37802C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24" y="929768"/>
            <a:ext cx="6956238" cy="31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6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05.02.2021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F75031-20E8-4ECD-9878-00E048B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Lage national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D485D4-ABF3-41C4-B6DC-89C483A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77194"/>
            <a:ext cx="7983646" cy="714291"/>
          </a:xfrm>
        </p:spPr>
        <p:txBody>
          <a:bodyPr/>
          <a:lstStyle/>
          <a:p>
            <a:r>
              <a:rPr lang="de-DE" dirty="0"/>
              <a:t>Testzahlen, Stand 02.02.2021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CBA3E72-329C-4EE0-B7CA-394EFF17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3" y="982437"/>
            <a:ext cx="7093636" cy="37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Bildschirmpräsentation (16:9)</PresentationFormat>
  <Paragraphs>75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</vt:lpstr>
      <vt:lpstr>7-Tage-Inzidenz der Bundesländer nach Berichtsdatum</vt:lpstr>
      <vt:lpstr>Geografische Verteilung 7-Tage-Inzidenz nach Landkreis, N=66.466</vt:lpstr>
      <vt:lpstr>Geografische Verteilung Wochenvergleich</vt:lpstr>
      <vt:lpstr>Geografische Verteilung nach Alter</vt:lpstr>
      <vt:lpstr>Wöchentliche Sterbefallzahlen, Stand 29.01.2021</vt:lpstr>
      <vt:lpstr>Testzahlen, Stand 02.02.2021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Banhart, Sebastian</cp:lastModifiedBy>
  <cp:revision>133</cp:revision>
  <dcterms:created xsi:type="dcterms:W3CDTF">2015-11-02T12:29:13Z</dcterms:created>
  <dcterms:modified xsi:type="dcterms:W3CDTF">2021-02-05T07:35:40Z</dcterms:modified>
</cp:coreProperties>
</file>