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134804288" r:id="rId2"/>
    <p:sldId id="2134804279" r:id="rId3"/>
    <p:sldId id="2134804287" r:id="rId4"/>
    <p:sldId id="2134804281" r:id="rId5"/>
    <p:sldId id="2134804284" r:id="rId6"/>
    <p:sldId id="2134804285" r:id="rId7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72869" autoAdjust="0"/>
  </p:normalViewPr>
  <p:slideViewPr>
    <p:cSldViewPr snapToGrid="0">
      <p:cViewPr varScale="1">
        <p:scale>
          <a:sx n="95" d="100"/>
          <a:sy n="95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A2E55-8DA2-451A-AC8D-A2AFE48D0A80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A42B5-FD35-4410-A1E2-50941E0614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52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A42B5-FD35-4410-A1E2-50941E06143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60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A42B5-FD35-4410-A1E2-50941E06143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3646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A42B5-FD35-4410-A1E2-50941E06143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202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A42B5-FD35-4410-A1E2-50941E06143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48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A42B5-FD35-4410-A1E2-50941E06143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72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A42B5-FD35-4410-A1E2-50941E06143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6441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7D4AA-BCC1-4039-913F-4F75060B9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73AC40-70AF-4ECD-AD4A-7706DF513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62CBCF-9EF5-446E-BC04-8C13CC3CF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C43A-220A-44F9-8653-5D3304255B10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271124-6533-45B8-A9A9-3F84BFCF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CF0927-33EA-4AF0-9CDC-11F7D2BA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022-E6E6-49BF-A726-F8B5FE2AE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90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3F2C74-7E96-494B-B45D-37D22CB6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DCA3D88-56CF-450B-8EC4-37B54D23B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B0BAA5-60F0-48CA-B56B-7476510F1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C43A-220A-44F9-8653-5D3304255B10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497074-88AD-47D8-ADD0-35665DFB4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38A38-E431-4480-9FEB-9385B4B24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022-E6E6-49BF-A726-F8B5FE2AE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22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515DB3B-9084-4FF5-8061-11960260B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DB27BD1-8F0E-4EF0-A9D9-446FCA436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2596B6-203A-46A7-A797-AAE49C62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C43A-220A-44F9-8653-5D3304255B10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6C2EE8-5D86-4CC2-9C23-9BA873CA7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FEF0B-6233-4904-B229-7C56BF9F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022-E6E6-49BF-A726-F8B5FE2AE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91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27FB3-AA6C-4C25-837A-7073AC786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D7F382-A3C7-4656-BA0C-B5DF654B1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87047FB-DC70-4CB4-B066-3BCD1C028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C43A-220A-44F9-8653-5D3304255B10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0DECD5-8CBB-4186-BF11-78BFE566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0E55EC-C749-4FE2-98A4-4F50CC177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022-E6E6-49BF-A726-F8B5FE2AE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3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3E3FF-FCF6-43AE-996A-C24366E0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8D1D4D-A52F-4872-9A90-8F2A6F4A5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A49798-3E78-4B21-B800-6E2FD35D9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C43A-220A-44F9-8653-5D3304255B10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FA9C70-3154-49F4-ADBE-E403FE9E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9E7087-D071-44DA-AF72-63FF3EB5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022-E6E6-49BF-A726-F8B5FE2AE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250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E53C52-C4D5-4E04-B06F-2E038B10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D4D267-DCD3-485B-A73F-A20883EC4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DCB97BA-BEA5-45EF-9381-1154AA850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1EBB6E-23FD-465C-A17F-8CBAB925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C43A-220A-44F9-8653-5D3304255B10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FB28AE6-F45E-44CB-B90E-B70D1079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D93B7A-ECBC-4052-A043-87CBAE72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022-E6E6-49BF-A726-F8B5FE2AE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72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B805B-5276-4B2F-B9FA-FB47D252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2EDFDA-3D82-4AB3-BE6A-110D704EE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AAE90B-A228-4204-AADA-72C1A7E6A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2A7D6C-54A0-40C1-B7D9-BB19BB349E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1EF0480-9A35-4A8E-935A-3DF11B2D4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177EE12-DAC6-41FB-A1C2-829B6C735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C43A-220A-44F9-8653-5D3304255B10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46A4F68-E632-4DF9-8FC7-6CD9B077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7C21D50-940C-4BD2-979C-B8D1961F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022-E6E6-49BF-A726-F8B5FE2AE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594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B8D2C4-6BD3-41A9-9FF4-B39CB0DCA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2ED415B-4099-4744-8B78-020E5A59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C43A-220A-44F9-8653-5D3304255B10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8E972C-B923-40BE-84DB-1811D996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44B3057-818F-46DF-8A06-39BB4DA33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022-E6E6-49BF-A726-F8B5FE2AE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294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E2A024-5662-4031-8C58-9F05B1F6A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C43A-220A-44F9-8653-5D3304255B10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B0320C-32F2-4C55-A45B-9CE2C38F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A2D5B3C-ACA3-4F08-A680-07692D89B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022-E6E6-49BF-A726-F8B5FE2AE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5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C5A8A-B718-4398-806A-F5788C43E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3164D7-7928-4B18-87A3-8097F9BC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0BEF26-A5EC-42AC-B765-398A0DBEBC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BCBDC8-1382-4BEA-8D59-BE145333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C43A-220A-44F9-8653-5D3304255B10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C5E599-CF1B-41C7-90B2-2EC334CB4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F908DE-40D9-4C61-A93F-693E1591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022-E6E6-49BF-A726-F8B5FE2AE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50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7DE05-99E4-442D-8214-EBF6199C9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EDF870D-EF66-453F-8D13-6C7FB610B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059AF4-8A17-472D-9D10-9F2637E2F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AFD5E96-0241-4A42-AE27-16B914E7B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DC43A-220A-44F9-8653-5D3304255B10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6DC583-7E1B-464B-9515-4CF68E28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E94F44-AA36-4AEF-8818-369600E2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06022-E6E6-49BF-A726-F8B5FE2AE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674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E4323B3-7D9E-4111-A834-41DC7287B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1A3141-E60C-408F-BCE8-BFCDA98EC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4C51D9-986A-4F58-B76A-33CB07C0F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DC43A-220A-44F9-8653-5D3304255B10}" type="datetimeFigureOut">
              <a:rPr lang="de-DE" smtClean="0"/>
              <a:t>05.02.2021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108E7A-94D5-4A7B-B357-4EDC6CF84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A1E7DF-FDF2-4EA7-AE2F-C9312FE200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06022-E6E6-49BF-A726-F8B5FE2AEB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02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1347F8-943C-4F99-87BE-8EBDD0534B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Wirken monoklonale therapeutische Antikörper auch gegen SARS-CoV-2 VOCs?</a:t>
            </a:r>
          </a:p>
        </p:txBody>
      </p:sp>
    </p:spTree>
    <p:extLst>
      <p:ext uri="{BB962C8B-B14F-4D97-AF65-F5344CB8AC3E}">
        <p14:creationId xmlns:p14="http://schemas.microsoft.com/office/powerpoint/2010/main" val="357606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184D3DC-4F41-403B-A744-F37B97F2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4529"/>
            <a:ext cx="10515600" cy="474630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Monoklonale Antikörper im klinischen Einsatz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0DA7B-7489-424D-B451-169F94E0C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9755"/>
            <a:ext cx="10105053" cy="5723715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Hochspezifisch, humanes/ humanisiertes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IgG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benignes Nebenwirkungsprofil, </a:t>
            </a:r>
            <a:b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lange Halbwertzeit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∑ „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Silver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bullets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“, Limitationen: Produktionskapazität und Kosten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Antivirale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MAbs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Palivizumab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Synagis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): 		RSV Prophylaxe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Zmapp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Inmazeb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		Ebola Therapie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RKI FG12 / ZBS3:		Masern PEP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3BNC117, VRC07, 10E8/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iMAb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	HIV PREP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Single B-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cloning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ermöglicht Isolierung stark neutralisierender Antikörper von Rekonvaleszenten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SARS-CoV-2 Antikörper isoliert von Patienten seit Beginn der Pandemie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FDA-zugelassen sind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Bamlanivimab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(Eli Lilly) und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Casirivimab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Imdevimab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Regeneron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Therapeutisch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Prophylaxe (Prä- und Postexposition)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Dutzende in klinischer Entwicklung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5A8941A-4BC0-436F-9F1A-2DE99B996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184D3DC-4F41-403B-A744-F37B97F2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762" y="268384"/>
            <a:ext cx="10515600" cy="474630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Monoklonale Antikörper gegen SARS-CoV-2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80DA7B-7489-424D-B451-169F94E0C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03" y="886248"/>
            <a:ext cx="6852062" cy="3025279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Zielstruktur = Spike → Virus-Neutralisation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Zielregionen neutralisierender Antikörper: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RBD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 (+NTD) 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monoklonaler Antikörper bindet </a:t>
            </a:r>
            <a:r>
              <a:rPr lang="de-DE" sz="1800" u="sng" dirty="0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Epitop der Zielregion </a:t>
            </a: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AS-Änderungen in der Zielregion eines monoklonalen Antikörpers können dessen Wirksamkeit beeinträchtigen oder aufheben</a:t>
            </a:r>
          </a:p>
          <a:p>
            <a:pPr marL="457200" lvl="1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20000"/>
              </a:lnSpc>
              <a:spcBef>
                <a:spcPts val="600"/>
              </a:spcBef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453D21F-9B2E-4D4F-80CD-41DA05B89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24"/>
          <a:stretch/>
        </p:blipFill>
        <p:spPr>
          <a:xfrm>
            <a:off x="7461500" y="415591"/>
            <a:ext cx="4730500" cy="273137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7F67D23-D9D4-4846-ACD3-3E64DBD940CC}"/>
              </a:ext>
            </a:extLst>
          </p:cNvPr>
          <p:cNvSpPr/>
          <p:nvPr/>
        </p:nvSpPr>
        <p:spPr>
          <a:xfrm>
            <a:off x="7476029" y="6488668"/>
            <a:ext cx="4715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Wang et al. (2020),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medRxiv</a:t>
            </a: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. www.isaaa.org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42374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DED853F-C33F-4866-A158-C8AE8B9CB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48" y="1021549"/>
            <a:ext cx="9239003" cy="173781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4F2839F-3436-4B42-AACB-AEC66FD071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409"/>
          <a:stretch/>
        </p:blipFill>
        <p:spPr>
          <a:xfrm>
            <a:off x="7077694" y="2905918"/>
            <a:ext cx="2632363" cy="3730752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F940C2AA-EE10-40A4-ACD5-B33613D36C67}"/>
              </a:ext>
            </a:extLst>
          </p:cNvPr>
          <p:cNvSpPr txBox="1">
            <a:spLocks/>
          </p:cNvSpPr>
          <p:nvPr/>
        </p:nvSpPr>
        <p:spPr>
          <a:xfrm>
            <a:off x="286761" y="109001"/>
            <a:ext cx="11683565" cy="765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E484K mindert Wirksamkeit bestimmter monoklonaler AK- v.a. in Kombination mit K417N und/oder N501Y (1)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6A1893-D21B-41F4-B395-4E3B4AFF6A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802"/>
          <a:stretch/>
        </p:blipFill>
        <p:spPr>
          <a:xfrm>
            <a:off x="772391" y="2786887"/>
            <a:ext cx="5859483" cy="337042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5CD306FB-A060-421E-A314-8054D9DCC28D}"/>
              </a:ext>
            </a:extLst>
          </p:cNvPr>
          <p:cNvSpPr/>
          <p:nvPr/>
        </p:nvSpPr>
        <p:spPr>
          <a:xfrm>
            <a:off x="3253802" y="1330035"/>
            <a:ext cx="1128194" cy="12675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2A83E2F-1924-41DC-B215-773553880300}"/>
              </a:ext>
            </a:extLst>
          </p:cNvPr>
          <p:cNvSpPr txBox="1"/>
          <p:nvPr/>
        </p:nvSpPr>
        <p:spPr>
          <a:xfrm>
            <a:off x="286762" y="6348018"/>
            <a:ext cx="1159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Baum et al. (2020), Science 369, 1014–1018;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Greaney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et al. (2020)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Host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Microbe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Weisblum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et al. (2020), Elife 9;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Andreano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et al. (2020)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biorxiv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;  Gaebler et al. (2020),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medRxiv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; Wang et al. (2020),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medRxiv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7DE25D77-EA85-4604-9365-BDEE13DD6ADF}"/>
              </a:ext>
            </a:extLst>
          </p:cNvPr>
          <p:cNvCxnSpPr>
            <a:cxnSpLocks/>
          </p:cNvCxnSpPr>
          <p:nvPr/>
        </p:nvCxnSpPr>
        <p:spPr>
          <a:xfrm>
            <a:off x="6171600" y="3130790"/>
            <a:ext cx="294051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2770409-D374-46C2-BF2B-8C717254A85E}"/>
              </a:ext>
            </a:extLst>
          </p:cNvPr>
          <p:cNvCxnSpPr>
            <a:cxnSpLocks/>
          </p:cNvCxnSpPr>
          <p:nvPr/>
        </p:nvCxnSpPr>
        <p:spPr>
          <a:xfrm>
            <a:off x="6171600" y="3305888"/>
            <a:ext cx="294051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8C0A08C9-B4ED-4619-A392-A3917F46A653}"/>
              </a:ext>
            </a:extLst>
          </p:cNvPr>
          <p:cNvCxnSpPr>
            <a:cxnSpLocks/>
          </p:cNvCxnSpPr>
          <p:nvPr/>
        </p:nvCxnSpPr>
        <p:spPr>
          <a:xfrm flipH="1">
            <a:off x="6870700" y="3174344"/>
            <a:ext cx="490107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7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2A26EF8-4587-4A04-8656-B6402C688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612" t="33883" r="24770" b="38336"/>
          <a:stretch/>
        </p:blipFill>
        <p:spPr>
          <a:xfrm>
            <a:off x="4877432" y="2124718"/>
            <a:ext cx="2322576" cy="190523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E036B3E-F7D0-40FC-A17B-E16B1E53A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8" t="32583" r="71992" b="37952"/>
          <a:stretch/>
        </p:blipFill>
        <p:spPr>
          <a:xfrm>
            <a:off x="1150156" y="2066983"/>
            <a:ext cx="2566234" cy="202070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5F10430-9327-45E4-9859-89798FAA71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9" t="63579" r="71991" b="6956"/>
          <a:stretch/>
        </p:blipFill>
        <p:spPr>
          <a:xfrm>
            <a:off x="7872838" y="2074953"/>
            <a:ext cx="2481944" cy="202070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10191AB-DF0A-469F-93FB-6AEC96EB81F5}"/>
              </a:ext>
            </a:extLst>
          </p:cNvPr>
          <p:cNvSpPr txBox="1"/>
          <p:nvPr/>
        </p:nvSpPr>
        <p:spPr>
          <a:xfrm>
            <a:off x="5257421" y="1578621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Casirivimab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D117C1C-3AE3-4CED-9FAC-7E6299D1373F}"/>
              </a:ext>
            </a:extLst>
          </p:cNvPr>
          <p:cNvSpPr txBox="1"/>
          <p:nvPr/>
        </p:nvSpPr>
        <p:spPr>
          <a:xfrm>
            <a:off x="8539669" y="159235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Imdevimab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AD78053-FADD-45D4-AA0A-B2BD848C0806}"/>
              </a:ext>
            </a:extLst>
          </p:cNvPr>
          <p:cNvSpPr txBox="1"/>
          <p:nvPr/>
        </p:nvSpPr>
        <p:spPr>
          <a:xfrm>
            <a:off x="1731516" y="157862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Bamlanivimab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06F74263-36D2-4E49-9461-C0ADB91B801E}"/>
              </a:ext>
            </a:extLst>
          </p:cNvPr>
          <p:cNvCxnSpPr/>
          <p:nvPr/>
        </p:nvCxnSpPr>
        <p:spPr>
          <a:xfrm>
            <a:off x="5079856" y="1578621"/>
            <a:ext cx="499692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5A215EE3-278F-48F7-A3E5-10646B524BA8}"/>
              </a:ext>
            </a:extLst>
          </p:cNvPr>
          <p:cNvSpPr txBox="1"/>
          <p:nvPr/>
        </p:nvSpPr>
        <p:spPr>
          <a:xfrm>
            <a:off x="6915316" y="104419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Regeneron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BA7A788-B73D-4643-8657-841DB2A3CDDB}"/>
              </a:ext>
            </a:extLst>
          </p:cNvPr>
          <p:cNvSpPr txBox="1"/>
          <p:nvPr/>
        </p:nvSpPr>
        <p:spPr>
          <a:xfrm>
            <a:off x="2097000" y="109026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Eli Lilly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715EE4D9-2247-41A9-A6A3-6F0768A3E7D9}"/>
              </a:ext>
            </a:extLst>
          </p:cNvPr>
          <p:cNvCxnSpPr>
            <a:cxnSpLocks/>
          </p:cNvCxnSpPr>
          <p:nvPr/>
        </p:nvCxnSpPr>
        <p:spPr>
          <a:xfrm>
            <a:off x="1650621" y="1578621"/>
            <a:ext cx="17146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60501D2-B0D9-41F3-90C1-D55698535CD5}"/>
              </a:ext>
            </a:extLst>
          </p:cNvPr>
          <p:cNvGrpSpPr/>
          <p:nvPr/>
        </p:nvGrpSpPr>
        <p:grpSpPr>
          <a:xfrm>
            <a:off x="953644" y="2206589"/>
            <a:ext cx="9803255" cy="4208824"/>
            <a:chOff x="953644" y="2206589"/>
            <a:chExt cx="9803255" cy="4208824"/>
          </a:xfrm>
        </p:grpSpPr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979534D1-5A69-42DE-BAD6-38725FEF03FD}"/>
                </a:ext>
              </a:extLst>
            </p:cNvPr>
            <p:cNvGrpSpPr/>
            <p:nvPr/>
          </p:nvGrpSpPr>
          <p:grpSpPr>
            <a:xfrm>
              <a:off x="2006738" y="2206589"/>
              <a:ext cx="7656292" cy="1531032"/>
              <a:chOff x="1455193" y="1897968"/>
              <a:chExt cx="7656292" cy="1531032"/>
            </a:xfrm>
          </p:grpSpPr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B15199A9-5810-4543-8C44-0F5A294358B3}"/>
                  </a:ext>
                </a:extLst>
              </p:cNvPr>
              <p:cNvSpPr txBox="1"/>
              <p:nvPr/>
            </p:nvSpPr>
            <p:spPr>
              <a:xfrm>
                <a:off x="1455193" y="1897968"/>
                <a:ext cx="93807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de-DE" sz="5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D2FB6E82-75AB-4DAD-B0B1-0EE92AD42125}"/>
                  </a:ext>
                </a:extLst>
              </p:cNvPr>
              <p:cNvSpPr txBox="1"/>
              <p:nvPr/>
            </p:nvSpPr>
            <p:spPr>
              <a:xfrm>
                <a:off x="4981755" y="1982450"/>
                <a:ext cx="93807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de-DE" sz="5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Textfeld 3">
                <a:extLst>
                  <a:ext uri="{FF2B5EF4-FFF2-40B4-BE49-F238E27FC236}">
                    <a16:creationId xmlns:a16="http://schemas.microsoft.com/office/drawing/2014/main" id="{7BFCED0D-34C5-4506-AC4B-CFD0989276D7}"/>
                  </a:ext>
                </a:extLst>
              </p:cNvPr>
              <p:cNvSpPr txBox="1"/>
              <p:nvPr/>
            </p:nvSpPr>
            <p:spPr>
              <a:xfrm>
                <a:off x="8080434" y="1982450"/>
                <a:ext cx="1031051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8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✓</a:t>
                </a:r>
              </a:p>
            </p:txBody>
          </p:sp>
        </p:grp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B134C22B-9710-4585-A564-BA9A414154C4}"/>
                </a:ext>
              </a:extLst>
            </p:cNvPr>
            <p:cNvSpPr/>
            <p:nvPr/>
          </p:nvSpPr>
          <p:spPr>
            <a:xfrm>
              <a:off x="953644" y="4303809"/>
              <a:ext cx="9803255" cy="21116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501Y.V1 </a:t>
              </a:r>
              <a:br>
                <a:rPr lang="de-DE" b="1" u="sng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Bamlanivimab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( LY-CoV555 ), </a:t>
              </a: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Casirivimab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(RGN10933) und </a:t>
              </a: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Imdevimab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(RGN10987) wirken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b="1" u="sng" dirty="0">
                  <a:latin typeface="Arial" panose="020B0604020202020204" pitchFamily="34" charset="0"/>
                  <a:cs typeface="Arial" panose="020B0604020202020204" pitchFamily="34" charset="0"/>
                </a:rPr>
                <a:t>501Y.V2 </a:t>
              </a:r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Bamlanivimab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 LY-CoV555 ) und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Casirivimab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(RGN10933)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wirken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u="sng" dirty="0" err="1">
                  <a:latin typeface="Arial" panose="020B0604020202020204" pitchFamily="34" charset="0"/>
                  <a:cs typeface="Arial" panose="020B0604020202020204" pitchFamily="34" charset="0"/>
                </a:rPr>
                <a:t>nicht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dirty="0" err="1">
                  <a:latin typeface="Arial" panose="020B0604020202020204" pitchFamily="34" charset="0"/>
                  <a:cs typeface="Arial" panose="020B0604020202020204" pitchFamily="34" charset="0"/>
                </a:rPr>
                <a:t>Imdevimab</a:t>
              </a: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 (REGN10987) wirkt </a:t>
              </a:r>
            </a:p>
            <a:p>
              <a:pPr marL="285750" indent="-28575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de-DE" dirty="0">
                  <a:latin typeface="Arial" panose="020B0604020202020204" pitchFamily="34" charset="0"/>
                  <a:cs typeface="Arial" panose="020B0604020202020204" pitchFamily="34" charset="0"/>
                </a:rPr>
                <a:t>REGN10933+REGN10987 wirkt aber ist nun quasi ein Monopräparat</a:t>
              </a:r>
            </a:p>
          </p:txBody>
        </p:sp>
      </p:grpSp>
      <p:sp>
        <p:nvSpPr>
          <p:cNvPr id="24" name="Titel 4">
            <a:extLst>
              <a:ext uri="{FF2B5EF4-FFF2-40B4-BE49-F238E27FC236}">
                <a16:creationId xmlns:a16="http://schemas.microsoft.com/office/drawing/2014/main" id="{18CB0A23-B5F3-47FE-B3E2-D9938BADF185}"/>
              </a:ext>
            </a:extLst>
          </p:cNvPr>
          <p:cNvSpPr txBox="1">
            <a:spLocks/>
          </p:cNvSpPr>
          <p:nvPr/>
        </p:nvSpPr>
        <p:spPr>
          <a:xfrm>
            <a:off x="286761" y="109001"/>
            <a:ext cx="11683565" cy="765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E484K mindert Wirksamkeit bestimmter monoklonaler AK- v.a. in Kombination mit K417N und/oder N501Y (2)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87C850CB-C158-4A45-B6CE-CB28062BC103}"/>
              </a:ext>
            </a:extLst>
          </p:cNvPr>
          <p:cNvSpPr/>
          <p:nvPr/>
        </p:nvSpPr>
        <p:spPr>
          <a:xfrm>
            <a:off x="8963809" y="6504603"/>
            <a:ext cx="310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Wang et al. (2020),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medRxiv</a:t>
            </a:r>
            <a:endParaRPr lang="de-DE" i="1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2E421B6-09DE-416E-B57A-18F761BA50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1" t="2058" r="92554" b="94892"/>
          <a:stretch/>
        </p:blipFill>
        <p:spPr>
          <a:xfrm>
            <a:off x="10672011" y="2362205"/>
            <a:ext cx="711201" cy="1266168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E571D00A-D5D9-4E78-9622-C6E2F4AE0784}"/>
              </a:ext>
            </a:extLst>
          </p:cNvPr>
          <p:cNvSpPr txBox="1"/>
          <p:nvPr/>
        </p:nvSpPr>
        <p:spPr>
          <a:xfrm>
            <a:off x="11305850" y="2364995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423E3CA6-EDF6-418B-8075-8C4239A7A23F}"/>
              </a:ext>
            </a:extLst>
          </p:cNvPr>
          <p:cNvSpPr txBox="1"/>
          <p:nvPr/>
        </p:nvSpPr>
        <p:spPr>
          <a:xfrm>
            <a:off x="11344322" y="271716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2A2311AA-7577-41D4-A847-7EAE6AB0801B}"/>
              </a:ext>
            </a:extLst>
          </p:cNvPr>
          <p:cNvSpPr txBox="1"/>
          <p:nvPr/>
        </p:nvSpPr>
        <p:spPr>
          <a:xfrm>
            <a:off x="11382794" y="306933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</a:p>
        </p:txBody>
      </p:sp>
    </p:spTree>
    <p:extLst>
      <p:ext uri="{BB962C8B-B14F-4D97-AF65-F5344CB8AC3E}">
        <p14:creationId xmlns:p14="http://schemas.microsoft.com/office/powerpoint/2010/main" val="31735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6EC4F7D8-D771-4D81-84C6-6B6470557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356091"/>
              </p:ext>
            </p:extLst>
          </p:nvPr>
        </p:nvGraphicFramePr>
        <p:xfrm>
          <a:off x="711165" y="936116"/>
          <a:ext cx="10769670" cy="4444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6330">
                  <a:extLst>
                    <a:ext uri="{9D8B030D-6E8A-4147-A177-3AD203B41FA5}">
                      <a16:colId xmlns:a16="http://schemas.microsoft.com/office/drawing/2014/main" val="4013814086"/>
                    </a:ext>
                  </a:extLst>
                </a:gridCol>
                <a:gridCol w="2054431">
                  <a:extLst>
                    <a:ext uri="{9D8B030D-6E8A-4147-A177-3AD203B41FA5}">
                      <a16:colId xmlns:a16="http://schemas.microsoft.com/office/drawing/2014/main" val="2078035113"/>
                    </a:ext>
                  </a:extLst>
                </a:gridCol>
                <a:gridCol w="1884434">
                  <a:extLst>
                    <a:ext uri="{9D8B030D-6E8A-4147-A177-3AD203B41FA5}">
                      <a16:colId xmlns:a16="http://schemas.microsoft.com/office/drawing/2014/main" val="2624237781"/>
                    </a:ext>
                  </a:extLst>
                </a:gridCol>
                <a:gridCol w="3934475">
                  <a:extLst>
                    <a:ext uri="{9D8B030D-6E8A-4147-A177-3AD203B41FA5}">
                      <a16:colId xmlns:a16="http://schemas.microsoft.com/office/drawing/2014/main" val="3258614259"/>
                    </a:ext>
                  </a:extLst>
                </a:gridCol>
              </a:tblGrid>
              <a:tr h="350246">
                <a:tc>
                  <a:txBody>
                    <a:bodyPr/>
                    <a:lstStyle/>
                    <a:p>
                      <a:endParaRPr lang="de-DE" b="0" dirty="0">
                        <a:ln>
                          <a:noFill/>
                        </a:ln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 Variant </a:t>
                      </a:r>
                      <a:br>
                        <a:rPr lang="de-DE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B.1.1.7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 Variant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B.1.351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422597333"/>
                  </a:ext>
                </a:extLst>
              </a:tr>
              <a:tr h="557602">
                <a:tc>
                  <a:txBody>
                    <a:bodyPr/>
                    <a:lstStyle/>
                    <a:p>
                      <a:r>
                        <a:rPr lang="de-DE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 Lilly</a:t>
                      </a:r>
                    </a:p>
                    <a:p>
                      <a:r>
                        <a:rPr lang="de-DE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Bamlanivimab</a:t>
                      </a:r>
                      <a:r>
                        <a:rPr lang="de-DE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8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b="0" i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Zugelassen (FDA)</a:t>
                      </a:r>
                    </a:p>
                  </a:txBody>
                  <a:tcPr marL="72000" marR="36000" marT="36000" marB="36000"/>
                </a:tc>
                <a:extLst>
                  <a:ext uri="{0D108BD9-81ED-4DB2-BD59-A6C34878D82A}">
                    <a16:rowId xmlns:a16="http://schemas.microsoft.com/office/drawing/2014/main" val="13194777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Regeneron</a:t>
                      </a:r>
                      <a:endParaRPr lang="de-DE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Casirivimab</a:t>
                      </a:r>
                      <a:r>
                        <a:rPr lang="de-DE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(RGN10933)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8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Zugelassen (FDA)</a:t>
                      </a:r>
                    </a:p>
                  </a:txBody>
                  <a:tcPr marL="72000" marR="36000" marT="36000" marB="36000"/>
                </a:tc>
                <a:extLst>
                  <a:ext uri="{0D108BD9-81ED-4DB2-BD59-A6C34878D82A}">
                    <a16:rowId xmlns:a16="http://schemas.microsoft.com/office/drawing/2014/main" val="3546701001"/>
                  </a:ext>
                </a:extLst>
              </a:tr>
              <a:tr h="592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Imdevimab</a:t>
                      </a:r>
                      <a:r>
                        <a:rPr lang="de-DE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(RGN10987)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8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8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Zugelassen (FDA)</a:t>
                      </a:r>
                    </a:p>
                  </a:txBody>
                  <a:tcPr marL="72000" marR="36000" marT="36000" marB="36000"/>
                </a:tc>
                <a:extLst>
                  <a:ext uri="{0D108BD9-81ED-4DB2-BD59-A6C34878D82A}">
                    <a16:rowId xmlns:a16="http://schemas.microsoft.com/office/drawing/2014/main" val="3835546079"/>
                  </a:ext>
                </a:extLst>
              </a:tr>
              <a:tr h="452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Astra </a:t>
                      </a:r>
                      <a:r>
                        <a:rPr lang="de-DE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Zeneca</a:t>
                      </a:r>
                      <a:endParaRPr lang="de-DE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CoV2-2196 + CoV2-21301</a:t>
                      </a:r>
                      <a:endParaRPr lang="de-DE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8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8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Phase 3</a:t>
                      </a:r>
                    </a:p>
                  </a:txBody>
                  <a:tcPr marL="72000" marR="36000" marT="36000" marB="36000"/>
                </a:tc>
                <a:extLst>
                  <a:ext uri="{0D108BD9-81ED-4DB2-BD59-A6C34878D82A}">
                    <a16:rowId xmlns:a16="http://schemas.microsoft.com/office/drawing/2014/main" val="3304303754"/>
                  </a:ext>
                </a:extLst>
              </a:tr>
              <a:tr h="6713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GSK/ </a:t>
                      </a:r>
                      <a:r>
                        <a:rPr lang="de-DE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</a:t>
                      </a:r>
                      <a:r>
                        <a:rPr lang="de-DE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Biotech</a:t>
                      </a:r>
                      <a:r>
                        <a:rPr lang="de-DE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S309</a:t>
                      </a:r>
                      <a:endParaRPr lang="de-DE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8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8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Phase 3</a:t>
                      </a:r>
                    </a:p>
                  </a:txBody>
                  <a:tcPr marL="72000" marR="36000" marT="36000" marB="36000"/>
                </a:tc>
                <a:extLst>
                  <a:ext uri="{0D108BD9-81ED-4DB2-BD59-A6C34878D82A}">
                    <a16:rowId xmlns:a16="http://schemas.microsoft.com/office/drawing/2014/main" val="330603588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 Lilly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Etesevimab</a:t>
                      </a:r>
                      <a:endParaRPr lang="de-DE" b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8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✓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2800" b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72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Phase 3</a:t>
                      </a:r>
                    </a:p>
                  </a:txBody>
                  <a:tcPr marL="72000" marR="36000" marT="36000" marB="36000"/>
                </a:tc>
                <a:extLst>
                  <a:ext uri="{0D108BD9-81ED-4DB2-BD59-A6C34878D82A}">
                    <a16:rowId xmlns:a16="http://schemas.microsoft.com/office/drawing/2014/main" val="2433677759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E4709D9E-8B24-4904-884D-7F2A94105C7C}"/>
              </a:ext>
            </a:extLst>
          </p:cNvPr>
          <p:cNvSpPr/>
          <p:nvPr/>
        </p:nvSpPr>
        <p:spPr>
          <a:xfrm>
            <a:off x="8265309" y="6263303"/>
            <a:ext cx="310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Wang et al. (2020), </a:t>
            </a:r>
            <a:r>
              <a:rPr lang="de-DE" i="1" dirty="0" err="1">
                <a:latin typeface="Arial" panose="020B0604020202020204" pitchFamily="34" charset="0"/>
                <a:cs typeface="Arial" panose="020B0604020202020204" pitchFamily="34" charset="0"/>
              </a:rPr>
              <a:t>medRxiv</a:t>
            </a:r>
            <a:endParaRPr lang="de-DE" i="1" dirty="0"/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B839781B-F2A8-42CA-AAE8-188207530630}"/>
              </a:ext>
            </a:extLst>
          </p:cNvPr>
          <p:cNvSpPr txBox="1">
            <a:spLocks/>
          </p:cNvSpPr>
          <p:nvPr/>
        </p:nvSpPr>
        <p:spPr>
          <a:xfrm>
            <a:off x="711165" y="5921884"/>
            <a:ext cx="11683565" cy="765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Caveat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: In vitro Daten aus EINEM Labor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54BFF17-F4BC-4A33-BEE7-436491C38BCD}"/>
              </a:ext>
            </a:extLst>
          </p:cNvPr>
          <p:cNvSpPr txBox="1">
            <a:spLocks/>
          </p:cNvSpPr>
          <p:nvPr/>
        </p:nvSpPr>
        <p:spPr>
          <a:xfrm>
            <a:off x="286761" y="109001"/>
            <a:ext cx="11683565" cy="76599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In vitro Wirksamkeit monoklonaler Antikörper gegen B.1.1.7 und B.1.351</a:t>
            </a:r>
          </a:p>
        </p:txBody>
      </p:sp>
    </p:spTree>
    <p:extLst>
      <p:ext uri="{BB962C8B-B14F-4D97-AF65-F5344CB8AC3E}">
        <p14:creationId xmlns:p14="http://schemas.microsoft.com/office/powerpoint/2010/main" val="1073977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Breitbild</PresentationFormat>
  <Paragraphs>85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Symbol</vt:lpstr>
      <vt:lpstr>Office</vt:lpstr>
      <vt:lpstr>Wirken monoklonale therapeutische Antikörper auch gegen SARS-CoV-2 VOCs?</vt:lpstr>
      <vt:lpstr>Monoklonale Antikörper im klinischen Einsatz</vt:lpstr>
      <vt:lpstr>Monoklonale Antikörper gegen SARS-CoV-2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Monoklonale Antikörper gegen SARS-CoV-2 (1)</dc:title>
  <dc:creator>Djin-Ye Oh</dc:creator>
  <cp:lastModifiedBy>Houareau, Claudia</cp:lastModifiedBy>
  <cp:revision>33</cp:revision>
  <cp:lastPrinted>2021-02-05T09:47:55Z</cp:lastPrinted>
  <dcterms:created xsi:type="dcterms:W3CDTF">2021-01-30T18:17:53Z</dcterms:created>
  <dcterms:modified xsi:type="dcterms:W3CDTF">2021-02-05T10:10:56Z</dcterms:modified>
</cp:coreProperties>
</file>