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70" r:id="rId6"/>
    <p:sldId id="280" r:id="rId7"/>
    <p:sldId id="281" r:id="rId8"/>
    <p:sldId id="279" r:id="rId9"/>
    <p:sldId id="283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96257" autoAdjust="0"/>
  </p:normalViewPr>
  <p:slideViewPr>
    <p:cSldViewPr snapToGrid="0" snapToObjects="1">
      <p:cViewPr varScale="1">
        <p:scale>
          <a:sx n="145" d="100"/>
          <a:sy n="145" d="100"/>
        </p:scale>
        <p:origin x="80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4:</a:t>
            </a:r>
          </a:p>
          <a:p>
            <a:r>
              <a:rPr lang="de-DE" sz="1000" b="0" dirty="0"/>
              <a:t>0-5 Jahre:	62.000 ARE (1.300/100.000), davon 0%</a:t>
            </a:r>
            <a:r>
              <a:rPr lang="de-DE" sz="1000" b="0" baseline="0" dirty="0"/>
              <a:t> mit Arztbesuch</a:t>
            </a:r>
            <a:endParaRPr lang="de-DE" sz="1000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6-10 Jahre:	84.000</a:t>
            </a:r>
            <a:r>
              <a:rPr lang="de-DE" sz="1000" b="0" baseline="0" dirty="0"/>
              <a:t> ARE (2.300/</a:t>
            </a:r>
            <a:r>
              <a:rPr lang="de-DE" sz="1000" b="0" dirty="0"/>
              <a:t>100.000</a:t>
            </a:r>
            <a:r>
              <a:rPr lang="de-DE" sz="1000" b="0" baseline="0" dirty="0"/>
              <a:t>), davon rund 20.000 Kinder (23%) mit Arztbesuch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	50</a:t>
            </a:r>
            <a:r>
              <a:rPr lang="de-DE" sz="1000" b="0" baseline="0" dirty="0"/>
              <a:t>.</a:t>
            </a:r>
            <a:r>
              <a:rPr lang="de-DE" sz="1000" b="0" dirty="0"/>
              <a:t>000 ARE (1.700/100.000),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rund 11.000 Kinder (22%) mit Arztbesuch</a:t>
            </a:r>
            <a:endParaRPr lang="de-DE" sz="1000" b="0" baseline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Anteil AG 0-5 nach BL in KW 5: RP (3.8%), BY (3.5%), MV (3.4%), NI (3.3%), SH (3.3%), …. SN (1.7%), ST (1.5%)</a:t>
            </a:r>
          </a:p>
          <a:p>
            <a:r>
              <a:rPr lang="de-DE" dirty="0"/>
              <a:t>AG	 n (gesamt)	n (KW 5)	% KW 5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 50.360	1.802		2,9%		5,7%</a:t>
            </a:r>
          </a:p>
          <a:p>
            <a:r>
              <a:rPr lang="de-DE" dirty="0"/>
              <a:t>6-10:   	  57.448 	1.552		2,5%		4,4%</a:t>
            </a:r>
          </a:p>
          <a:p>
            <a:r>
              <a:rPr lang="de-DE" dirty="0"/>
              <a:t>11-14:    59.587	1.334		2,1%		3,6%</a:t>
            </a:r>
          </a:p>
          <a:p>
            <a:r>
              <a:rPr lang="de-DE" dirty="0"/>
              <a:t>15-20: 	157.733	3.706		5,9%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 neue 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letzten Wochen relativ konstant rund 46 Ausbrüche pro Woche (KW 5 wegen Meldeverzug ausgenommen)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4/5 gab es 4 Ausbrüche mit &gt;= 10 Fällen, einer davon mit 25 Fällen (HE, LK Bergstraße, 14 Fälle AG 0-10, 11 Fälle AG 15+)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Mediane Ausbruchsgröße in KW 4/5: 3 Fälle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-53 neue Ausbrüche; größtenteils Nachmeldung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08.02.2021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08.02.2021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08.02.2021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08.02.2021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08.02.2021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08.02.2021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08.02.2021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08.02.2021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08.02.2021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08.02.2021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08.02.2021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08.02.2021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02.02.2021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FF65D5-DE0C-4C89-ADF8-662824960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26" y="449459"/>
            <a:ext cx="6000518" cy="42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08.02.2021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08.02.2021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9F2112-568E-4C09-92B6-FFED24402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511"/>
            <a:ext cx="4349262" cy="32593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2E7E5EF-FAB4-4DB8-99DB-295C8996F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330" y="1231511"/>
            <a:ext cx="4828669" cy="32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995 Ausbrüche in Kindergärten/Horte (&gt;= 2 Fälle) angelegt</a:t>
            </a:r>
          </a:p>
          <a:p>
            <a:pPr lvl="1"/>
            <a:r>
              <a:rPr lang="de-DE" sz="1200" dirty="0"/>
              <a:t>739 (74%) Ausbrüche inkl. mit Fällen &lt; 15 Jahren, 40% (1.814/4.512) der Fälle sind 0 - 5 Jahre alt</a:t>
            </a:r>
          </a:p>
          <a:p>
            <a:pPr lvl="1"/>
            <a:r>
              <a:rPr lang="de-DE" sz="1200" dirty="0"/>
              <a:t>256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08.02.2021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08.02.2021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8F0E50-70A9-4272-A606-8F17BD516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1327"/>
            <a:ext cx="9144000" cy="29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08.02.2021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03" y="699021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A12C390-7CCF-4608-AEE2-5A922134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16300"/>
              </p:ext>
            </p:extLst>
          </p:nvPr>
        </p:nvGraphicFramePr>
        <p:xfrm>
          <a:off x="636377" y="1296217"/>
          <a:ext cx="2787864" cy="30982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49">
                  <a:extLst>
                    <a:ext uri="{9D8B030D-6E8A-4147-A177-3AD203B41FA5}">
                      <a16:colId xmlns:a16="http://schemas.microsoft.com/office/drawing/2014/main" val="3576652660"/>
                    </a:ext>
                  </a:extLst>
                </a:gridCol>
                <a:gridCol w="1678378">
                  <a:extLst>
                    <a:ext uri="{9D8B030D-6E8A-4147-A177-3AD203B41FA5}">
                      <a16:colId xmlns:a16="http://schemas.microsoft.com/office/drawing/2014/main" val="2097535541"/>
                    </a:ext>
                  </a:extLst>
                </a:gridCol>
                <a:gridCol w="513803">
                  <a:extLst>
                    <a:ext uri="{9D8B030D-6E8A-4147-A177-3AD203B41FA5}">
                      <a16:colId xmlns:a16="http://schemas.microsoft.com/office/drawing/2014/main" val="4027237809"/>
                    </a:ext>
                  </a:extLst>
                </a:gridCol>
                <a:gridCol w="220634">
                  <a:extLst>
                    <a:ext uri="{9D8B030D-6E8A-4147-A177-3AD203B41FA5}">
                      <a16:colId xmlns:a16="http://schemas.microsoft.com/office/drawing/2014/main" val="968928414"/>
                    </a:ext>
                  </a:extLst>
                </a:gridCol>
              </a:tblGrid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27811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Hamburg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685524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Main-Kinzig-Kreis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7896122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Dahme-Spreewald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9881212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4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 Hannover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5346636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Berlin Steglitz-Zehlendorf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01784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6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Havelland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28592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7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Greiz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3936687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8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Schleswig-Flensburg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435330"/>
                  </a:ext>
                </a:extLst>
              </a:tr>
              <a:tr h="210977">
                <a:tc>
                  <a:txBody>
                    <a:bodyPr/>
                    <a:lstStyle/>
                    <a:p>
                      <a:r>
                        <a:rPr lang="de-DE" sz="1000" dirty="0"/>
                        <a:t>9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Harz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5889703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Cham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552298"/>
                  </a:ext>
                </a:extLst>
              </a:tr>
            </a:tbl>
          </a:graphicData>
        </a:graphic>
      </p:graphicFrame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6377" y="758138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92823" y="1143163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2-45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08.02.2021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1927D0-14C1-4872-9B05-15D81C0E6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725" y="2056808"/>
            <a:ext cx="4971344" cy="26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1.277 Ausbrüche in Schulen angelegt (&gt;= 2 Fälle, 0-5 Jahre ausgeschlossen) </a:t>
            </a:r>
          </a:p>
          <a:p>
            <a:pPr lvl="1"/>
            <a:r>
              <a:rPr lang="de-DE" sz="1200" dirty="0"/>
              <a:t>1.178 (92%) Ausbrüche inkl. mit Fällen &lt; 21 Jahren, 21% (6-10J.), 26% (11-14J.), 30% (15-20J.), 23% (21+)</a:t>
            </a:r>
          </a:p>
          <a:p>
            <a:pPr lvl="1"/>
            <a:r>
              <a:rPr lang="de-DE" sz="1200" dirty="0"/>
              <a:t>99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08.02.2021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08.02.2021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12C3F4-F17B-4CDA-B940-F6C28A859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178"/>
            <a:ext cx="9144000" cy="35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08.02.2021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A12C390-7CCF-4608-AEE2-5A9221340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48906"/>
              </p:ext>
            </p:extLst>
          </p:nvPr>
        </p:nvGraphicFramePr>
        <p:xfrm>
          <a:off x="564826" y="1520597"/>
          <a:ext cx="2775510" cy="31396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5049">
                  <a:extLst>
                    <a:ext uri="{9D8B030D-6E8A-4147-A177-3AD203B41FA5}">
                      <a16:colId xmlns:a16="http://schemas.microsoft.com/office/drawing/2014/main" val="3576652660"/>
                    </a:ext>
                  </a:extLst>
                </a:gridCol>
                <a:gridCol w="1601543">
                  <a:extLst>
                    <a:ext uri="{9D8B030D-6E8A-4147-A177-3AD203B41FA5}">
                      <a16:colId xmlns:a16="http://schemas.microsoft.com/office/drawing/2014/main" val="2097535541"/>
                    </a:ext>
                  </a:extLst>
                </a:gridCol>
                <a:gridCol w="590638">
                  <a:extLst>
                    <a:ext uri="{9D8B030D-6E8A-4147-A177-3AD203B41FA5}">
                      <a16:colId xmlns:a16="http://schemas.microsoft.com/office/drawing/2014/main" val="40272378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68928414"/>
                    </a:ext>
                  </a:extLst>
                </a:gridCol>
              </a:tblGrid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BL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n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27811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Hamburg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6855246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Rostock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7896122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Schleswig-Flensburg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9881212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000" kern="1200" dirty="0"/>
                        <a:t>4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Ravensburg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5346636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Hof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01784"/>
                  </a:ext>
                </a:extLst>
              </a:tr>
              <a:tr h="293523">
                <a:tc>
                  <a:txBody>
                    <a:bodyPr/>
                    <a:lstStyle/>
                    <a:p>
                      <a:r>
                        <a:rPr lang="de-DE" sz="1000" dirty="0"/>
                        <a:t>6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Prignitz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285926"/>
                  </a:ext>
                </a:extLst>
              </a:tr>
              <a:tr h="285276">
                <a:tc>
                  <a:txBody>
                    <a:bodyPr/>
                    <a:lstStyle/>
                    <a:p>
                      <a:r>
                        <a:rPr lang="de-DE" sz="1000" dirty="0"/>
                        <a:t>7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Vorpommern-Greifswald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3936687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8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Rostock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435330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9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Salzgitter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5889703"/>
                  </a:ext>
                </a:extLst>
              </a:tr>
              <a:tr h="281978"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LK Saale-Holzland-Kreis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552298"/>
                  </a:ext>
                </a:extLst>
              </a:tr>
            </a:tbl>
          </a:graphicData>
        </a:graphic>
      </p:graphicFrame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2-55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08.02.2021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0125F99D-C03B-422A-A4A7-E00A3E465979}"/>
              </a:ext>
            </a:extLst>
          </p:cNvPr>
          <p:cNvSpPr txBox="1">
            <a:spLocks/>
          </p:cNvSpPr>
          <p:nvPr/>
        </p:nvSpPr>
        <p:spPr>
          <a:xfrm>
            <a:off x="6783819" y="947419"/>
            <a:ext cx="1538134" cy="3592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Alter						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9680EA0A-E46A-4E38-8CC8-5D8A5FA2CC4F}"/>
              </a:ext>
            </a:extLst>
          </p:cNvPr>
          <p:cNvSpPr txBox="1">
            <a:spLocks/>
          </p:cNvSpPr>
          <p:nvPr/>
        </p:nvSpPr>
        <p:spPr>
          <a:xfrm>
            <a:off x="6847666" y="127512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15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Durchschnitt: 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BA8D7D-3538-45DE-BF91-4B51B0E23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511" y="2003487"/>
            <a:ext cx="4743794" cy="27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Bildschirmpräsentation (16:9)</PresentationFormat>
  <Paragraphs>179</Paragraphs>
  <Slides>9</Slides>
  <Notes>4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Ausbruchsgröße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453</cp:revision>
  <dcterms:created xsi:type="dcterms:W3CDTF">2015-11-02T12:29:13Z</dcterms:created>
  <dcterms:modified xsi:type="dcterms:W3CDTF">2021-02-08T09:11:26Z</dcterms:modified>
</cp:coreProperties>
</file>