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1" r:id="rId2"/>
    <p:sldId id="727" r:id="rId3"/>
    <p:sldId id="263" r:id="rId4"/>
    <p:sldId id="264" r:id="rId5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5" autoAdjust="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45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08.02.2021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08. Februar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08.02.2021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3190EC-8829-4F8B-A27D-B8122113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8F6353-1FDC-41F9-B777-94793DE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82993840-9900-44CF-95BF-B727CE497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84740"/>
              </p:ext>
            </p:extLst>
          </p:nvPr>
        </p:nvGraphicFramePr>
        <p:xfrm>
          <a:off x="456088" y="1197735"/>
          <a:ext cx="7983646" cy="3433878"/>
        </p:xfrm>
        <a:graphic>
          <a:graphicData uri="http://schemas.openxmlformats.org/drawingml/2006/table">
            <a:tbl>
              <a:tblPr firstRow="1" firstCol="1" bandRow="1"/>
              <a:tblGrid>
                <a:gridCol w="2074985">
                  <a:extLst>
                    <a:ext uri="{9D8B030D-6E8A-4147-A177-3AD203B41FA5}">
                      <a16:colId xmlns:a16="http://schemas.microsoft.com/office/drawing/2014/main" val="3766971378"/>
                    </a:ext>
                  </a:extLst>
                </a:gridCol>
                <a:gridCol w="1788606">
                  <a:extLst>
                    <a:ext uri="{9D8B030D-6E8A-4147-A177-3AD203B41FA5}">
                      <a16:colId xmlns:a16="http://schemas.microsoft.com/office/drawing/2014/main" val="2767822642"/>
                    </a:ext>
                  </a:extLst>
                </a:gridCol>
                <a:gridCol w="211016">
                  <a:extLst>
                    <a:ext uri="{9D8B030D-6E8A-4147-A177-3AD203B41FA5}">
                      <a16:colId xmlns:a16="http://schemas.microsoft.com/office/drawing/2014/main" val="3256348968"/>
                    </a:ext>
                  </a:extLst>
                </a:gridCol>
                <a:gridCol w="1678074">
                  <a:extLst>
                    <a:ext uri="{9D8B030D-6E8A-4147-A177-3AD203B41FA5}">
                      <a16:colId xmlns:a16="http://schemas.microsoft.com/office/drawing/2014/main" val="953218103"/>
                    </a:ext>
                  </a:extLst>
                </a:gridCol>
                <a:gridCol w="150726">
                  <a:extLst>
                    <a:ext uri="{9D8B030D-6E8A-4147-A177-3AD203B41FA5}">
                      <a16:colId xmlns:a16="http://schemas.microsoft.com/office/drawing/2014/main" val="39290671"/>
                    </a:ext>
                  </a:extLst>
                </a:gridCol>
                <a:gridCol w="2080239">
                  <a:extLst>
                    <a:ext uri="{9D8B030D-6E8A-4147-A177-3AD203B41FA5}">
                      <a16:colId xmlns:a16="http://schemas.microsoft.com/office/drawing/2014/main" val="3848596357"/>
                    </a:ext>
                  </a:extLst>
                </a:gridCol>
              </a:tblGrid>
              <a:tr h="2073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Datenstand 08.02.2021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i="1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Datenstand </a:t>
                      </a:r>
                      <a:r>
                        <a:rPr lang="de-DE" sz="1200" i="1" dirty="0" err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r>
                        <a:rPr lang="de-DE" sz="1200" i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 08.02.2021 / DIVI 07.02.2021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774625"/>
                  </a:ext>
                </a:extLst>
              </a:tr>
              <a:tr h="26017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Bestätigte Fälle 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005984"/>
                  </a:ext>
                </a:extLst>
              </a:tr>
              <a:tr h="812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Gesamt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Verstorbene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Anzahl Impfungen seit dem Vortag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Fälle in intensivmedizinischer Behandlung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11600"/>
                  </a:ext>
                </a:extLst>
              </a:tr>
              <a:tr h="288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+4.535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+158</a:t>
                      </a: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i="1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5610" indent="-435610" algn="l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</a:rPr>
                        <a:t>+31.063 	1.Impfung</a:t>
                      </a:r>
                      <a:endParaRPr lang="de-DE" sz="12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-32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398319"/>
                  </a:ext>
                </a:extLst>
              </a:tr>
              <a:tr h="260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(2.288.545)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(61.675)</a:t>
                      </a: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5610" indent="-435610" algn="l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</a:rPr>
                        <a:t>+23.287	2.Impfung</a:t>
                      </a:r>
                      <a:endParaRPr lang="de-DE" sz="12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3.933</a:t>
                      </a: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164086"/>
                  </a:ext>
                </a:extLst>
              </a:tr>
              <a:tr h="4926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7-Tage-Inzidenz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R-Wert </a:t>
                      </a:r>
                      <a:r>
                        <a:rPr lang="de-DE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(07.02.2021)</a:t>
                      </a:r>
                      <a:endParaRPr lang="de-DE" sz="14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Anzahl Geimpfter insgesamt mit einer Impfung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Aus intensivmedizinischer Behandlung entlassen, 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davon % verstorben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714961"/>
                  </a:ext>
                </a:extLst>
              </a:tr>
              <a:tr h="15525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+mn-lt"/>
                          <a:cs typeface="Calibri" panose="020F0502020204030204" pitchFamily="34" charset="0"/>
                        </a:rPr>
                        <a:t>123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4-Tage:  1,07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0,90– 1,20)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075570"/>
                  </a:ext>
                </a:extLst>
              </a:tr>
              <a:tr h="246301">
                <a:tc rowSpan="3"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76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4-Tage:  1,03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0,92– 1,15)</a:t>
                      </a:r>
                      <a:endParaRPr lang="de-DE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de-DE" dirty="0"/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N1: 2.287.196 (2,8%)</a:t>
                      </a:r>
                      <a:endParaRPr lang="de-DE" sz="1200" dirty="0">
                        <a:effectLst/>
                        <a:highlight>
                          <a:srgbClr val="FFFF00"/>
                        </a:highlight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+267</a:t>
                      </a:r>
                      <a:endParaRPr lang="de-DE" sz="1400" b="1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681042"/>
                  </a:ext>
                </a:extLst>
              </a:tr>
              <a:tr h="176687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106017"/>
                  </a:ext>
                </a:extLst>
              </a:tr>
              <a:tr h="306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735836"/>
                  </a:ext>
                </a:extLst>
              </a:tr>
              <a:tr h="50328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Fälle/ 100.000 EW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7-Tage: </a:t>
                      </a: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0,94</a:t>
                      </a: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0,88–  0,99)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N2: 981.914 (1,2%)</a:t>
                      </a:r>
                      <a:endParaRPr lang="de-DE" sz="1200" b="1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39%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086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08.02.2021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7-Tage-Inzidenz der Bundesländer nach Berichtsdatum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5A893EC-025C-45AC-B484-8236B943C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04" y="1131256"/>
            <a:ext cx="6847468" cy="35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08.02.2021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75031-20E8-4ECD-9878-00E048B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485D4-ABF3-41C4-B6DC-89C483AB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310478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Landkreis, N=63.209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B33F1F6-9E8A-450E-8B82-76BBF1381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275" y="967154"/>
            <a:ext cx="5153035" cy="36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Bildschirmpräsentation (16:9)</PresentationFormat>
  <Paragraphs>59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2" baseType="lpstr">
      <vt:lpstr>Arial</vt:lpstr>
      <vt:lpstr>Calibri</vt:lpstr>
      <vt:lpstr>Cambria</vt:lpstr>
      <vt:lpstr>MS Mincho</vt:lpstr>
      <vt:lpstr>MS Mincho</vt:lpstr>
      <vt:lpstr>ScalaSans</vt:lpstr>
      <vt:lpstr>Wingdings</vt:lpstr>
      <vt:lpstr>Office-Design</vt:lpstr>
      <vt:lpstr>Lage national </vt:lpstr>
      <vt:lpstr>Überblick Kennzahlen</vt:lpstr>
      <vt:lpstr>7-Tage-Inzidenz der Bundesländer nach Berichtsdatum </vt:lpstr>
      <vt:lpstr>Geografische Verteilung 7-Tage-Inzidenz nach Landkreis, N=63.209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Dudareva, Sandra</cp:lastModifiedBy>
  <cp:revision>147</cp:revision>
  <dcterms:created xsi:type="dcterms:W3CDTF">2015-11-02T12:29:13Z</dcterms:created>
  <dcterms:modified xsi:type="dcterms:W3CDTF">2021-02-08T09:16:41Z</dcterms:modified>
</cp:coreProperties>
</file>