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4" r:id="rId2"/>
    <p:sldId id="286" r:id="rId3"/>
    <p:sldId id="281" r:id="rId4"/>
    <p:sldId id="25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43" autoAdjust="0"/>
    <p:restoredTop sz="93660" autoAdjust="0"/>
  </p:normalViewPr>
  <p:slideViewPr>
    <p:cSldViewPr snapToGrid="0">
      <p:cViewPr varScale="1">
        <p:scale>
          <a:sx n="105" d="100"/>
          <a:sy n="105" d="100"/>
        </p:scale>
        <p:origin x="66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3FF886-B5B9-4FB6-9DED-CA36CEBFA13A}" type="datetimeFigureOut">
              <a:rPr lang="de-DE" smtClean="0"/>
              <a:t>10.02.2021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BF1B7-7312-4C12-9FDB-B436F86FEC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7192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DB3B74-E7C2-B34F-8624-8515ACB0050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189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DB3B74-E7C2-B34F-8624-8515ACB0050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54509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DB3B74-E7C2-B34F-8624-8515ACB0050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83162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3BF1B7-7312-4C12-9FDB-B436F86FECF1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3350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08EE7F-8910-46B5-BE98-A496C93F0C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7B58FB2-ABFA-4A6F-A909-F34B8299C2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A1F2F51-BBD2-499F-8A10-847060A2D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10.02.2021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82CFC9E-2912-405A-AB43-0DBC08059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E65EAAA-CC58-4642-8ACA-F216C4E0E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6063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C112AA-580C-4879-9AEE-DD9A52F39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39E95D3-C1C0-4292-9609-C47D457913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5F898EB-0538-4019-94E8-B58E7B2C2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10.02.2021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BDB0286-7D39-46A2-A013-45E8C4F00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1356B4-1FC4-47B0-96D8-05D1DD2D7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9484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1A57E8E-AFA3-4EBD-A2FE-87851E44C6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0A44117-F5BF-4A45-81EE-9D86F0424A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AFDB7C-509B-4D2A-B6EE-8A5983289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10.02.2021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2959C64-748D-4209-8F0E-6D397D23A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2C62834-4146-417F-B68D-797D59C1C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04708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09.12.2020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COVID-19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Inhaltsplatzhalter 2"/>
          <p:cNvSpPr>
            <a:spLocks noGrp="1"/>
          </p:cNvSpPr>
          <p:nvPr>
            <p:ph sz="quarter" idx="13"/>
          </p:nvPr>
        </p:nvSpPr>
        <p:spPr>
          <a:xfrm>
            <a:off x="609599" y="1155700"/>
            <a:ext cx="10790124" cy="530225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609600" y="692696"/>
            <a:ext cx="10790123" cy="609398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889594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CA41A7-C82C-485C-A6E7-F818540F1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3AC3FA9-93CC-4EAA-A954-3AB575D122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3351714-5F24-49D7-8507-664D3C3C3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10.02.2021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F9815B-A534-4466-B38F-D0D71767D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0BD322E-3F36-422C-9ABE-EB688BBB2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4338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413600-4E1E-40C0-82C9-21448B897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D074DA3-A7ED-4F8A-A642-50EEBAB9B7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E04E298-96C9-457F-A92A-99998A568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10.02.2021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D8C52C7-D2BB-4549-8722-5B1FAA58F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89E9D73-AD7D-4C90-860D-BC104449C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0936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BDC607-5151-4291-AB2C-8823CBC0C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2B5E91-DA33-4805-AD44-3338F7F036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8DD5363-0DBF-4E2A-A2AE-80A1117CB0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3DA6B8A-2D4E-499C-A3F1-F5C5519AA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10.02.2021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8F4EC31-BB70-47BF-B0E1-AD71E5804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11DFA81-F67E-479B-B10D-D07C65C1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7388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23D2A0-84BD-4090-89BB-CEB2E0127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A544766-50B4-425F-8BD7-193938AB21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2ECFA2B-7812-4A47-BE46-29E4CE9614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F7741EE-5D5D-4D0A-8A82-E171BCD39F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2F404E3-A8E2-4ED9-A8D4-2637B83FBD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AF663D6-5810-4966-B9F8-29422E88F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10.02.2021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903B110-3A29-4D4E-A872-37A190CE6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7DA7DD1-A6F1-4BBD-965E-157A10D44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2826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B35408-8BBE-4465-9BCA-4BC705080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31A65A6-4FCC-4C0C-86D9-CC4B23C44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10.02.2021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18E6451-C646-47FE-83FC-419C87AFD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3453269-DC48-4AFE-B6A6-C92C018BD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2330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E063097-B30A-438C-ADB2-6257210A9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10.02.2021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CD54172-FF7A-4C34-85EE-4A9F35797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B812217-FD6D-47F4-BC1C-68A616116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5555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FAAAFB-7540-465F-BAC8-EECC5C113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5F9E9B2-3025-4E8A-8BB5-C37A97DCB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496F8C8-A20A-481B-BC37-BAE75F94F7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A3F5A58-DD47-4E3A-ADB8-73FA1D2E6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10.02.2021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E8DECE1-932E-4BB5-BBB0-14E648898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210FEA2-37BE-4794-A018-75AF138BD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609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ECF580-F166-4BD5-9823-42BC77D12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AA8889B-CB81-4FAD-8505-62589B0EE1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7A35A1B-12E3-4A65-B7A6-54FDD99B49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9E38374-3FD4-40A3-AAD8-1E8A26A59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10.02.2021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CA814C7-8239-4EFE-81AE-DB08CA58F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E81DAF9-FAF6-45B7-B84E-47DBB606A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6518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69F4455-75A6-4097-A78C-4DBC619D8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4517C78-2FAA-489C-8932-1F768E0E3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8841ADC-68B7-461E-BD1F-F512E550FF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34D07-CF14-49B9-9B67-E733C7E65F38}" type="datetimeFigureOut">
              <a:rPr lang="de-DE" smtClean="0"/>
              <a:t>10.02.2021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8221EA0-13E1-4A1A-8CE5-4AB3C97A60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353BEB-A983-4FDB-AFC0-9648770A38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0073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224461" y="718241"/>
            <a:ext cx="11822513" cy="1261345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de-DE" sz="1600" dirty="0"/>
              <a:t>Mit Stand 10.02.2020 werden </a:t>
            </a:r>
            <a:r>
              <a:rPr lang="de-DE" sz="1600" b="1" dirty="0"/>
              <a:t>3.773  </a:t>
            </a:r>
            <a:r>
              <a:rPr lang="de-DE" sz="1600" dirty="0"/>
              <a:t>COVID-19-Patienten auf Intensivstation behandelt. </a:t>
            </a:r>
          </a:p>
          <a:p>
            <a:pPr>
              <a:spcBef>
                <a:spcPts val="600"/>
              </a:spcBef>
            </a:pPr>
            <a:r>
              <a:rPr lang="de-DE" sz="1600" dirty="0"/>
              <a:t>In vielen Bundesländern gehen die COVID-19-Fallzahlen auf ICU weiter zurück</a:t>
            </a:r>
          </a:p>
          <a:p>
            <a:pPr>
              <a:spcBef>
                <a:spcPts val="600"/>
              </a:spcBef>
            </a:pPr>
            <a:r>
              <a:rPr lang="de-DE" sz="1600" dirty="0"/>
              <a:t>3 Bundesländer (SH, HB, SL) zeigen weiterhin schwankend hohe Fallzahlen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/>
            <a:fld id="{162A217B-ED1C-D84B-8478-63C77FA79618}" type="slidenum">
              <a:rPr lang="de-DE">
                <a:latin typeface="Calibri"/>
              </a:rPr>
              <a:pPr defTabSz="457189"/>
              <a:t>1</a:t>
            </a:fld>
            <a:endParaRPr lang="de-DE" dirty="0">
              <a:latin typeface="Calibri"/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258233" y="160408"/>
            <a:ext cx="7983646" cy="387798"/>
          </a:xfrm>
        </p:spPr>
        <p:txBody>
          <a:bodyPr/>
          <a:lstStyle/>
          <a:p>
            <a:r>
              <a:rPr lang="de-DE" sz="2800" dirty="0"/>
              <a:t>DIVI-Intensivregister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160866" y="6518818"/>
            <a:ext cx="154957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189"/>
            <a:r>
              <a:rPr lang="de-DE" sz="1050" dirty="0">
                <a:solidFill>
                  <a:prstClr val="black"/>
                </a:solidFill>
                <a:latin typeface="Calibri"/>
              </a:rPr>
              <a:t>Datenstand: 10.02.2021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8B209C2B-C649-47CF-9B15-0F2B88950A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11" y="2268976"/>
            <a:ext cx="6159833" cy="3738632"/>
          </a:xfrm>
          <a:prstGeom prst="rect">
            <a:avLst/>
          </a:prstGeom>
        </p:spPr>
      </p:pic>
      <p:sp>
        <p:nvSpPr>
          <p:cNvPr id="26" name="Textfeld 25">
            <a:extLst>
              <a:ext uri="{FF2B5EF4-FFF2-40B4-BE49-F238E27FC236}">
                <a16:creationId xmlns:a16="http://schemas.microsoft.com/office/drawing/2014/main" id="{D73E6659-02B7-4105-A782-708515D3013E}"/>
              </a:ext>
            </a:extLst>
          </p:cNvPr>
          <p:cNvSpPr txBox="1"/>
          <p:nvPr/>
        </p:nvSpPr>
        <p:spPr>
          <a:xfrm>
            <a:off x="4193157" y="2397159"/>
            <a:ext cx="7771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solidFill>
                  <a:srgbClr val="FF0000"/>
                </a:solidFill>
              </a:rPr>
              <a:t>Lock-Down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78E05476-1B7D-42B7-B693-607D1AAFF78E}"/>
              </a:ext>
            </a:extLst>
          </p:cNvPr>
          <p:cNvSpPr txBox="1"/>
          <p:nvPr/>
        </p:nvSpPr>
        <p:spPr>
          <a:xfrm>
            <a:off x="3529184" y="2397159"/>
            <a:ext cx="7771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solidFill>
                  <a:srgbClr val="FF0000"/>
                </a:solidFill>
              </a:rPr>
              <a:t>Lock-Down</a:t>
            </a:r>
          </a:p>
        </p:txBody>
      </p:sp>
      <p:pic>
        <p:nvPicPr>
          <p:cNvPr id="17" name="Grafik 16">
            <a:extLst>
              <a:ext uri="{FF2B5EF4-FFF2-40B4-BE49-F238E27FC236}">
                <a16:creationId xmlns:a16="http://schemas.microsoft.com/office/drawing/2014/main" id="{E0F3B13A-BC29-450F-8414-85AFE07AB04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832" y="2268976"/>
            <a:ext cx="6019168" cy="3668791"/>
          </a:xfrm>
          <a:prstGeom prst="rect">
            <a:avLst/>
          </a:prstGeom>
        </p:spPr>
      </p:pic>
      <p:sp>
        <p:nvSpPr>
          <p:cNvPr id="18" name="Rechteck 17">
            <a:extLst>
              <a:ext uri="{FF2B5EF4-FFF2-40B4-BE49-F238E27FC236}">
                <a16:creationId xmlns:a16="http://schemas.microsoft.com/office/drawing/2014/main" id="{F874898E-8F44-4867-A007-9B4E7D7C991B}"/>
              </a:ext>
            </a:extLst>
          </p:cNvPr>
          <p:cNvSpPr/>
          <p:nvPr/>
        </p:nvSpPr>
        <p:spPr>
          <a:xfrm>
            <a:off x="6733588" y="2126713"/>
            <a:ext cx="1803860" cy="2475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424B370F-95D8-4120-B814-4C65F691CB63}"/>
              </a:ext>
            </a:extLst>
          </p:cNvPr>
          <p:cNvSpPr/>
          <p:nvPr/>
        </p:nvSpPr>
        <p:spPr>
          <a:xfrm>
            <a:off x="11528668" y="3776678"/>
            <a:ext cx="556416" cy="149352"/>
          </a:xfrm>
          <a:prstGeom prst="ellipse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22763FC4-901D-4B10-B4FD-0A68860C9B7A}"/>
              </a:ext>
            </a:extLst>
          </p:cNvPr>
          <p:cNvSpPr/>
          <p:nvPr/>
        </p:nvSpPr>
        <p:spPr>
          <a:xfrm>
            <a:off x="11536982" y="3193469"/>
            <a:ext cx="539789" cy="151984"/>
          </a:xfrm>
          <a:prstGeom prst="ellipse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38717873-5863-456C-848B-C0B186747402}"/>
              </a:ext>
            </a:extLst>
          </p:cNvPr>
          <p:cNvSpPr/>
          <p:nvPr/>
        </p:nvSpPr>
        <p:spPr>
          <a:xfrm>
            <a:off x="11537812" y="4650212"/>
            <a:ext cx="539789" cy="149352"/>
          </a:xfrm>
          <a:prstGeom prst="ellipse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5CAB03A6-9662-4155-838D-55400D100596}"/>
              </a:ext>
            </a:extLst>
          </p:cNvPr>
          <p:cNvSpPr/>
          <p:nvPr/>
        </p:nvSpPr>
        <p:spPr>
          <a:xfrm>
            <a:off x="11537812" y="4217047"/>
            <a:ext cx="539789" cy="149352"/>
          </a:xfrm>
          <a:prstGeom prst="ellipse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DD94FA65-78BB-490E-93D3-A41CCE0BC88E}"/>
              </a:ext>
            </a:extLst>
          </p:cNvPr>
          <p:cNvSpPr txBox="1"/>
          <p:nvPr/>
        </p:nvSpPr>
        <p:spPr>
          <a:xfrm>
            <a:off x="4916773" y="2401372"/>
            <a:ext cx="6456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2">
                    <a:lumMod val="50000"/>
                  </a:schemeClr>
                </a:solidFill>
              </a:rPr>
              <a:t>5745</a:t>
            </a:r>
          </a:p>
        </p:txBody>
      </p:sp>
    </p:spTree>
    <p:extLst>
      <p:ext uri="{BB962C8B-B14F-4D97-AF65-F5344CB8AC3E}">
        <p14:creationId xmlns:p14="http://schemas.microsoft.com/office/powerpoint/2010/main" val="4054505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4962144" y="342496"/>
            <a:ext cx="6391656" cy="1186981"/>
          </a:xfrm>
        </p:spPr>
        <p:txBody>
          <a:bodyPr>
            <a:noAutofit/>
          </a:bodyPr>
          <a:lstStyle/>
          <a:p>
            <a:r>
              <a:rPr lang="de-DE" sz="1600" dirty="0"/>
              <a:t>In 2 Bundesländern </a:t>
            </a:r>
            <a:r>
              <a:rPr lang="de-DE" sz="1200" dirty="0">
                <a:solidFill>
                  <a:schemeClr val="bg1">
                    <a:lumMod val="50000"/>
                  </a:schemeClr>
                </a:solidFill>
              </a:rPr>
              <a:t>(*5 BL weniger als letzte Woche) </a:t>
            </a:r>
            <a:r>
              <a:rPr lang="de-DE" sz="1600" dirty="0"/>
              <a:t>liegt der Anteil von </a:t>
            </a:r>
            <a:br>
              <a:rPr lang="de-DE" sz="1600" dirty="0"/>
            </a:br>
            <a:r>
              <a:rPr lang="de-DE" sz="1600" dirty="0"/>
              <a:t>COVID-19-Patient*innen an Intensivbetten noch über 20% (jedes 5.Bett)</a:t>
            </a:r>
          </a:p>
          <a:p>
            <a:r>
              <a:rPr lang="de-DE" sz="1600" dirty="0"/>
              <a:t>Unterschiedlicher Rückgang der COVID-19-Fallzahlen je Schweregrad</a:t>
            </a:r>
            <a:br>
              <a:rPr lang="de-DE" sz="1600" dirty="0"/>
            </a:br>
            <a:r>
              <a:rPr lang="de-DE" sz="1600" dirty="0"/>
              <a:t>(&gt; 2000 COVID-ITS Patient*innen aktuell noch invasiv beatmet)</a:t>
            </a:r>
          </a:p>
          <a:p>
            <a:endParaRPr lang="de-DE" sz="1600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98368" y="6437807"/>
            <a:ext cx="2743200" cy="365125"/>
          </a:xfrm>
        </p:spPr>
        <p:txBody>
          <a:bodyPr/>
          <a:lstStyle/>
          <a:p>
            <a:pPr defTabSz="457189"/>
            <a:fld id="{E1EC3C80-59F9-4B27-ACDC-4938287A1705}" type="datetime1">
              <a:rPr lang="de-DE">
                <a:latin typeface="Calibri"/>
              </a:rPr>
              <a:pPr defTabSz="457189"/>
              <a:t>10.02.2021</a:t>
            </a:fld>
            <a:endParaRPr lang="de-DE">
              <a:latin typeface="Calibri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/>
            <a:fld id="{162A217B-ED1C-D84B-8478-63C77FA79618}" type="slidenum">
              <a:rPr lang="de-DE">
                <a:latin typeface="Calibri"/>
              </a:rPr>
              <a:pPr defTabSz="457189"/>
              <a:t>2</a:t>
            </a:fld>
            <a:endParaRPr lang="de-DE">
              <a:latin typeface="Calibri"/>
            </a:endParaRP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3C921899-445C-4F29-8F91-C0C9FA4395E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83"/>
          <a:stretch/>
        </p:blipFill>
        <p:spPr>
          <a:xfrm>
            <a:off x="5474588" y="2276856"/>
            <a:ext cx="6517260" cy="4031143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BF8F0EAE-2221-4478-A962-0B43FEB8AD55}"/>
              </a:ext>
            </a:extLst>
          </p:cNvPr>
          <p:cNvSpPr txBox="1"/>
          <p:nvPr/>
        </p:nvSpPr>
        <p:spPr>
          <a:xfrm>
            <a:off x="5660135" y="1791015"/>
            <a:ext cx="54119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Krankheitsschwere: Anzahl COVID-19-Patient*innen je Behandlung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B1187EB6-DCE8-4400-9F3A-CF9B26D34F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8866" y="126654"/>
            <a:ext cx="4267141" cy="6291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052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204302" y="906708"/>
            <a:ext cx="5294007" cy="880528"/>
          </a:xfrm>
        </p:spPr>
        <p:txBody>
          <a:bodyPr>
            <a:noAutofit/>
          </a:bodyPr>
          <a:lstStyle/>
          <a:p>
            <a:r>
              <a:rPr lang="de-DE" sz="1600" dirty="0"/>
              <a:t>Weiter Stabilisierung der Lage auf ITS, aber noch keine Entlastung</a:t>
            </a:r>
          </a:p>
          <a:p>
            <a:r>
              <a:rPr lang="de-DE" sz="1600" dirty="0"/>
              <a:t>Situation durch Personalmangel weiter angespannt, aber Verbesserung in mehr und mehr Häusern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/>
            <a:fld id="{162A217B-ED1C-D84B-8478-63C77FA79618}" type="slidenum">
              <a:rPr lang="de-DE">
                <a:latin typeface="Calibri"/>
              </a:rPr>
              <a:pPr defTabSz="457189"/>
              <a:t>3</a:t>
            </a:fld>
            <a:endParaRPr lang="de-DE">
              <a:latin typeface="Calibri"/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193591" y="234394"/>
            <a:ext cx="6941674" cy="387798"/>
          </a:xfrm>
        </p:spPr>
        <p:txBody>
          <a:bodyPr/>
          <a:lstStyle/>
          <a:p>
            <a:r>
              <a:rPr lang="de-DE" sz="2800" dirty="0"/>
              <a:t>Belastungslage auf Intensivstationen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8DE65DD2-22BB-4FDA-A295-D53F592A85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352" y="2678706"/>
            <a:ext cx="5841647" cy="3755345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CED00521-7C66-4014-A249-239106FBCA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9611" y="3631927"/>
            <a:ext cx="4521977" cy="2906985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F354135F-F14C-4B7D-A3FA-C7F6F74D0AF0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45937" y="136524"/>
            <a:ext cx="5591712" cy="3089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84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>
            <a:extLst>
              <a:ext uri="{FF2B5EF4-FFF2-40B4-BE49-F238E27FC236}">
                <a16:creationId xmlns:a16="http://schemas.microsoft.com/office/drawing/2014/main" id="{B14323FE-0245-4C7B-83CD-E6C9908F9391}"/>
              </a:ext>
            </a:extLst>
          </p:cNvPr>
          <p:cNvSpPr txBox="1">
            <a:spLocks/>
          </p:cNvSpPr>
          <p:nvPr/>
        </p:nvSpPr>
        <p:spPr>
          <a:xfrm>
            <a:off x="59378" y="0"/>
            <a:ext cx="12085122" cy="56317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2400" b="1" dirty="0">
                <a:solidFill>
                  <a:srgbClr val="0070C0"/>
                </a:solidFill>
              </a:rPr>
              <a:t> </a:t>
            </a:r>
            <a:r>
              <a:rPr lang="de-DE" sz="2400" b="1" dirty="0" err="1">
                <a:solidFill>
                  <a:srgbClr val="0070C0"/>
                </a:solidFill>
              </a:rPr>
              <a:t>SPoCK</a:t>
            </a:r>
            <a:r>
              <a:rPr lang="de-DE" sz="2400" b="1" dirty="0">
                <a:solidFill>
                  <a:srgbClr val="0070C0"/>
                </a:solidFill>
              </a:rPr>
              <a:t>: Prognosen intensivpflichtiger COVID-19-Patient*innen</a:t>
            </a:r>
            <a:endParaRPr lang="de-DE" sz="2400" dirty="0">
              <a:solidFill>
                <a:srgbClr val="0070C0"/>
              </a:solidFill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6D316A3-AAC9-4090-A57A-7FD12D8B0A41}"/>
              </a:ext>
            </a:extLst>
          </p:cNvPr>
          <p:cNvSpPr txBox="1"/>
          <p:nvPr/>
        </p:nvSpPr>
        <p:spPr>
          <a:xfrm>
            <a:off x="181886" y="1893169"/>
            <a:ext cx="5334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Länder (nach Kleeblättern) mit Kapazitäts-Prognosen: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293051AC-CDBB-4F45-A416-A1763C928651}"/>
              </a:ext>
            </a:extLst>
          </p:cNvPr>
          <p:cNvSpPr/>
          <p:nvPr/>
        </p:nvSpPr>
        <p:spPr>
          <a:xfrm>
            <a:off x="5710844" y="1387921"/>
            <a:ext cx="1678706" cy="1346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1BB67F89-C932-455D-A624-9369B62AD9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886" y="736314"/>
            <a:ext cx="7534275" cy="885825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632F46F8-91F6-44BC-9FD1-30BA5CABA547}"/>
              </a:ext>
            </a:extLst>
          </p:cNvPr>
          <p:cNvSpPr txBox="1"/>
          <p:nvPr/>
        </p:nvSpPr>
        <p:spPr>
          <a:xfrm>
            <a:off x="8085923" y="135650"/>
            <a:ext cx="13727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Deutschland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EF359178-52FC-425E-810C-F800565CFC96}"/>
              </a:ext>
            </a:extLst>
          </p:cNvPr>
          <p:cNvSpPr txBox="1"/>
          <p:nvPr/>
        </p:nvSpPr>
        <p:spPr>
          <a:xfrm>
            <a:off x="10895018" y="6261657"/>
            <a:ext cx="12496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Stand: 09.02.21</a:t>
            </a:r>
          </a:p>
        </p:txBody>
      </p:sp>
      <p:pic>
        <p:nvPicPr>
          <p:cNvPr id="27" name="Grafik 26">
            <a:extLst>
              <a:ext uri="{FF2B5EF4-FFF2-40B4-BE49-F238E27FC236}">
                <a16:creationId xmlns:a16="http://schemas.microsoft.com/office/drawing/2014/main" id="{B5BB7390-FD8F-488E-96F7-13B9597D65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40408" y="3052804"/>
            <a:ext cx="2956717" cy="3794600"/>
          </a:xfrm>
          <a:prstGeom prst="rect">
            <a:avLst/>
          </a:prstGeom>
        </p:spPr>
      </p:pic>
      <p:sp>
        <p:nvSpPr>
          <p:cNvPr id="29" name="Textfeld 28">
            <a:extLst>
              <a:ext uri="{FF2B5EF4-FFF2-40B4-BE49-F238E27FC236}">
                <a16:creationId xmlns:a16="http://schemas.microsoft.com/office/drawing/2014/main" id="{72D84F85-3FF1-40EF-9A5C-17EA3996C8E2}"/>
              </a:ext>
            </a:extLst>
          </p:cNvPr>
          <p:cNvSpPr txBox="1"/>
          <p:nvPr/>
        </p:nvSpPr>
        <p:spPr>
          <a:xfrm>
            <a:off x="10396299" y="3661801"/>
            <a:ext cx="1626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Kleeblatt Zuordnungen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B11B2F48-CF5D-4D27-8420-C47E09CA3D5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36106" y="549966"/>
            <a:ext cx="3861749" cy="2387748"/>
          </a:xfrm>
          <a:prstGeom prst="rect">
            <a:avLst/>
          </a:prstGeom>
          <a:ln w="28575">
            <a:solidFill>
              <a:schemeClr val="accent1"/>
            </a:solidFill>
          </a:ln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036C1565-E2AD-4559-9407-E6754BD89C4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378" y="2289933"/>
            <a:ext cx="7083137" cy="4381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5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155</Words>
  <Application>Microsoft Office PowerPoint</Application>
  <PresentationFormat>Breitbild</PresentationFormat>
  <Paragraphs>27</Paragraphs>
  <Slides>4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</vt:lpstr>
      <vt:lpstr>DIVI-Intensivregister</vt:lpstr>
      <vt:lpstr>PowerPoint-Präsentation</vt:lpstr>
      <vt:lpstr>Belastungslage auf Intensivstationen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Infektionssituation in Schulen</dc:title>
  <dc:creator>Lehfeld, Ann-Sophie</dc:creator>
  <cp:lastModifiedBy>Fischer, Martina</cp:lastModifiedBy>
  <cp:revision>80</cp:revision>
  <dcterms:created xsi:type="dcterms:W3CDTF">2021-01-13T08:46:29Z</dcterms:created>
  <dcterms:modified xsi:type="dcterms:W3CDTF">2021-02-10T09:43:23Z</dcterms:modified>
</cp:coreProperties>
</file>