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7"/>
  </p:notesMasterIdLst>
  <p:handoutMasterIdLst>
    <p:handoutMasterId r:id="rId8"/>
  </p:handoutMasterIdLst>
  <p:sldIdLst>
    <p:sldId id="262" r:id="rId3"/>
    <p:sldId id="263" r:id="rId4"/>
    <p:sldId id="258" r:id="rId5"/>
    <p:sldId id="264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D538A-8F19-4157-83A2-84E4FFCE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650E2F-F78E-44AB-96DC-3D92C8C20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A9CE1-9429-4010-B2F7-1D952E37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572DE2-585B-48D5-B320-E34F5C32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1A2CDF-7CF0-4417-8747-3192EA20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85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B0104-1F48-4FCC-B493-18154D5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003394-94F8-43B0-B5CE-CDD3E6EA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D72F3D-B487-4ACD-A7A3-4B9EB525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011BD8-D0A0-4AA1-B282-0ED55E11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C9FD10-5FEE-4AA5-B28B-95015231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58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F6CBA-8FBA-4F06-9C9C-A259DBD5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1E92CB-D81E-4AD0-8EE9-942ED44C2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57AEA6-32E5-4541-A400-082761BEE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091C09-F114-415F-8BFF-AF402B0C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8A116F-A059-485A-AC29-1BF13F14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385A2C-3B32-4221-981E-74F718C7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96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CC99A-57E4-4D28-9916-AEE8BD9B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4FECE1-82D2-4150-8433-90D7B468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90E62D-1668-4C07-AF5B-0E221EE24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03FD6E-BB37-4191-BBA6-D1A15CAC6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9087A0-9DCA-4CD0-8D3F-32EEF5C60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3E2822-390E-455A-9B38-34337A67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1D4F7F-E65C-4D9A-A92E-38AD2E6D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0C20D9-6171-457D-941C-24F3D233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021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37381-BFE0-4554-942A-21053AF1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B0845A-8C5E-49A8-97C3-631DCA9B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25CD6A-1164-41D6-B41A-BC6D103D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FE09EC-3CE2-432B-BC78-85B5D1A0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72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C3684DE-2AF8-4336-9258-D84B40DD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17DC79-8BB1-4B6D-AD07-DCC4A459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2104F5-22C1-4963-BAA1-A161DD3E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21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EE5B7-DD63-46E0-A1FC-F91D8D77C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D87C3-8A79-4F0C-A657-022DF88F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D30C05-A21C-4577-ADEA-0B9924B79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7953E4-6ABC-4E76-9A01-677AC20A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8C48B5-4501-4E55-ACCE-3F8456C6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155E2B-E153-4291-8794-821E5E37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80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0F649-69EB-4113-B24C-09C530DD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7CA353-3885-4330-A870-DC2B5676F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B17BEF-2072-4331-823D-BEF4A25C4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7C8360-666F-46AA-966A-F8664974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BD4568-0A97-4244-9539-B029CAC6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AE3A01-D19D-431E-962C-5F0B4798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822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185A9-DFA9-4E4A-B3A6-4017451A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61E565-5B90-4774-B866-0A07BBCDC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A17D18-EB20-41BF-9B3F-C8EA6F0F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B3FEE0-871F-4F6C-A863-39A96C3F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D4BC83-02A8-4E26-A4DC-2B5E5A93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76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87F66F3-1F30-49A3-BF0B-5CBC66255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7F95F3-0FDD-484D-A31A-2E78E52D9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5B4691-18CC-4B21-B93C-C33D3149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6A1775-043E-448F-AE0A-CB6C2755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838617-7422-4A60-B31D-ED508171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2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C49A7-FEC3-4183-83DA-C7EEB99C4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F9163D-89E8-4CDA-83BB-5DB027757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FBE89F-5EE0-41EB-8412-F5477A40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E7F41B-D79F-4E9A-9657-BB38B48C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1BD8B1-ED6D-4205-8615-520869F0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20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2035BF-FC26-4057-B5E7-955C52FC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B48C1A-C492-4D54-97AB-C7A37E6DD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75C5EA-F436-43BF-8A24-9CC278B91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72A7-0294-4EFC-ABC0-52A088E94CB2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788A4B-5500-43E6-AE08-104C02EBF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0B259C-E6BC-4A2F-846D-81EE188D5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7DD4-C7DD-4E1F-BC2A-2C931490D6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96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10.02.2021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AD03876-F105-46D2-BD94-F58EEB7AA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04727"/>
              </p:ext>
            </p:extLst>
          </p:nvPr>
        </p:nvGraphicFramePr>
        <p:xfrm>
          <a:off x="4073559" y="134413"/>
          <a:ext cx="2551249" cy="3361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441326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428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Week 20/21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15,3%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11,6%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109509142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14,1%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68428291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10,56%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211391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10,3%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6279269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967870822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6,25%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645108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10.02.2021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6948000" y="2531321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3168000" y="2842936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2306319" y="2535342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7236000" y="2812341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D142461-F5F8-4A11-88D5-9864A7CD6DC3}"/>
              </a:ext>
            </a:extLst>
          </p:cNvPr>
          <p:cNvSpPr txBox="1"/>
          <p:nvPr/>
        </p:nvSpPr>
        <p:spPr>
          <a:xfrm>
            <a:off x="8039100" y="6485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B74852-3D3E-48F7-8305-EAE3CC35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8" y="3555733"/>
            <a:ext cx="8706022" cy="28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2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10.02.2021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4178016" y="1047585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568939" y="1178390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990740" y="1441725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2169681" y="130919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994261" y="1440000"/>
            <a:ext cx="61036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D5CA673-9A72-48EA-9717-0093FD32847D}"/>
              </a:ext>
            </a:extLst>
          </p:cNvPr>
          <p:cNvSpPr txBox="1"/>
          <p:nvPr/>
        </p:nvSpPr>
        <p:spPr>
          <a:xfrm>
            <a:off x="8047438" y="6498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4B98D2-2D34-4248-8286-51BCDC36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4" y="1545754"/>
            <a:ext cx="8167180" cy="29599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B4AAB8E-823C-4981-8480-E0C38EDC7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4644000"/>
            <a:ext cx="4185877" cy="11854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A55C4F-17EE-4B55-B15C-B524EAEF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00" y="4644000"/>
            <a:ext cx="3981303" cy="11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0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EDFEEB6-5A52-46D8-B844-DE91ECC9BA67}"/>
              </a:ext>
            </a:extLst>
          </p:cNvPr>
          <p:cNvSpPr/>
          <p:nvPr/>
        </p:nvSpPr>
        <p:spPr>
          <a:xfrm>
            <a:off x="1053056" y="1434980"/>
            <a:ext cx="210600" cy="16138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C357A5F-35B4-40DA-B3C7-B291DA95BB50}"/>
              </a:ext>
            </a:extLst>
          </p:cNvPr>
          <p:cNvSpPr/>
          <p:nvPr/>
        </p:nvSpPr>
        <p:spPr>
          <a:xfrm>
            <a:off x="1055950" y="3798506"/>
            <a:ext cx="210875" cy="16138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0600EA1-761F-42CF-93BD-15F7E8819FC9}"/>
              </a:ext>
            </a:extLst>
          </p:cNvPr>
          <p:cNvSpPr/>
          <p:nvPr/>
        </p:nvSpPr>
        <p:spPr>
          <a:xfrm>
            <a:off x="2582206" y="3790428"/>
            <a:ext cx="334610" cy="16138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0"/>
          </a:gra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62BE01B-F824-4B2D-A824-E567498DAC12}"/>
              </a:ext>
            </a:extLst>
          </p:cNvPr>
          <p:cNvSpPr/>
          <p:nvPr/>
        </p:nvSpPr>
        <p:spPr>
          <a:xfrm>
            <a:off x="5734860" y="3783194"/>
            <a:ext cx="334610" cy="16138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0"/>
          </a:gra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1026551-D711-4C78-85EF-485E16622DCF}"/>
              </a:ext>
            </a:extLst>
          </p:cNvPr>
          <p:cNvSpPr/>
          <p:nvPr/>
        </p:nvSpPr>
        <p:spPr>
          <a:xfrm>
            <a:off x="2582206" y="1434979"/>
            <a:ext cx="334610" cy="16138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0"/>
          </a:gra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68FB18-E5E2-46D4-97A5-6EBCCBE4B2F3}"/>
              </a:ext>
            </a:extLst>
          </p:cNvPr>
          <p:cNvSpPr/>
          <p:nvPr/>
        </p:nvSpPr>
        <p:spPr>
          <a:xfrm>
            <a:off x="5734860" y="1427746"/>
            <a:ext cx="334610" cy="16138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0"/>
          </a:gra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F68B25-4F07-4171-A5B2-FB1CB24CB14A}"/>
              </a:ext>
            </a:extLst>
          </p:cNvPr>
          <p:cNvSpPr txBox="1"/>
          <p:nvPr/>
        </p:nvSpPr>
        <p:spPr>
          <a:xfrm>
            <a:off x="66788" y="883994"/>
            <a:ext cx="87961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35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Virologisches Sentinel: Nachhaltiger Rückgang fast aller Respiratorischer Viren im Zuge der Gegenmaßnahmen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D897374-CF82-4E78-BEFB-61FE29E59807}"/>
              </a:ext>
            </a:extLst>
          </p:cNvPr>
          <p:cNvSpPr txBox="1"/>
          <p:nvPr/>
        </p:nvSpPr>
        <p:spPr>
          <a:xfrm>
            <a:off x="6227186" y="1364664"/>
            <a:ext cx="2881998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Virologisches Sentinel der AGI zur Überwachung auf 16 respiratorische Viren</a:t>
            </a:r>
          </a:p>
          <a:p>
            <a:pPr marL="214313" indent="-214313" algn="just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&gt;5000 Proben/Jahr aus rund 100 </a:t>
            </a:r>
            <a:r>
              <a:rPr lang="de-DE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ganz Deutschland</a:t>
            </a:r>
          </a:p>
          <a:p>
            <a:pPr marL="214313" indent="-214313" algn="just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Beispielloser Rückgang respiratorischer  Erreger während des 1. Lockdowns</a:t>
            </a:r>
          </a:p>
          <a:p>
            <a:pPr marL="214313" indent="-214313" algn="just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Nachhaltiger Effekt auf alle respiratorischen Viren, 2 Ausnahmen: SARS-CoV-2 und </a:t>
            </a:r>
            <a:r>
              <a:rPr lang="de-DE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Rhinovirus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lvl="1" indent="-214313" algn="just" defTabSz="685800">
              <a:buFont typeface="Symbol" panose="05050102010706020507" pitchFamily="18" charset="2"/>
              <a:buChar char="-"/>
            </a:pPr>
            <a:r>
              <a:rPr lang="de-DE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Rhinovirus</a:t>
            </a: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ein Ganzjahrespathogen, hat andere Übertragungseigenschaften (</a:t>
            </a:r>
            <a:r>
              <a:rPr lang="de-DE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unbehülltes</a:t>
            </a: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Virus) und besitzt in Kindern ein natürliches Reservoir. </a:t>
            </a:r>
            <a:r>
              <a:rPr lang="de-DE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Ausserdem</a:t>
            </a: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die Basisimmunität vermutlich gering. </a:t>
            </a:r>
          </a:p>
          <a:p>
            <a:pPr marL="432000" lvl="1" indent="-214313" algn="just" defTabSz="685800">
              <a:buFont typeface="Symbol" panose="05050102010706020507" pitchFamily="18" charset="2"/>
              <a:buChar char="-"/>
            </a:pP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 trifft auf eine immunologisch völlig naive Population</a:t>
            </a:r>
          </a:p>
          <a:p>
            <a:pPr marL="214313" indent="-214313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dieser Wintersaison bislang überhaupt kein Nachweis von: Influenzavirus, RSV, HMPV.</a:t>
            </a:r>
            <a:b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Testprävalenz &lt;2.5% [M.v. Kleist]</a:t>
            </a:r>
          </a:p>
          <a:p>
            <a:pPr marL="214313" indent="-214313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vereinzelte Nachweise von saisonalen Coronaviren (NL63) und Parainfluenzaviren (PIV-3) in lokal begrenzten Geschehen.</a:t>
            </a:r>
          </a:p>
          <a:p>
            <a:pPr marL="214313" indent="-214313" algn="just" defTabSz="6858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erwarten den Ausfall der 2021 Influenzawelle.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14A7910-F1E4-49E8-AF5C-6CC937024A7F}"/>
              </a:ext>
            </a:extLst>
          </p:cNvPr>
          <p:cNvSpPr/>
          <p:nvPr/>
        </p:nvSpPr>
        <p:spPr>
          <a:xfrm>
            <a:off x="416275" y="5762022"/>
            <a:ext cx="269526" cy="1951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224D07-A9E7-4871-A94D-4F90E5468E76}"/>
              </a:ext>
            </a:extLst>
          </p:cNvPr>
          <p:cNvSpPr txBox="1"/>
          <p:nvPr/>
        </p:nvSpPr>
        <p:spPr>
          <a:xfrm>
            <a:off x="651076" y="5740711"/>
            <a:ext cx="9637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4DC18F3-2094-4DAD-BC9C-00BFDE1B9FB4}"/>
              </a:ext>
            </a:extLst>
          </p:cNvPr>
          <p:cNvSpPr/>
          <p:nvPr/>
        </p:nvSpPr>
        <p:spPr>
          <a:xfrm>
            <a:off x="4198943" y="1434980"/>
            <a:ext cx="210600" cy="16138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A285856-97A6-440C-9842-407EA1BB92F2}"/>
              </a:ext>
            </a:extLst>
          </p:cNvPr>
          <p:cNvSpPr/>
          <p:nvPr/>
        </p:nvSpPr>
        <p:spPr>
          <a:xfrm>
            <a:off x="4201837" y="3798506"/>
            <a:ext cx="210875" cy="16138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E0548164-C3CB-4C40-9D92-710A229E4A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" y="1134675"/>
          <a:ext cx="6410764" cy="472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ism 8" r:id="rId3" imgW="9393060" imgH="6927923" progId="Prism8.Document">
                  <p:embed/>
                </p:oleObj>
              </mc:Choice>
              <mc:Fallback>
                <p:oleObj name="Prism 8" r:id="rId3" imgW="9393060" imgH="6927923" progId="Prism8.Document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E0548164-C3CB-4C40-9D92-710A229E4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" y="1134675"/>
                        <a:ext cx="6410764" cy="4728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51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Bildschirmpräsentation (4:3)</PresentationFormat>
  <Paragraphs>79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ＭＳ 明朝</vt:lpstr>
      <vt:lpstr>Symbol</vt:lpstr>
      <vt:lpstr>Wingdings</vt:lpstr>
      <vt:lpstr>Office-Design</vt:lpstr>
      <vt:lpstr>Office</vt:lpstr>
      <vt:lpstr>Prism 8</vt:lpstr>
      <vt:lpstr>NRZ Influenzaviren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170</cp:revision>
  <cp:lastPrinted>2020-12-17T20:27:56Z</cp:lastPrinted>
  <dcterms:created xsi:type="dcterms:W3CDTF">2015-11-02T12:29:13Z</dcterms:created>
  <dcterms:modified xsi:type="dcterms:W3CDTF">2021-02-11T08:44:46Z</dcterms:modified>
</cp:coreProperties>
</file>