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>
        <p:scale>
          <a:sx n="70" d="100"/>
          <a:sy n="70" d="100"/>
        </p:scale>
        <p:origin x="165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251520" y="5890046"/>
            <a:ext cx="5438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60% weniger Testungen im Vgl. zu vor Weihnachten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Eindruck: Wir testen zu wenig mit PCR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Ärzte könnten wieder niederschwelliger testen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5737990-687E-4E9B-8C8D-CE8814D69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5" y="1990725"/>
            <a:ext cx="76390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0F7849C-1F0B-4040-8BC1-87B59B6DD2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08720"/>
            <a:ext cx="7308304" cy="548122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323528" y="6444044"/>
            <a:ext cx="4984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Kapazitäten vorhanden, für Pflegepersonal nutzen?</a:t>
            </a:r>
          </a:p>
        </p:txBody>
      </p:sp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DE" dirty="0"/>
              <a:t>Probenrückstau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8A9DE08-7430-4A7D-9E50-8374F5993A7B}"/>
              </a:ext>
            </a:extLst>
          </p:cNvPr>
          <p:cNvSpPr txBox="1"/>
          <p:nvPr/>
        </p:nvSpPr>
        <p:spPr>
          <a:xfrm>
            <a:off x="89756" y="5380672"/>
            <a:ext cx="8964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Probenrückstau und Lieferengpässe unproblematisch, allerdings nach wie vor Mangel an Plastik, v. a. Pipettenspitzen angegeben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Auswirkung auch auf andere Diagnostische Bereiche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„Kannibalisierung“ durch unnötige Testungen (z. B. Wiederbelebung Flugverkehr) vermeiden!</a:t>
            </a:r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52D2F4C-69E8-46A1-A42D-10F6530E4C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37" y="1135063"/>
            <a:ext cx="7884368" cy="420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B16A2-CA5C-4A38-BDA8-5311AD69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AG-POCT in Einrichtungen, kumulativ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1788F55-2367-4157-8E12-353CA3852D92}"/>
              </a:ext>
            </a:extLst>
          </p:cNvPr>
          <p:cNvSpPr txBox="1"/>
          <p:nvPr/>
        </p:nvSpPr>
        <p:spPr>
          <a:xfrm>
            <a:off x="125760" y="5590981"/>
            <a:ext cx="8892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Weitere Akquise in Arbeit (viele Dachverbände/Träger kontaktiert, Gespräche mit Testkoordinatoren der BL zu Zusammenführung von Daten eigener Erhebungen der Länder)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~95% der erfassten positiven AG-POCT gingen in die PCR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750541C-0963-4C4B-8722-D580E260B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84785"/>
            <a:ext cx="8621951" cy="389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9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D8AED9-E50A-4F68-AA65-019518456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VOC in der Testzahlerfassung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832FF0E3-0AF6-4BF9-9624-F07B5A3781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052326"/>
              </p:ext>
            </p:extLst>
          </p:nvPr>
        </p:nvGraphicFramePr>
        <p:xfrm>
          <a:off x="457200" y="1700809"/>
          <a:ext cx="8075243" cy="34217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3876">
                  <a:extLst>
                    <a:ext uri="{9D8B030D-6E8A-4147-A177-3AD203B41FA5}">
                      <a16:colId xmlns:a16="http://schemas.microsoft.com/office/drawing/2014/main" val="333484644"/>
                    </a:ext>
                  </a:extLst>
                </a:gridCol>
                <a:gridCol w="1118111">
                  <a:extLst>
                    <a:ext uri="{9D8B030D-6E8A-4147-A177-3AD203B41FA5}">
                      <a16:colId xmlns:a16="http://schemas.microsoft.com/office/drawing/2014/main" val="2358383386"/>
                    </a:ext>
                  </a:extLst>
                </a:gridCol>
                <a:gridCol w="993876">
                  <a:extLst>
                    <a:ext uri="{9D8B030D-6E8A-4147-A177-3AD203B41FA5}">
                      <a16:colId xmlns:a16="http://schemas.microsoft.com/office/drawing/2014/main" val="1980085830"/>
                    </a:ext>
                  </a:extLst>
                </a:gridCol>
                <a:gridCol w="993876">
                  <a:extLst>
                    <a:ext uri="{9D8B030D-6E8A-4147-A177-3AD203B41FA5}">
                      <a16:colId xmlns:a16="http://schemas.microsoft.com/office/drawing/2014/main" val="579728741"/>
                    </a:ext>
                  </a:extLst>
                </a:gridCol>
                <a:gridCol w="993876">
                  <a:extLst>
                    <a:ext uri="{9D8B030D-6E8A-4147-A177-3AD203B41FA5}">
                      <a16:colId xmlns:a16="http://schemas.microsoft.com/office/drawing/2014/main" val="2710046938"/>
                    </a:ext>
                  </a:extLst>
                </a:gridCol>
                <a:gridCol w="993876">
                  <a:extLst>
                    <a:ext uri="{9D8B030D-6E8A-4147-A177-3AD203B41FA5}">
                      <a16:colId xmlns:a16="http://schemas.microsoft.com/office/drawing/2014/main" val="2065409390"/>
                    </a:ext>
                  </a:extLst>
                </a:gridCol>
                <a:gridCol w="993876">
                  <a:extLst>
                    <a:ext uri="{9D8B030D-6E8A-4147-A177-3AD203B41FA5}">
                      <a16:colId xmlns:a16="http://schemas.microsoft.com/office/drawing/2014/main" val="2045293213"/>
                    </a:ext>
                  </a:extLst>
                </a:gridCol>
                <a:gridCol w="993876">
                  <a:extLst>
                    <a:ext uri="{9D8B030D-6E8A-4147-A177-3AD203B41FA5}">
                      <a16:colId xmlns:a16="http://schemas.microsoft.com/office/drawing/2014/main" val="1320884398"/>
                    </a:ext>
                  </a:extLst>
                </a:gridCol>
              </a:tblGrid>
              <a:tr h="1224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KW 2021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Meldende Labore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Anzahl Tests auf Hinweis auf VOC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Positive Hinweise auf VOC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Anteil  (%)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Positiv B.1.1.7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Positiv B.1351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Positiv P1.1.28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43755931"/>
                  </a:ext>
                </a:extLst>
              </a:tr>
              <a:tr h="549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2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2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49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1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1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01543670"/>
                  </a:ext>
                </a:extLst>
              </a:tr>
              <a:tr h="549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3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18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3291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121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121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91010717"/>
                  </a:ext>
                </a:extLst>
              </a:tr>
              <a:tr h="549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4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37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30348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1546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1452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93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1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24266826"/>
                  </a:ext>
                </a:extLst>
              </a:tr>
              <a:tr h="549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5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50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</a:rPr>
                        <a:t>23530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2832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2642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190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0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7689385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E824C033-D378-4B31-81A0-DC7D346B31B7}"/>
              </a:ext>
            </a:extLst>
          </p:cNvPr>
          <p:cNvSpPr txBox="1"/>
          <p:nvPr/>
        </p:nvSpPr>
        <p:spPr>
          <a:xfrm>
            <a:off x="125760" y="5661248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Hinweis VOC= Sequenzierung oder </a:t>
            </a:r>
            <a:r>
              <a:rPr lang="de-DE" dirty="0" err="1">
                <a:sym typeface="Wingdings" panose="05000000000000000000" pitchFamily="2" charset="2"/>
              </a:rPr>
              <a:t>Punktmutationanalyse</a:t>
            </a: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Starker Anstieg VOC in den letzten Kalenderwochen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296697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Bildschirmpräsentation (4:3)</PresentationFormat>
  <Paragraphs>56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Larissa</vt:lpstr>
      <vt:lpstr>Testzahlen und Positivquote</vt:lpstr>
      <vt:lpstr>Auslastung der Kapazitäten</vt:lpstr>
      <vt:lpstr>Probenrückstau</vt:lpstr>
      <vt:lpstr>AG-POCT in Einrichtungen, kumulativ</vt:lpstr>
      <vt:lpstr>VOC in der Testzahlerfassung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Rexroth, Ute</cp:lastModifiedBy>
  <cp:revision>47</cp:revision>
  <dcterms:created xsi:type="dcterms:W3CDTF">2020-11-18T09:03:03Z</dcterms:created>
  <dcterms:modified xsi:type="dcterms:W3CDTF">2021-02-10T15:21:36Z</dcterms:modified>
</cp:coreProperties>
</file>