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30" r:id="rId2"/>
    <p:sldId id="631" r:id="rId3"/>
    <p:sldId id="624" r:id="rId4"/>
    <p:sldId id="614" r:id="rId5"/>
    <p:sldId id="628" r:id="rId6"/>
    <p:sldId id="627" r:id="rId7"/>
    <p:sldId id="635" r:id="rId8"/>
    <p:sldId id="622" r:id="rId9"/>
    <p:sldId id="623" r:id="rId10"/>
    <p:sldId id="632" r:id="rId11"/>
    <p:sldId id="629"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78723" autoAdjust="0"/>
  </p:normalViewPr>
  <p:slideViewPr>
    <p:cSldViewPr>
      <p:cViewPr varScale="1">
        <p:scale>
          <a:sx n="53" d="100"/>
          <a:sy n="53" d="100"/>
        </p:scale>
        <p:origin x="186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45EFB-BAFA-48EC-819D-9BECC4E90F40}" type="datetimeFigureOut">
              <a:rPr lang="de-DE" smtClean="0"/>
              <a:t>12.02.2021</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83FEB-770A-496F-973B-C5810568E05C}" type="slidenum">
              <a:rPr lang="de-DE" smtClean="0"/>
              <a:t>‹Nr.›</a:t>
            </a:fld>
            <a:endParaRPr lang="de-DE" dirty="0"/>
          </a:p>
        </p:txBody>
      </p:sp>
    </p:spTree>
    <p:extLst>
      <p:ext uri="{BB962C8B-B14F-4D97-AF65-F5344CB8AC3E}">
        <p14:creationId xmlns:p14="http://schemas.microsoft.com/office/powerpoint/2010/main" val="116012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D83FEB-770A-496F-973B-C5810568E05C}" type="slidenum">
              <a:rPr lang="de-DE" smtClean="0"/>
              <a:t>1</a:t>
            </a:fld>
            <a:endParaRPr lang="de-DE" dirty="0"/>
          </a:p>
        </p:txBody>
      </p:sp>
    </p:spTree>
    <p:extLst>
      <p:ext uri="{BB962C8B-B14F-4D97-AF65-F5344CB8AC3E}">
        <p14:creationId xmlns:p14="http://schemas.microsoft.com/office/powerpoint/2010/main" val="296289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72D83FEB-770A-496F-973B-C5810568E05C}" type="slidenum">
              <a:rPr lang="de-DE" smtClean="0"/>
              <a:t>11</a:t>
            </a:fld>
            <a:endParaRPr lang="de-DE" dirty="0"/>
          </a:p>
        </p:txBody>
      </p:sp>
    </p:spTree>
    <p:extLst>
      <p:ext uri="{BB962C8B-B14F-4D97-AF65-F5344CB8AC3E}">
        <p14:creationId xmlns:p14="http://schemas.microsoft.com/office/powerpoint/2010/main" val="242441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72D83FEB-770A-496F-973B-C5810568E05C}" type="slidenum">
              <a:rPr lang="de-DE" smtClean="0"/>
              <a:t>2</a:t>
            </a:fld>
            <a:endParaRPr lang="de-DE" dirty="0"/>
          </a:p>
        </p:txBody>
      </p:sp>
    </p:spTree>
    <p:extLst>
      <p:ext uri="{BB962C8B-B14F-4D97-AF65-F5344CB8AC3E}">
        <p14:creationId xmlns:p14="http://schemas.microsoft.com/office/powerpoint/2010/main" val="375852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u="sng" kern="1200" dirty="0">
                <a:solidFill>
                  <a:schemeClr val="tx1"/>
                </a:solidFill>
                <a:effectLst/>
                <a:latin typeface="+mn-lt"/>
                <a:ea typeface="+mn-ea"/>
                <a:cs typeface="+mn-cs"/>
              </a:rPr>
              <a:t>https://www.who.int/publications/m/item/weekly-epidemiological-update---9-february-2021</a:t>
            </a: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Die vierte Woche in Folge ist die Zahl der weltweit neu gemeldeten Fälle gesunken.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Mit 3,1 Millionen neuen Fällen in der vergangenen Woche ist dies ein Rückgang um 17 % im Vergleich zur Vorwoche. Dies ist der niedrigste Wert seit der Woche vom 26. Oktober (vor 15 Wochen).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Auch die Zahl der neu gemeldeten Todesfälle ging die zweite Woche in Folge zurück: 88 000 neue Todesfälle wurden in der vergangenen Woche gemeldet, ein Rückgang um 10% im Vergleich zur Vorwoche.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Alle WHO-Regionen meldeten einen Rückgang der neuen Fälle, wobei fünf von sechs Regionen einen Rückgang von mehr als 10% meldeten. In Europa und der Region Nord- und Südamerika war der Rückgang in absoluten Zahlen am stärksten, hier wurden in der vergangenen Woche fast 0,5 Millionen weniger neue Fälle gemeldet (153 000 bzw. 320 000 weniger neue Fälle). Auch die Zahl der neuen Todesfälle ging in allen Regionen zurück, mit Ausnahme des Westpazifiks, wo die Sterblichkeitsraten ähnlich wie in der Vorwoche blieben.</a:t>
            </a:r>
          </a:p>
        </p:txBody>
      </p:sp>
      <p:sp>
        <p:nvSpPr>
          <p:cNvPr id="4" name="Foliennummernplatzhalter 3"/>
          <p:cNvSpPr>
            <a:spLocks noGrp="1"/>
          </p:cNvSpPr>
          <p:nvPr>
            <p:ph type="sldNum" sz="quarter" idx="5"/>
          </p:nvPr>
        </p:nvSpPr>
        <p:spPr/>
        <p:txBody>
          <a:bodyPr/>
          <a:lstStyle/>
          <a:p>
            <a:fld id="{72D83FEB-770A-496F-973B-C5810568E05C}" type="slidenum">
              <a:rPr lang="de-DE" smtClean="0"/>
              <a:t>3</a:t>
            </a:fld>
            <a:endParaRPr lang="de-DE" dirty="0"/>
          </a:p>
        </p:txBody>
      </p:sp>
    </p:spTree>
    <p:extLst>
      <p:ext uri="{BB962C8B-B14F-4D97-AF65-F5344CB8AC3E}">
        <p14:creationId xmlns:p14="http://schemas.microsoft.com/office/powerpoint/2010/main" val="393996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https://www.who.int/publications/m/item/weekly-epidemiological-update---2-february-2021</a:t>
            </a:r>
          </a:p>
          <a:p>
            <a:endParaRPr lang="de-DE" dirty="0"/>
          </a:p>
        </p:txBody>
      </p:sp>
      <p:sp>
        <p:nvSpPr>
          <p:cNvPr id="4" name="Foliennummernplatzhalter 3"/>
          <p:cNvSpPr>
            <a:spLocks noGrp="1"/>
          </p:cNvSpPr>
          <p:nvPr>
            <p:ph type="sldNum" sz="quarter" idx="5"/>
          </p:nvPr>
        </p:nvSpPr>
        <p:spPr/>
        <p:txBody>
          <a:bodyPr/>
          <a:lstStyle/>
          <a:p>
            <a:fld id="{72D83FEB-770A-496F-973B-C5810568E05C}" type="slidenum">
              <a:rPr lang="de-DE" smtClean="0"/>
              <a:t>4</a:t>
            </a:fld>
            <a:endParaRPr lang="de-DE" dirty="0"/>
          </a:p>
        </p:txBody>
      </p:sp>
    </p:spTree>
    <p:extLst>
      <p:ext uri="{BB962C8B-B14F-4D97-AF65-F5344CB8AC3E}">
        <p14:creationId xmlns:p14="http://schemas.microsoft.com/office/powerpoint/2010/main" val="257280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kern="1200" dirty="0">
                <a:solidFill>
                  <a:schemeClr val="tx1"/>
                </a:solidFill>
                <a:effectLst/>
                <a:latin typeface="+mn-lt"/>
                <a:ea typeface="+mn-ea"/>
                <a:cs typeface="+mn-cs"/>
              </a:rPr>
              <a:t>https://www.who.int/publications/m/item/weekly-epidemiological-update---2-february-2021</a:t>
            </a:r>
            <a:endParaRPr lang="de-DE" dirty="0"/>
          </a:p>
        </p:txBody>
      </p:sp>
      <p:sp>
        <p:nvSpPr>
          <p:cNvPr id="4" name="Foliennummernplatzhalter 3"/>
          <p:cNvSpPr>
            <a:spLocks noGrp="1"/>
          </p:cNvSpPr>
          <p:nvPr>
            <p:ph type="sldNum" sz="quarter" idx="5"/>
          </p:nvPr>
        </p:nvSpPr>
        <p:spPr/>
        <p:txBody>
          <a:bodyPr/>
          <a:lstStyle/>
          <a:p>
            <a:fld id="{72D83FEB-770A-496F-973B-C5810568E05C}" type="slidenum">
              <a:rPr lang="de-DE" smtClean="0"/>
              <a:t>5</a:t>
            </a:fld>
            <a:endParaRPr lang="de-DE" dirty="0"/>
          </a:p>
        </p:txBody>
      </p:sp>
    </p:spTree>
    <p:extLst>
      <p:ext uri="{BB962C8B-B14F-4D97-AF65-F5344CB8AC3E}">
        <p14:creationId xmlns:p14="http://schemas.microsoft.com/office/powerpoint/2010/main" val="213212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kern="1200" dirty="0">
                <a:solidFill>
                  <a:schemeClr val="tx1"/>
                </a:solidFill>
                <a:effectLst/>
                <a:latin typeface="+mn-lt"/>
                <a:ea typeface="+mn-ea"/>
                <a:cs typeface="+mn-cs"/>
              </a:rPr>
              <a:t>https://www.who.int/publications/m/item/weekly-epidemiological-update---2-february-2021</a:t>
            </a:r>
            <a:endParaRPr lang="de-DE" dirty="0"/>
          </a:p>
        </p:txBody>
      </p:sp>
      <p:sp>
        <p:nvSpPr>
          <p:cNvPr id="4" name="Foliennummernplatzhalter 3"/>
          <p:cNvSpPr>
            <a:spLocks noGrp="1"/>
          </p:cNvSpPr>
          <p:nvPr>
            <p:ph type="sldNum" sz="quarter" idx="5"/>
          </p:nvPr>
        </p:nvSpPr>
        <p:spPr/>
        <p:txBody>
          <a:bodyPr/>
          <a:lstStyle/>
          <a:p>
            <a:fld id="{72D83FEB-770A-496F-973B-C5810568E05C}" type="slidenum">
              <a:rPr lang="de-DE" smtClean="0"/>
              <a:t>6</a:t>
            </a:fld>
            <a:endParaRPr lang="de-DE" dirty="0"/>
          </a:p>
        </p:txBody>
      </p:sp>
    </p:spTree>
    <p:extLst>
      <p:ext uri="{BB962C8B-B14F-4D97-AF65-F5344CB8AC3E}">
        <p14:creationId xmlns:p14="http://schemas.microsoft.com/office/powerpoint/2010/main" val="419485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Belgien: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aller positiven Isolate, aktive Surveillance bei Reisenden und Cluster</a:t>
            </a:r>
            <a:endParaRPr lang="de-DE" baseline="0" dirty="0"/>
          </a:p>
        </p:txBody>
      </p:sp>
      <p:sp>
        <p:nvSpPr>
          <p:cNvPr id="4" name="Foliennummernplatzhalter 3"/>
          <p:cNvSpPr>
            <a:spLocks noGrp="1"/>
          </p:cNvSpPr>
          <p:nvPr>
            <p:ph type="sldNum" sz="quarter" idx="10"/>
          </p:nvPr>
        </p:nvSpPr>
        <p:spPr/>
        <p:txBody>
          <a:bodyPr/>
          <a:lstStyle/>
          <a:p>
            <a:fld id="{72D83FEB-770A-496F-973B-C5810568E05C}" type="slidenum">
              <a:rPr lang="de-DE" smtClean="0"/>
              <a:t>7</a:t>
            </a:fld>
            <a:endParaRPr lang="de-DE" dirty="0"/>
          </a:p>
        </p:txBody>
      </p:sp>
    </p:spTree>
    <p:extLst>
      <p:ext uri="{BB962C8B-B14F-4D97-AF65-F5344CB8AC3E}">
        <p14:creationId xmlns:p14="http://schemas.microsoft.com/office/powerpoint/2010/main" val="427969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https://ourworldindata.org/covid-vaccinations</a:t>
            </a:r>
          </a:p>
        </p:txBody>
      </p:sp>
      <p:sp>
        <p:nvSpPr>
          <p:cNvPr id="4" name="Foliennummernplatzhalter 3"/>
          <p:cNvSpPr>
            <a:spLocks noGrp="1"/>
          </p:cNvSpPr>
          <p:nvPr>
            <p:ph type="sldNum" sz="quarter" idx="10"/>
          </p:nvPr>
        </p:nvSpPr>
        <p:spPr/>
        <p:txBody>
          <a:bodyPr/>
          <a:lstStyle/>
          <a:p>
            <a:fld id="{72D83FEB-770A-496F-973B-C5810568E05C}" type="slidenum">
              <a:rPr lang="de-DE" smtClean="0"/>
              <a:t>9</a:t>
            </a:fld>
            <a:endParaRPr lang="de-DE" dirty="0"/>
          </a:p>
        </p:txBody>
      </p:sp>
    </p:spTree>
    <p:extLst>
      <p:ext uri="{BB962C8B-B14F-4D97-AF65-F5344CB8AC3E}">
        <p14:creationId xmlns:p14="http://schemas.microsoft.com/office/powerpoint/2010/main" val="34140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https://www.euromomo.eu/graphs-and-maps#excess-mortality</a:t>
            </a:r>
          </a:p>
        </p:txBody>
      </p:sp>
      <p:sp>
        <p:nvSpPr>
          <p:cNvPr id="4" name="Foliennummernplatzhalter 3"/>
          <p:cNvSpPr>
            <a:spLocks noGrp="1"/>
          </p:cNvSpPr>
          <p:nvPr>
            <p:ph type="sldNum" sz="quarter" idx="10"/>
          </p:nvPr>
        </p:nvSpPr>
        <p:spPr/>
        <p:txBody>
          <a:bodyPr/>
          <a:lstStyle/>
          <a:p>
            <a:fld id="{72D83FEB-770A-496F-973B-C5810568E05C}" type="slidenum">
              <a:rPr lang="de-DE" smtClean="0"/>
              <a:t>10</a:t>
            </a:fld>
            <a:endParaRPr lang="de-DE" dirty="0"/>
          </a:p>
        </p:txBody>
      </p:sp>
    </p:spTree>
    <p:extLst>
      <p:ext uri="{BB962C8B-B14F-4D97-AF65-F5344CB8AC3E}">
        <p14:creationId xmlns:p14="http://schemas.microsoft.com/office/powerpoint/2010/main" val="156171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409456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251770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5027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16237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282782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402279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4760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187012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133706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224188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t>12.02.2021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4CA59CA-FE7B-467A-B754-EB155CFC0943}" type="slidenum">
              <a:rPr lang="de-DE" smtClean="0"/>
              <a:t>‹Nr.›</a:t>
            </a:fld>
            <a:endParaRPr lang="de-DE" dirty="0"/>
          </a:p>
        </p:txBody>
      </p:sp>
    </p:spTree>
    <p:extLst>
      <p:ext uri="{BB962C8B-B14F-4D97-AF65-F5344CB8AC3E}">
        <p14:creationId xmlns:p14="http://schemas.microsoft.com/office/powerpoint/2010/main" val="353707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11CA-0C0D-4F0F-84CF-C2416D7FF593}" type="datetimeFigureOut">
              <a:rPr lang="de-DE" smtClean="0"/>
              <a:t>12.02.2021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59CA-FE7B-467A-B754-EB155CFC0943}" type="slidenum">
              <a:rPr lang="de-DE" smtClean="0"/>
              <a:t>‹Nr.›</a:t>
            </a:fld>
            <a:endParaRPr lang="de-DE" dirty="0"/>
          </a:p>
        </p:txBody>
      </p:sp>
    </p:spTree>
    <p:extLst>
      <p:ext uri="{BB962C8B-B14F-4D97-AF65-F5344CB8AC3E}">
        <p14:creationId xmlns:p14="http://schemas.microsoft.com/office/powerpoint/2010/main" val="396332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6EC7"/>
                </a:solidFill>
                <a:effectLst/>
                <a:uLnTx/>
                <a:uFillTx/>
                <a:latin typeface="Calibri"/>
                <a:ea typeface="+mj-ea"/>
                <a:cs typeface="+mj-cs"/>
              </a:rPr>
              <a:t>Top 10 Länder</a:t>
            </a:r>
            <a:r>
              <a:rPr kumimoji="0" lang="de-DE" sz="2400" b="1" i="0" u="none" strike="noStrike" kern="1200" cap="none" spc="0" normalizeH="0" noProof="0" dirty="0">
                <a:ln>
                  <a:noFill/>
                </a:ln>
                <a:solidFill>
                  <a:srgbClr val="006EC7"/>
                </a:solidFill>
                <a:effectLst/>
                <a:uLnTx/>
                <a:uFillTx/>
                <a:latin typeface="Calibri"/>
                <a:ea typeface="+mj-ea"/>
                <a:cs typeface="+mj-cs"/>
              </a:rPr>
              <a:t> nach Anzahl neuer COVID-19-Fälle</a:t>
            </a:r>
            <a:endParaRPr kumimoji="0" lang="de-DE" sz="2400" b="1" i="0" u="none" strike="noStrike" kern="1200" cap="none" spc="0" normalizeH="0" baseline="0" noProof="0" dirty="0">
              <a:ln>
                <a:noFill/>
              </a:ln>
              <a:solidFill>
                <a:srgbClr val="006EC7"/>
              </a:solidFill>
              <a:effectLst/>
              <a:uLnTx/>
              <a:uFillTx/>
              <a:latin typeface="Calibri"/>
              <a:ea typeface="+mj-ea"/>
              <a:cs typeface="+mj-cs"/>
            </a:endParaRPr>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7" name="Textfeld 6"/>
          <p:cNvSpPr txBox="1"/>
          <p:nvPr/>
        </p:nvSpPr>
        <p:spPr>
          <a:xfrm>
            <a:off x="2597132" y="913705"/>
            <a:ext cx="3734869" cy="830997"/>
          </a:xfrm>
          <a:prstGeom prst="rect">
            <a:avLst/>
          </a:prstGeom>
          <a:noFill/>
        </p:spPr>
        <p:txBody>
          <a:bodyPr wrap="none" rtlCol="0">
            <a:spAutoFit/>
          </a:bodyPr>
          <a:lstStyle/>
          <a:p>
            <a:r>
              <a:rPr lang="de-DE" sz="2400" b="1" dirty="0">
                <a:solidFill>
                  <a:schemeClr val="tx2"/>
                </a:solidFill>
              </a:rPr>
              <a:t>103.989.900 Fälle </a:t>
            </a:r>
          </a:p>
          <a:p>
            <a:r>
              <a:rPr lang="de-DE" sz="2400" b="1" dirty="0">
                <a:solidFill>
                  <a:schemeClr val="tx2"/>
                </a:solidFill>
              </a:rPr>
              <a:t>2.260.259 Todesfälle (2,2%)</a:t>
            </a:r>
          </a:p>
        </p:txBody>
      </p:sp>
      <p:sp>
        <p:nvSpPr>
          <p:cNvPr id="8" name="Textfeld 7"/>
          <p:cNvSpPr txBox="1"/>
          <p:nvPr/>
        </p:nvSpPr>
        <p:spPr>
          <a:xfrm>
            <a:off x="5741876" y="6550223"/>
            <a:ext cx="3240360" cy="307777"/>
          </a:xfrm>
          <a:prstGeom prst="rect">
            <a:avLst/>
          </a:prstGeom>
          <a:noFill/>
        </p:spPr>
        <p:txBody>
          <a:bodyPr wrap="square" rtlCol="0">
            <a:spAutoFit/>
          </a:bodyPr>
          <a:lstStyle/>
          <a:p>
            <a:pPr algn="r"/>
            <a:r>
              <a:rPr lang="de-DE" sz="1400" i="1" dirty="0">
                <a:solidFill>
                  <a:prstClr val="black"/>
                </a:solidFill>
              </a:rPr>
              <a:t>Quelle: WHO, Stand: 10.02.2021</a:t>
            </a:r>
          </a:p>
        </p:txBody>
      </p:sp>
      <p:graphicFrame>
        <p:nvGraphicFramePr>
          <p:cNvPr id="3" name="Tabelle 2"/>
          <p:cNvGraphicFramePr>
            <a:graphicFrameLocks noGrp="1"/>
          </p:cNvGraphicFramePr>
          <p:nvPr>
            <p:extLst>
              <p:ext uri="{D42A27DB-BD31-4B8C-83A1-F6EECF244321}">
                <p14:modId xmlns:p14="http://schemas.microsoft.com/office/powerpoint/2010/main" val="64444106"/>
              </p:ext>
            </p:extLst>
          </p:nvPr>
        </p:nvGraphicFramePr>
        <p:xfrm>
          <a:off x="166400" y="1744702"/>
          <a:ext cx="8724089" cy="4770019"/>
        </p:xfrm>
        <a:graphic>
          <a:graphicData uri="http://schemas.openxmlformats.org/drawingml/2006/table">
            <a:tbl>
              <a:tblPr firstRow="1" firstCol="1" bandRow="1"/>
              <a:tblGrid>
                <a:gridCol w="151216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659193">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7985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in den letzten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Veränderung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7d-Inzidenz/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18265">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USA</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26.832.826</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777.314</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-22,7</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234,8</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0,85</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1,7</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92125">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Indien</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10.858.371</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81.087</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-7,6</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5,9</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0,93</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1,4</a:t>
                      </a:r>
                    </a:p>
                  </a:txBody>
                  <a:tcPr marL="6350" marR="6350" marT="635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59533">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Brasilien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9.548.079</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318.757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-10,9</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150,0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0,94</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2,4</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3"/>
                  </a:ext>
                </a:extLst>
              </a:tr>
              <a:tr h="359533">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Russische Föderation</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4.012.710</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111.506</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-11,9</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76,4</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0,92</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2,0</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59533">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Vereinigtes Königreich</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3.972.152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119.525</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-26,6</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177,0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0,83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2,9</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5"/>
                  </a:ext>
                </a:extLst>
              </a:tr>
              <a:tr h="359533">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Frankreich</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3.304.356</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132.230</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-7,1</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203,0</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0,98</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2,4</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59533">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Spanien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3.005.487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109.466</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148,3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234,2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0,91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2,1</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kern="1200" dirty="0">
                        <a:solidFill>
                          <a:srgbClr val="00B050"/>
                        </a:solidFill>
                        <a:latin typeface="+mn-lt"/>
                        <a:ea typeface="+mn-ea"/>
                        <a:cs typeface="+mn-cs"/>
                      </a:endParaRP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7"/>
                  </a:ext>
                </a:extLst>
              </a:tr>
              <a:tr h="351137">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Italien</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2.655.319</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84.711</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0,1</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139,9</a:t>
                      </a:r>
                    </a:p>
                  </a:txBody>
                  <a:tcPr marL="6350" marR="6350" marT="6350" marB="0" anchor="b">
                    <a:lnL>
                      <a:noFill/>
                    </a:lnL>
                    <a:lnR>
                      <a:noFill/>
                    </a:lnR>
                    <a:lnT>
                      <a:noFill/>
                    </a:lnT>
                    <a:lnB>
                      <a:noFill/>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0,98</a:t>
                      </a:r>
                    </a:p>
                  </a:txBody>
                  <a:tcPr marL="6350" marR="6350" marT="6350" marB="0" anchor="b">
                    <a:lnL>
                      <a:noFill/>
                    </a:lnL>
                    <a:lnR>
                      <a:noFill/>
                    </a:lnR>
                    <a:lnT>
                      <a:noFill/>
                    </a:lnT>
                    <a:lnB>
                      <a:noFill/>
                    </a:lnB>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3,5</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361798">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Türkei</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2.548.195</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55.218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9,1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66,2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1,08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kern="1200">
                          <a:solidFill>
                            <a:schemeClr val="tx2"/>
                          </a:solidFill>
                          <a:effectLst/>
                          <a:latin typeface="Calibri" panose="020F0502020204030204" pitchFamily="34" charset="0"/>
                          <a:ea typeface="+mn-ea"/>
                          <a:cs typeface="+mn-cs"/>
                        </a:rPr>
                        <a:t>1,1</a:t>
                      </a:r>
                    </a:p>
                  </a:txBody>
                  <a:tcPr marL="6350" marR="6350" marT="6350" marB="0" anchor="b">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9"/>
                  </a:ext>
                </a:extLst>
              </a:tr>
              <a:tr h="359533">
                <a:tc>
                  <a:txBody>
                    <a:bodyPr/>
                    <a:lstStyle/>
                    <a:p>
                      <a:pPr algn="l" fontAlgn="b"/>
                      <a:r>
                        <a:rPr lang="de-DE" sz="1800" b="1" i="0" u="none" strike="noStrike" kern="1200" dirty="0">
                          <a:solidFill>
                            <a:schemeClr val="tx2"/>
                          </a:solidFill>
                          <a:effectLst/>
                          <a:latin typeface="Calibri" panose="020F0502020204030204" pitchFamily="34" charset="0"/>
                          <a:ea typeface="+mn-ea"/>
                          <a:cs typeface="+mn-cs"/>
                        </a:rPr>
                        <a:t>Deutschland</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2.299.996</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62.206</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-18,7</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74,5</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0,86</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chemeClr val="tx2"/>
                          </a:solidFill>
                          <a:effectLst/>
                          <a:latin typeface="Calibri" panose="020F0502020204030204" pitchFamily="34" charset="0"/>
                          <a:ea typeface="+mn-ea"/>
                          <a:cs typeface="+mn-cs"/>
                        </a:rPr>
                        <a:t>2,7</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7219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241524"/>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en-US" sz="2400" dirty="0"/>
              <a:t>Excess </a:t>
            </a:r>
            <a:r>
              <a:rPr lang="en-US" sz="2400" dirty="0" err="1"/>
              <a:t>Mortalität</a:t>
            </a:r>
            <a:r>
              <a:rPr lang="en-US" sz="2400" dirty="0"/>
              <a:t> Europa</a:t>
            </a:r>
            <a:endParaRPr lang="de-DE" sz="2400" dirty="0"/>
          </a:p>
        </p:txBody>
      </p:sp>
      <p:cxnSp>
        <p:nvCxnSpPr>
          <p:cNvPr id="6" name="Gerade Verbindung 5"/>
          <p:cNvCxnSpPr/>
          <p:nvPr/>
        </p:nvCxnSpPr>
        <p:spPr>
          <a:xfrm>
            <a:off x="0" y="635990"/>
            <a:ext cx="9144000" cy="0"/>
          </a:xfrm>
          <a:prstGeom prst="line">
            <a:avLst/>
          </a:prstGeom>
          <a:noFill/>
          <a:ln w="19050" cap="flat" cmpd="sng" algn="ctr">
            <a:solidFill>
              <a:srgbClr val="006EC7"/>
            </a:solidFill>
            <a:prstDash val="solid"/>
          </a:ln>
          <a:effectLst/>
        </p:spPr>
      </p:cxnSp>
      <p:sp>
        <p:nvSpPr>
          <p:cNvPr id="8" name="Textfeld 7">
            <a:extLst>
              <a:ext uri="{FF2B5EF4-FFF2-40B4-BE49-F238E27FC236}">
                <a16:creationId xmlns:a16="http://schemas.microsoft.com/office/drawing/2014/main" id="{11D4EE3D-2D54-49B6-99F0-329B33CE9BE6}"/>
              </a:ext>
            </a:extLst>
          </p:cNvPr>
          <p:cNvSpPr txBox="1"/>
          <p:nvPr/>
        </p:nvSpPr>
        <p:spPr>
          <a:xfrm>
            <a:off x="0" y="6611779"/>
            <a:ext cx="2993848" cy="246221"/>
          </a:xfrm>
          <a:prstGeom prst="rect">
            <a:avLst/>
          </a:prstGeom>
          <a:noFill/>
        </p:spPr>
        <p:txBody>
          <a:bodyPr wrap="square" rtlCol="0">
            <a:spAutoFit/>
          </a:bodyPr>
          <a:lstStyle/>
          <a:p>
            <a:r>
              <a:rPr lang="de-DE" sz="1000" i="1" dirty="0">
                <a:solidFill>
                  <a:prstClr val="black"/>
                </a:solidFill>
              </a:rPr>
              <a:t>Quelle: </a:t>
            </a:r>
            <a:r>
              <a:rPr lang="de-DE" sz="1000" i="1" dirty="0" err="1">
                <a:solidFill>
                  <a:prstClr val="black"/>
                </a:solidFill>
              </a:rPr>
              <a:t>EuroMOMO</a:t>
            </a:r>
            <a:r>
              <a:rPr lang="de-DE" sz="1000" i="1" dirty="0">
                <a:solidFill>
                  <a:prstClr val="black"/>
                </a:solidFill>
              </a:rPr>
              <a:t>, 12.02.2021</a:t>
            </a:r>
          </a:p>
        </p:txBody>
      </p:sp>
      <p:pic>
        <p:nvPicPr>
          <p:cNvPr id="4" name="Grafik 3">
            <a:extLst>
              <a:ext uri="{FF2B5EF4-FFF2-40B4-BE49-F238E27FC236}">
                <a16:creationId xmlns:a16="http://schemas.microsoft.com/office/drawing/2014/main" id="{A30896B8-9C42-4671-AFD1-1F0AF57D5F29}"/>
              </a:ext>
            </a:extLst>
          </p:cNvPr>
          <p:cNvPicPr>
            <a:picLocks noChangeAspect="1"/>
          </p:cNvPicPr>
          <p:nvPr/>
        </p:nvPicPr>
        <p:blipFill>
          <a:blip r:embed="rId3"/>
          <a:stretch>
            <a:fillRect/>
          </a:stretch>
        </p:blipFill>
        <p:spPr>
          <a:xfrm>
            <a:off x="6851005" y="5261840"/>
            <a:ext cx="1717099" cy="1355258"/>
          </a:xfrm>
          <a:prstGeom prst="rect">
            <a:avLst/>
          </a:prstGeom>
        </p:spPr>
      </p:pic>
      <p:pic>
        <p:nvPicPr>
          <p:cNvPr id="7" name="Grafik 6">
            <a:extLst>
              <a:ext uri="{FF2B5EF4-FFF2-40B4-BE49-F238E27FC236}">
                <a16:creationId xmlns:a16="http://schemas.microsoft.com/office/drawing/2014/main" id="{481DFC4A-2D52-4318-B087-420B315B91DD}"/>
              </a:ext>
            </a:extLst>
          </p:cNvPr>
          <p:cNvPicPr>
            <a:picLocks noChangeAspect="1"/>
          </p:cNvPicPr>
          <p:nvPr/>
        </p:nvPicPr>
        <p:blipFill rotWithShape="1">
          <a:blip r:embed="rId4"/>
          <a:srcRect r="35038"/>
          <a:stretch/>
        </p:blipFill>
        <p:spPr>
          <a:xfrm>
            <a:off x="2257211" y="3870612"/>
            <a:ext cx="3779912" cy="2741167"/>
          </a:xfrm>
          <a:prstGeom prst="rect">
            <a:avLst/>
          </a:prstGeom>
        </p:spPr>
      </p:pic>
      <p:pic>
        <p:nvPicPr>
          <p:cNvPr id="9" name="Grafik 8">
            <a:extLst>
              <a:ext uri="{FF2B5EF4-FFF2-40B4-BE49-F238E27FC236}">
                <a16:creationId xmlns:a16="http://schemas.microsoft.com/office/drawing/2014/main" id="{1CEAC3D5-42B6-4074-A382-A89DE004103C}"/>
              </a:ext>
            </a:extLst>
          </p:cNvPr>
          <p:cNvPicPr>
            <a:picLocks noChangeAspect="1"/>
          </p:cNvPicPr>
          <p:nvPr/>
        </p:nvPicPr>
        <p:blipFill>
          <a:blip r:embed="rId5"/>
          <a:stretch>
            <a:fillRect/>
          </a:stretch>
        </p:blipFill>
        <p:spPr>
          <a:xfrm>
            <a:off x="8874" y="739176"/>
            <a:ext cx="9144000" cy="3106301"/>
          </a:xfrm>
          <a:prstGeom prst="rect">
            <a:avLst/>
          </a:prstGeom>
        </p:spPr>
      </p:pic>
    </p:spTree>
    <p:extLst>
      <p:ext uri="{BB962C8B-B14F-4D97-AF65-F5344CB8AC3E}">
        <p14:creationId xmlns:p14="http://schemas.microsoft.com/office/powerpoint/2010/main" val="10731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44624"/>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400" dirty="0"/>
              <a:t>7-Tages-Inzidenz Europa pro 100.000 Einwohner</a:t>
            </a:r>
          </a:p>
        </p:txBody>
      </p:sp>
      <p:cxnSp>
        <p:nvCxnSpPr>
          <p:cNvPr id="6" name="Gerade Verbindung 5"/>
          <p:cNvCxnSpPr/>
          <p:nvPr/>
        </p:nvCxnSpPr>
        <p:spPr>
          <a:xfrm>
            <a:off x="0" y="404664"/>
            <a:ext cx="9144000" cy="0"/>
          </a:xfrm>
          <a:prstGeom prst="line">
            <a:avLst/>
          </a:prstGeom>
          <a:noFill/>
          <a:ln w="19050" cap="flat" cmpd="sng" algn="ctr">
            <a:solidFill>
              <a:srgbClr val="006EC7"/>
            </a:solidFill>
            <a:prstDash val="solid"/>
          </a:ln>
          <a:effectLst/>
        </p:spPr>
      </p:cxnSp>
      <p:sp>
        <p:nvSpPr>
          <p:cNvPr id="8" name="Textfeld 7"/>
          <p:cNvSpPr txBox="1"/>
          <p:nvPr/>
        </p:nvSpPr>
        <p:spPr>
          <a:xfrm>
            <a:off x="5903640" y="6577607"/>
            <a:ext cx="3240360" cy="307777"/>
          </a:xfrm>
          <a:prstGeom prst="rect">
            <a:avLst/>
          </a:prstGeom>
          <a:noFill/>
        </p:spPr>
        <p:txBody>
          <a:bodyPr wrap="square" rtlCol="0">
            <a:spAutoFit/>
          </a:bodyPr>
          <a:lstStyle/>
          <a:p>
            <a:pPr algn="r"/>
            <a:r>
              <a:rPr lang="de-DE" sz="1400" i="1" dirty="0">
                <a:solidFill>
                  <a:prstClr val="black"/>
                </a:solidFill>
              </a:rPr>
              <a:t>Quelle: WHO, Stand: 10.02.2021</a:t>
            </a:r>
          </a:p>
        </p:txBody>
      </p:sp>
      <p:pic>
        <p:nvPicPr>
          <p:cNvPr id="3" name="Grafik 2">
            <a:extLst>
              <a:ext uri="{FF2B5EF4-FFF2-40B4-BE49-F238E27FC236}">
                <a16:creationId xmlns:a16="http://schemas.microsoft.com/office/drawing/2014/main" id="{A031086B-7BFB-4450-8F8D-BADF6409C3F2}"/>
              </a:ext>
            </a:extLst>
          </p:cNvPr>
          <p:cNvPicPr>
            <a:picLocks noChangeAspect="1"/>
          </p:cNvPicPr>
          <p:nvPr/>
        </p:nvPicPr>
        <p:blipFill>
          <a:blip r:embed="rId3"/>
          <a:stretch>
            <a:fillRect/>
          </a:stretch>
        </p:blipFill>
        <p:spPr>
          <a:xfrm>
            <a:off x="1835696" y="665279"/>
            <a:ext cx="5862873" cy="5921619"/>
          </a:xfrm>
          <a:prstGeom prst="rect">
            <a:avLst/>
          </a:prstGeom>
        </p:spPr>
      </p:pic>
    </p:spTree>
    <p:extLst>
      <p:ext uri="{BB962C8B-B14F-4D97-AF65-F5344CB8AC3E}">
        <p14:creationId xmlns:p14="http://schemas.microsoft.com/office/powerpoint/2010/main" val="27538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44624"/>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400" dirty="0"/>
              <a:t>7-Tages-Inzidenz weltweit pro 100.000 Einwohner</a:t>
            </a:r>
          </a:p>
        </p:txBody>
      </p:sp>
      <p:cxnSp>
        <p:nvCxnSpPr>
          <p:cNvPr id="6" name="Gerade Verbindung 5"/>
          <p:cNvCxnSpPr/>
          <p:nvPr/>
        </p:nvCxnSpPr>
        <p:spPr>
          <a:xfrm>
            <a:off x="0" y="404664"/>
            <a:ext cx="9144000" cy="0"/>
          </a:xfrm>
          <a:prstGeom prst="line">
            <a:avLst/>
          </a:prstGeom>
          <a:noFill/>
          <a:ln w="19050" cap="flat" cmpd="sng" algn="ctr">
            <a:solidFill>
              <a:srgbClr val="006EC7"/>
            </a:solidFill>
            <a:prstDash val="solid"/>
          </a:ln>
          <a:effectLst/>
        </p:spPr>
      </p:cxnSp>
      <p:sp>
        <p:nvSpPr>
          <p:cNvPr id="8" name="Textfeld 7"/>
          <p:cNvSpPr txBox="1"/>
          <p:nvPr/>
        </p:nvSpPr>
        <p:spPr>
          <a:xfrm>
            <a:off x="5903640" y="6577607"/>
            <a:ext cx="3240360" cy="307777"/>
          </a:xfrm>
          <a:prstGeom prst="rect">
            <a:avLst/>
          </a:prstGeom>
          <a:noFill/>
        </p:spPr>
        <p:txBody>
          <a:bodyPr wrap="square" rtlCol="0">
            <a:spAutoFit/>
          </a:bodyPr>
          <a:lstStyle/>
          <a:p>
            <a:pPr algn="r"/>
            <a:r>
              <a:rPr lang="de-DE" sz="1400" i="1" dirty="0">
                <a:solidFill>
                  <a:prstClr val="black"/>
                </a:solidFill>
              </a:rPr>
              <a:t>Quelle: WHO, Stand: 10.02.2021</a:t>
            </a:r>
          </a:p>
        </p:txBody>
      </p:sp>
      <p:pic>
        <p:nvPicPr>
          <p:cNvPr id="4" name="Grafik 3">
            <a:extLst>
              <a:ext uri="{FF2B5EF4-FFF2-40B4-BE49-F238E27FC236}">
                <a16:creationId xmlns:a16="http://schemas.microsoft.com/office/drawing/2014/main" id="{561C60FC-DBD6-43E5-9CE9-59D4E9AEA98C}"/>
              </a:ext>
            </a:extLst>
          </p:cNvPr>
          <p:cNvPicPr>
            <a:picLocks noChangeAspect="1"/>
          </p:cNvPicPr>
          <p:nvPr/>
        </p:nvPicPr>
        <p:blipFill>
          <a:blip r:embed="rId3"/>
          <a:stretch>
            <a:fillRect/>
          </a:stretch>
        </p:blipFill>
        <p:spPr>
          <a:xfrm>
            <a:off x="395536" y="488644"/>
            <a:ext cx="8195004" cy="6108708"/>
          </a:xfrm>
          <a:prstGeom prst="rect">
            <a:avLst/>
          </a:prstGeom>
        </p:spPr>
      </p:pic>
    </p:spTree>
    <p:extLst>
      <p:ext uri="{BB962C8B-B14F-4D97-AF65-F5344CB8AC3E}">
        <p14:creationId xmlns:p14="http://schemas.microsoft.com/office/powerpoint/2010/main" val="227187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a:extLst>
              <a:ext uri="{FF2B5EF4-FFF2-40B4-BE49-F238E27FC236}">
                <a16:creationId xmlns:a16="http://schemas.microsoft.com/office/drawing/2014/main" id="{AF6278A4-3000-4077-B4C4-9767F7B8F6DD}"/>
              </a:ext>
            </a:extLst>
          </p:cNvPr>
          <p:cNvSpPr txBox="1">
            <a:spLocks/>
          </p:cNvSpPr>
          <p:nvPr/>
        </p:nvSpPr>
        <p:spPr>
          <a:xfrm>
            <a:off x="0" y="80195"/>
            <a:ext cx="5616136"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6EC7"/>
                </a:solidFill>
                <a:effectLst/>
                <a:uLnTx/>
                <a:uFillTx/>
                <a:latin typeface="Calibri"/>
                <a:ea typeface="+mj-ea"/>
                <a:cs typeface="+mj-cs"/>
              </a:rPr>
              <a:t>WHO </a:t>
            </a:r>
            <a:r>
              <a:rPr kumimoji="0" lang="de-DE" sz="2400" b="1" i="0" u="none" strike="noStrike" kern="1200" cap="none" spc="0" normalizeH="0" baseline="0" noProof="0" dirty="0" err="1">
                <a:ln>
                  <a:noFill/>
                </a:ln>
                <a:solidFill>
                  <a:srgbClr val="006EC7"/>
                </a:solidFill>
                <a:effectLst/>
                <a:uLnTx/>
                <a:uFillTx/>
                <a:latin typeface="Calibri"/>
                <a:ea typeface="+mj-ea"/>
                <a:cs typeface="+mj-cs"/>
              </a:rPr>
              <a:t>Epidemiological</a:t>
            </a:r>
            <a:r>
              <a:rPr kumimoji="0" lang="de-DE" sz="2400" b="1" i="0" u="none" strike="noStrike" kern="1200" cap="none" spc="0" normalizeH="0" baseline="0" noProof="0" dirty="0">
                <a:ln>
                  <a:noFill/>
                </a:ln>
                <a:solidFill>
                  <a:srgbClr val="006EC7"/>
                </a:solidFill>
                <a:effectLst/>
                <a:uLnTx/>
                <a:uFillTx/>
                <a:latin typeface="Calibri"/>
                <a:ea typeface="+mj-ea"/>
                <a:cs typeface="+mj-cs"/>
              </a:rPr>
              <a:t> </a:t>
            </a:r>
            <a:r>
              <a:rPr lang="de-DE" sz="2400" dirty="0">
                <a:latin typeface="Calibri"/>
              </a:rPr>
              <a:t>U</a:t>
            </a:r>
            <a:r>
              <a:rPr kumimoji="0" lang="de-DE" sz="2400" b="1" i="0" u="none" strike="noStrike" kern="1200" cap="none" spc="0" normalizeH="0" baseline="0" noProof="0" dirty="0" err="1">
                <a:ln>
                  <a:noFill/>
                </a:ln>
                <a:solidFill>
                  <a:srgbClr val="006EC7"/>
                </a:solidFill>
                <a:effectLst/>
                <a:uLnTx/>
                <a:uFillTx/>
                <a:latin typeface="Calibri"/>
                <a:ea typeface="+mj-ea"/>
                <a:cs typeface="+mj-cs"/>
              </a:rPr>
              <a:t>pdate</a:t>
            </a:r>
            <a:r>
              <a:rPr kumimoji="0" lang="de-DE" sz="2400" b="1" i="0" u="none" strike="noStrike" kern="1200" cap="none" spc="0" normalizeH="0" baseline="0" noProof="0" dirty="0">
                <a:ln>
                  <a:noFill/>
                </a:ln>
                <a:solidFill>
                  <a:srgbClr val="006EC7"/>
                </a:solidFill>
                <a:effectLst/>
                <a:uLnTx/>
                <a:uFillTx/>
                <a:latin typeface="Calibri"/>
                <a:ea typeface="+mj-ea"/>
                <a:cs typeface="+mj-cs"/>
              </a:rPr>
              <a:t> 09.02.2021</a:t>
            </a:r>
          </a:p>
        </p:txBody>
      </p:sp>
      <p:sp>
        <p:nvSpPr>
          <p:cNvPr id="10" name="Textfeld 9">
            <a:extLst>
              <a:ext uri="{FF2B5EF4-FFF2-40B4-BE49-F238E27FC236}">
                <a16:creationId xmlns:a16="http://schemas.microsoft.com/office/drawing/2014/main" id="{989657F6-9798-45BA-8783-FDA1998D6E88}"/>
              </a:ext>
            </a:extLst>
          </p:cNvPr>
          <p:cNvSpPr txBox="1"/>
          <p:nvPr/>
        </p:nvSpPr>
        <p:spPr>
          <a:xfrm>
            <a:off x="5903640" y="6596390"/>
            <a:ext cx="3240360" cy="261610"/>
          </a:xfrm>
          <a:prstGeom prst="rect">
            <a:avLst/>
          </a:prstGeom>
          <a:noFill/>
        </p:spPr>
        <p:txBody>
          <a:bodyPr wrap="square" rtlCol="0">
            <a:spAutoFit/>
          </a:bodyPr>
          <a:lstStyle/>
          <a:p>
            <a:pPr algn="r"/>
            <a:r>
              <a:rPr lang="de-DE" sz="1100" i="1" dirty="0">
                <a:solidFill>
                  <a:prstClr val="black"/>
                </a:solidFill>
              </a:rPr>
              <a:t>Quelle: WHO </a:t>
            </a:r>
            <a:r>
              <a:rPr lang="de-DE" sz="1100" i="1" dirty="0" err="1">
                <a:solidFill>
                  <a:prstClr val="black"/>
                </a:solidFill>
              </a:rPr>
              <a:t>Sitrep</a:t>
            </a:r>
            <a:r>
              <a:rPr lang="de-DE" sz="1100" i="1" dirty="0">
                <a:solidFill>
                  <a:prstClr val="black"/>
                </a:solidFill>
              </a:rPr>
              <a:t>, 09.02.2021</a:t>
            </a:r>
          </a:p>
        </p:txBody>
      </p:sp>
      <p:cxnSp>
        <p:nvCxnSpPr>
          <p:cNvPr id="11" name="Gerade Verbindung 5">
            <a:extLst>
              <a:ext uri="{FF2B5EF4-FFF2-40B4-BE49-F238E27FC236}">
                <a16:creationId xmlns:a16="http://schemas.microsoft.com/office/drawing/2014/main" id="{95B300E9-0BC5-4ACF-AD21-57A0467FA960}"/>
              </a:ext>
            </a:extLst>
          </p:cNvPr>
          <p:cNvCxnSpPr/>
          <p:nvPr/>
        </p:nvCxnSpPr>
        <p:spPr>
          <a:xfrm>
            <a:off x="0" y="451323"/>
            <a:ext cx="9144000" cy="0"/>
          </a:xfrm>
          <a:prstGeom prst="line">
            <a:avLst/>
          </a:prstGeom>
          <a:noFill/>
          <a:ln w="19050" cap="flat" cmpd="sng" algn="ctr">
            <a:solidFill>
              <a:srgbClr val="006EC7"/>
            </a:solidFill>
            <a:prstDash val="solid"/>
          </a:ln>
          <a:effectLst/>
        </p:spPr>
      </p:cxnSp>
      <p:pic>
        <p:nvPicPr>
          <p:cNvPr id="3" name="Grafik 2">
            <a:extLst>
              <a:ext uri="{FF2B5EF4-FFF2-40B4-BE49-F238E27FC236}">
                <a16:creationId xmlns:a16="http://schemas.microsoft.com/office/drawing/2014/main" id="{AB3D65C3-6B6B-40CC-9CC3-44D57B367F5E}"/>
              </a:ext>
            </a:extLst>
          </p:cNvPr>
          <p:cNvPicPr>
            <a:picLocks noChangeAspect="1"/>
          </p:cNvPicPr>
          <p:nvPr/>
        </p:nvPicPr>
        <p:blipFill>
          <a:blip r:embed="rId3"/>
          <a:stretch>
            <a:fillRect/>
          </a:stretch>
        </p:blipFill>
        <p:spPr>
          <a:xfrm>
            <a:off x="1758241" y="476672"/>
            <a:ext cx="5838095" cy="3207128"/>
          </a:xfrm>
          <a:prstGeom prst="rect">
            <a:avLst/>
          </a:prstGeom>
        </p:spPr>
      </p:pic>
      <p:pic>
        <p:nvPicPr>
          <p:cNvPr id="7" name="Grafik 6">
            <a:extLst>
              <a:ext uri="{FF2B5EF4-FFF2-40B4-BE49-F238E27FC236}">
                <a16:creationId xmlns:a16="http://schemas.microsoft.com/office/drawing/2014/main" id="{308297A2-2325-4CF6-9AA9-E37254C6F184}"/>
              </a:ext>
            </a:extLst>
          </p:cNvPr>
          <p:cNvPicPr>
            <a:picLocks noChangeAspect="1"/>
          </p:cNvPicPr>
          <p:nvPr/>
        </p:nvPicPr>
        <p:blipFill>
          <a:blip r:embed="rId4"/>
          <a:stretch>
            <a:fillRect/>
          </a:stretch>
        </p:blipFill>
        <p:spPr>
          <a:xfrm>
            <a:off x="2003005" y="3685600"/>
            <a:ext cx="5211118" cy="3127776"/>
          </a:xfrm>
          <a:prstGeom prst="rect">
            <a:avLst/>
          </a:prstGeom>
        </p:spPr>
      </p:pic>
    </p:spTree>
    <p:extLst>
      <p:ext uri="{BB962C8B-B14F-4D97-AF65-F5344CB8AC3E}">
        <p14:creationId xmlns:p14="http://schemas.microsoft.com/office/powerpoint/2010/main" val="118499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E9ED9-0205-4B53-9F2F-8138DA8D2BF8}"/>
              </a:ext>
            </a:extLst>
          </p:cNvPr>
          <p:cNvSpPr>
            <a:spLocks noGrp="1"/>
          </p:cNvSpPr>
          <p:nvPr>
            <p:ph type="title"/>
          </p:nvPr>
        </p:nvSpPr>
        <p:spPr>
          <a:xfrm>
            <a:off x="47625" y="49322"/>
            <a:ext cx="6777312" cy="562074"/>
          </a:xfrm>
        </p:spPr>
        <p:txBody>
          <a:bodyPr>
            <a:normAutofit fontScale="90000"/>
          </a:bodyPr>
          <a:lstStyle/>
          <a:p>
            <a:pPr algn="l"/>
            <a:r>
              <a:rPr lang="de-DE" sz="2400" b="1" dirty="0">
                <a:solidFill>
                  <a:srgbClr val="006EC7"/>
                </a:solidFill>
              </a:rPr>
              <a:t>SARS-CoV-2 Varianten: VOC 202012/01 (Linie B.1.1.7)</a:t>
            </a:r>
            <a:endParaRPr lang="de-DE" sz="2400" b="1" dirty="0">
              <a:solidFill>
                <a:srgbClr val="006EC7"/>
              </a:solidFill>
              <a:latin typeface="Calibri"/>
            </a:endParaRPr>
          </a:p>
        </p:txBody>
      </p:sp>
      <p:sp>
        <p:nvSpPr>
          <p:cNvPr id="5" name="Textfeld 4">
            <a:extLst>
              <a:ext uri="{FF2B5EF4-FFF2-40B4-BE49-F238E27FC236}">
                <a16:creationId xmlns:a16="http://schemas.microsoft.com/office/drawing/2014/main" id="{A913E13A-1E5E-4A97-86B2-00FE083DB97A}"/>
              </a:ext>
            </a:extLst>
          </p:cNvPr>
          <p:cNvSpPr txBox="1"/>
          <p:nvPr/>
        </p:nvSpPr>
        <p:spPr>
          <a:xfrm>
            <a:off x="4283968" y="657760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09.02.2021, Stand: 07.02.2021</a:t>
            </a:r>
          </a:p>
        </p:txBody>
      </p:sp>
      <p:cxnSp>
        <p:nvCxnSpPr>
          <p:cNvPr id="6" name="Gerade Verbindung 5">
            <a:extLst>
              <a:ext uri="{FF2B5EF4-FFF2-40B4-BE49-F238E27FC236}">
                <a16:creationId xmlns:a16="http://schemas.microsoft.com/office/drawing/2014/main" id="{9F2ACFA2-2A0E-4005-9ECA-2B28E79FD3B5}"/>
              </a:ext>
            </a:extLst>
          </p:cNvPr>
          <p:cNvCxnSpPr/>
          <p:nvPr/>
        </p:nvCxnSpPr>
        <p:spPr>
          <a:xfrm>
            <a:off x="0" y="611396"/>
            <a:ext cx="9144000" cy="0"/>
          </a:xfrm>
          <a:prstGeom prst="line">
            <a:avLst/>
          </a:prstGeom>
          <a:noFill/>
          <a:ln w="19050" cap="flat" cmpd="sng" algn="ctr">
            <a:solidFill>
              <a:srgbClr val="006EC7"/>
            </a:solidFill>
            <a:prstDash val="solid"/>
          </a:ln>
          <a:effectLst/>
        </p:spPr>
      </p:cxnSp>
      <p:sp>
        <p:nvSpPr>
          <p:cNvPr id="10" name="Textfeld 9">
            <a:extLst>
              <a:ext uri="{FF2B5EF4-FFF2-40B4-BE49-F238E27FC236}">
                <a16:creationId xmlns:a16="http://schemas.microsoft.com/office/drawing/2014/main" id="{365F3C7A-259B-460E-8337-A2B739A7E4F2}"/>
              </a:ext>
            </a:extLst>
          </p:cNvPr>
          <p:cNvSpPr txBox="1"/>
          <p:nvPr/>
        </p:nvSpPr>
        <p:spPr>
          <a:xfrm>
            <a:off x="47625" y="5931276"/>
            <a:ext cx="8844855" cy="646331"/>
          </a:xfrm>
          <a:prstGeom prst="rect">
            <a:avLst/>
          </a:prstGeom>
          <a:noFill/>
        </p:spPr>
        <p:txBody>
          <a:bodyPr wrap="square" rtlCol="0">
            <a:spAutoFit/>
          </a:bodyPr>
          <a:lstStyle/>
          <a:p>
            <a:r>
              <a:rPr lang="de-DE" b="1" dirty="0"/>
              <a:t>Virusvarianten-Risikogebiete: </a:t>
            </a:r>
            <a:r>
              <a:rPr lang="de-DE" dirty="0"/>
              <a:t>Vereinigtes Königreich, Irland, Portugal, </a:t>
            </a:r>
            <a:r>
              <a:rPr lang="de-DE" dirty="0">
                <a:solidFill>
                  <a:schemeClr val="tx2"/>
                </a:solidFill>
              </a:rPr>
              <a:t>Slowakei, Tschechien</a:t>
            </a:r>
          </a:p>
          <a:p>
            <a:r>
              <a:rPr lang="de-DE" b="1" dirty="0"/>
              <a:t>Unter Beobachtung: </a:t>
            </a:r>
            <a:r>
              <a:rPr lang="de-DE" dirty="0"/>
              <a:t>Europa, Israel, VAE</a:t>
            </a:r>
          </a:p>
        </p:txBody>
      </p:sp>
      <p:pic>
        <p:nvPicPr>
          <p:cNvPr id="4" name="Grafik 3">
            <a:extLst>
              <a:ext uri="{FF2B5EF4-FFF2-40B4-BE49-F238E27FC236}">
                <a16:creationId xmlns:a16="http://schemas.microsoft.com/office/drawing/2014/main" id="{F965A899-880A-46B7-9840-88EAF5D5C3CC}"/>
              </a:ext>
            </a:extLst>
          </p:cNvPr>
          <p:cNvPicPr>
            <a:picLocks noChangeAspect="1"/>
          </p:cNvPicPr>
          <p:nvPr/>
        </p:nvPicPr>
        <p:blipFill>
          <a:blip r:embed="rId4"/>
          <a:stretch>
            <a:fillRect/>
          </a:stretch>
        </p:blipFill>
        <p:spPr>
          <a:xfrm>
            <a:off x="52745" y="642516"/>
            <a:ext cx="9002031" cy="5090734"/>
          </a:xfrm>
          <a:prstGeom prst="rect">
            <a:avLst/>
          </a:prstGeom>
        </p:spPr>
      </p:pic>
    </p:spTree>
    <p:extLst>
      <p:ext uri="{BB962C8B-B14F-4D97-AF65-F5344CB8AC3E}">
        <p14:creationId xmlns:p14="http://schemas.microsoft.com/office/powerpoint/2010/main" val="244750488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E9ED9-0205-4B53-9F2F-8138DA8D2BF8}"/>
              </a:ext>
            </a:extLst>
          </p:cNvPr>
          <p:cNvSpPr>
            <a:spLocks noGrp="1"/>
          </p:cNvSpPr>
          <p:nvPr>
            <p:ph type="title"/>
          </p:nvPr>
        </p:nvSpPr>
        <p:spPr>
          <a:xfrm>
            <a:off x="47625" y="49322"/>
            <a:ext cx="6777312" cy="562074"/>
          </a:xfrm>
        </p:spPr>
        <p:txBody>
          <a:bodyPr/>
          <a:lstStyle/>
          <a:p>
            <a:pPr algn="l"/>
            <a:r>
              <a:rPr lang="de-DE" sz="2400" b="1" dirty="0">
                <a:solidFill>
                  <a:srgbClr val="006EC7"/>
                </a:solidFill>
              </a:rPr>
              <a:t>SARS-CoV-2 Varianten: 501Y.V2 (Linie B1.351) </a:t>
            </a:r>
            <a:endParaRPr lang="de-DE" sz="2400" b="1" dirty="0">
              <a:solidFill>
                <a:srgbClr val="006EC7"/>
              </a:solidFill>
              <a:latin typeface="Calibri"/>
            </a:endParaRPr>
          </a:p>
        </p:txBody>
      </p:sp>
      <p:cxnSp>
        <p:nvCxnSpPr>
          <p:cNvPr id="6" name="Gerade Verbindung 5">
            <a:extLst>
              <a:ext uri="{FF2B5EF4-FFF2-40B4-BE49-F238E27FC236}">
                <a16:creationId xmlns:a16="http://schemas.microsoft.com/office/drawing/2014/main" id="{9F2ACFA2-2A0E-4005-9ECA-2B28E79FD3B5}"/>
              </a:ext>
            </a:extLst>
          </p:cNvPr>
          <p:cNvCxnSpPr/>
          <p:nvPr/>
        </p:nvCxnSpPr>
        <p:spPr>
          <a:xfrm>
            <a:off x="0" y="611396"/>
            <a:ext cx="9144000" cy="0"/>
          </a:xfrm>
          <a:prstGeom prst="line">
            <a:avLst/>
          </a:prstGeom>
          <a:noFill/>
          <a:ln w="19050" cap="flat" cmpd="sng" algn="ctr">
            <a:solidFill>
              <a:srgbClr val="006EC7"/>
            </a:solidFill>
            <a:prstDash val="solid"/>
          </a:ln>
          <a:effectLst/>
        </p:spPr>
      </p:cxnSp>
      <p:sp>
        <p:nvSpPr>
          <p:cNvPr id="10" name="Textfeld 9">
            <a:extLst>
              <a:ext uri="{FF2B5EF4-FFF2-40B4-BE49-F238E27FC236}">
                <a16:creationId xmlns:a16="http://schemas.microsoft.com/office/drawing/2014/main" id="{365F3C7A-259B-460E-8337-A2B739A7E4F2}"/>
              </a:ext>
            </a:extLst>
          </p:cNvPr>
          <p:cNvSpPr txBox="1"/>
          <p:nvPr/>
        </p:nvSpPr>
        <p:spPr>
          <a:xfrm>
            <a:off x="245678" y="5913671"/>
            <a:ext cx="8652643" cy="923330"/>
          </a:xfrm>
          <a:prstGeom prst="rect">
            <a:avLst/>
          </a:prstGeom>
          <a:noFill/>
        </p:spPr>
        <p:txBody>
          <a:bodyPr wrap="square" rtlCol="0">
            <a:spAutoFit/>
          </a:bodyPr>
          <a:lstStyle/>
          <a:p>
            <a:pPr lvl="0"/>
            <a:r>
              <a:rPr lang="de-DE" b="1" dirty="0"/>
              <a:t>Virusvarianten-Risikogebiete: </a:t>
            </a:r>
            <a:r>
              <a:rPr lang="de-DE" dirty="0"/>
              <a:t>Südafrika, </a:t>
            </a:r>
            <a:r>
              <a:rPr lang="de-DE" dirty="0" err="1"/>
              <a:t>Eswatini</a:t>
            </a:r>
            <a:r>
              <a:rPr lang="de-DE" dirty="0"/>
              <a:t>, Lesotho, Botsuana, Malawi, Mozambik, Sambia, Simbabwe,</a:t>
            </a:r>
            <a:r>
              <a:rPr lang="de-DE" dirty="0">
                <a:solidFill>
                  <a:srgbClr val="0070C0"/>
                </a:solidFill>
              </a:rPr>
              <a:t> Tirol (Österreich)</a:t>
            </a:r>
          </a:p>
          <a:p>
            <a:r>
              <a:rPr lang="de-DE" b="1" dirty="0"/>
              <a:t>Unter Beobachtung: </a:t>
            </a:r>
            <a:r>
              <a:rPr lang="de-DE" dirty="0"/>
              <a:t>Länder in (Süd)-Afrika</a:t>
            </a:r>
          </a:p>
        </p:txBody>
      </p:sp>
      <p:sp>
        <p:nvSpPr>
          <p:cNvPr id="7" name="Textfeld 6">
            <a:extLst>
              <a:ext uri="{FF2B5EF4-FFF2-40B4-BE49-F238E27FC236}">
                <a16:creationId xmlns:a16="http://schemas.microsoft.com/office/drawing/2014/main" id="{149EEBF3-5047-4DE6-808B-71279A742EEC}"/>
              </a:ext>
            </a:extLst>
          </p:cNvPr>
          <p:cNvSpPr txBox="1"/>
          <p:nvPr/>
        </p:nvSpPr>
        <p:spPr>
          <a:xfrm>
            <a:off x="4211960" y="6550223"/>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09.02.2021, Stand: 07.02.2021</a:t>
            </a:r>
          </a:p>
        </p:txBody>
      </p:sp>
      <p:pic>
        <p:nvPicPr>
          <p:cNvPr id="4" name="Grafik 3">
            <a:extLst>
              <a:ext uri="{FF2B5EF4-FFF2-40B4-BE49-F238E27FC236}">
                <a16:creationId xmlns:a16="http://schemas.microsoft.com/office/drawing/2014/main" id="{D6CB7B59-EA8F-4688-9498-B818EF740281}"/>
              </a:ext>
            </a:extLst>
          </p:cNvPr>
          <p:cNvPicPr>
            <a:picLocks noChangeAspect="1"/>
          </p:cNvPicPr>
          <p:nvPr/>
        </p:nvPicPr>
        <p:blipFill>
          <a:blip r:embed="rId3"/>
          <a:stretch>
            <a:fillRect/>
          </a:stretch>
        </p:blipFill>
        <p:spPr>
          <a:xfrm>
            <a:off x="-1" y="721788"/>
            <a:ext cx="9144000" cy="5143500"/>
          </a:xfrm>
          <a:prstGeom prst="rect">
            <a:avLst/>
          </a:prstGeom>
        </p:spPr>
      </p:pic>
    </p:spTree>
    <p:extLst>
      <p:ext uri="{BB962C8B-B14F-4D97-AF65-F5344CB8AC3E}">
        <p14:creationId xmlns:p14="http://schemas.microsoft.com/office/powerpoint/2010/main" val="422820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E9ED9-0205-4B53-9F2F-8138DA8D2BF8}"/>
              </a:ext>
            </a:extLst>
          </p:cNvPr>
          <p:cNvSpPr>
            <a:spLocks noGrp="1"/>
          </p:cNvSpPr>
          <p:nvPr>
            <p:ph type="title"/>
          </p:nvPr>
        </p:nvSpPr>
        <p:spPr>
          <a:xfrm>
            <a:off x="323528" y="49322"/>
            <a:ext cx="6777312" cy="562074"/>
          </a:xfrm>
        </p:spPr>
        <p:txBody>
          <a:bodyPr>
            <a:normAutofit/>
          </a:bodyPr>
          <a:lstStyle/>
          <a:p>
            <a:pPr algn="l"/>
            <a:r>
              <a:rPr lang="de-DE" sz="2400" b="1" dirty="0">
                <a:solidFill>
                  <a:srgbClr val="006EC7"/>
                </a:solidFill>
              </a:rPr>
              <a:t>SARS-CoV-2 Varianten: P1. Variante (Linie B1.128.1)</a:t>
            </a:r>
            <a:endParaRPr lang="de-DE" sz="2400" b="1" dirty="0">
              <a:solidFill>
                <a:srgbClr val="006EC7"/>
              </a:solidFill>
              <a:latin typeface="Calibri"/>
            </a:endParaRPr>
          </a:p>
        </p:txBody>
      </p:sp>
      <p:cxnSp>
        <p:nvCxnSpPr>
          <p:cNvPr id="6" name="Gerade Verbindung 5">
            <a:extLst>
              <a:ext uri="{FF2B5EF4-FFF2-40B4-BE49-F238E27FC236}">
                <a16:creationId xmlns:a16="http://schemas.microsoft.com/office/drawing/2014/main" id="{9F2ACFA2-2A0E-4005-9ECA-2B28E79FD3B5}"/>
              </a:ext>
            </a:extLst>
          </p:cNvPr>
          <p:cNvCxnSpPr/>
          <p:nvPr/>
        </p:nvCxnSpPr>
        <p:spPr>
          <a:xfrm>
            <a:off x="0" y="611396"/>
            <a:ext cx="9144000" cy="0"/>
          </a:xfrm>
          <a:prstGeom prst="line">
            <a:avLst/>
          </a:prstGeom>
          <a:noFill/>
          <a:ln w="19050" cap="flat" cmpd="sng" algn="ctr">
            <a:solidFill>
              <a:srgbClr val="006EC7"/>
            </a:solidFill>
            <a:prstDash val="solid"/>
          </a:ln>
          <a:effectLst/>
        </p:spPr>
      </p:cxnSp>
      <p:sp>
        <p:nvSpPr>
          <p:cNvPr id="8" name="Textfeld 7">
            <a:extLst>
              <a:ext uri="{FF2B5EF4-FFF2-40B4-BE49-F238E27FC236}">
                <a16:creationId xmlns:a16="http://schemas.microsoft.com/office/drawing/2014/main" id="{14EE36CC-CC3F-4D73-A0AA-F23BED795104}"/>
              </a:ext>
            </a:extLst>
          </p:cNvPr>
          <p:cNvSpPr txBox="1"/>
          <p:nvPr/>
        </p:nvSpPr>
        <p:spPr>
          <a:xfrm>
            <a:off x="467544" y="6246604"/>
            <a:ext cx="7416824" cy="369332"/>
          </a:xfrm>
          <a:prstGeom prst="rect">
            <a:avLst/>
          </a:prstGeom>
          <a:noFill/>
        </p:spPr>
        <p:txBody>
          <a:bodyPr wrap="square" rtlCol="0">
            <a:spAutoFit/>
          </a:bodyPr>
          <a:lstStyle/>
          <a:p>
            <a:r>
              <a:rPr lang="de-DE" b="1" dirty="0"/>
              <a:t>Virusvarianten-Risikogebiete: </a:t>
            </a:r>
            <a:r>
              <a:rPr lang="de-DE" dirty="0"/>
              <a:t>Brasilien</a:t>
            </a:r>
          </a:p>
        </p:txBody>
      </p:sp>
      <p:sp>
        <p:nvSpPr>
          <p:cNvPr id="7" name="Textfeld 6">
            <a:extLst>
              <a:ext uri="{FF2B5EF4-FFF2-40B4-BE49-F238E27FC236}">
                <a16:creationId xmlns:a16="http://schemas.microsoft.com/office/drawing/2014/main" id="{CB651D8B-F22A-4E78-B0CA-85DDC8AF06A7}"/>
              </a:ext>
            </a:extLst>
          </p:cNvPr>
          <p:cNvSpPr txBox="1"/>
          <p:nvPr/>
        </p:nvSpPr>
        <p:spPr>
          <a:xfrm>
            <a:off x="4283968" y="657760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09.02.2021, Stand: 07.02.2021</a:t>
            </a:r>
          </a:p>
        </p:txBody>
      </p:sp>
      <p:pic>
        <p:nvPicPr>
          <p:cNvPr id="3" name="Grafik 2">
            <a:extLst>
              <a:ext uri="{FF2B5EF4-FFF2-40B4-BE49-F238E27FC236}">
                <a16:creationId xmlns:a16="http://schemas.microsoft.com/office/drawing/2014/main" id="{40F2A6E9-BE3F-4EA8-8124-04778290F89C}"/>
              </a:ext>
            </a:extLst>
          </p:cNvPr>
          <p:cNvPicPr>
            <a:picLocks noChangeAspect="1"/>
          </p:cNvPicPr>
          <p:nvPr/>
        </p:nvPicPr>
        <p:blipFill>
          <a:blip r:embed="rId3"/>
          <a:stretch>
            <a:fillRect/>
          </a:stretch>
        </p:blipFill>
        <p:spPr>
          <a:xfrm>
            <a:off x="11176" y="836712"/>
            <a:ext cx="9132823" cy="5190927"/>
          </a:xfrm>
          <a:prstGeom prst="rect">
            <a:avLst/>
          </a:prstGeom>
        </p:spPr>
      </p:pic>
      <p:pic>
        <p:nvPicPr>
          <p:cNvPr id="4" name="Grafik 3">
            <a:extLst>
              <a:ext uri="{FF2B5EF4-FFF2-40B4-BE49-F238E27FC236}">
                <a16:creationId xmlns:a16="http://schemas.microsoft.com/office/drawing/2014/main" id="{69B198F3-AE8E-4660-A829-EEC901C25D48}"/>
              </a:ext>
            </a:extLst>
          </p:cNvPr>
          <p:cNvPicPr>
            <a:picLocks noChangeAspect="1"/>
          </p:cNvPicPr>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7536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44624"/>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400" dirty="0"/>
              <a:t>SARS-CoV-2-Varianten: Nachbarländer Deutschland</a:t>
            </a:r>
          </a:p>
        </p:txBody>
      </p:sp>
      <p:cxnSp>
        <p:nvCxnSpPr>
          <p:cNvPr id="6" name="Gerade Verbindung 5"/>
          <p:cNvCxnSpPr/>
          <p:nvPr/>
        </p:nvCxnSpPr>
        <p:spPr>
          <a:xfrm>
            <a:off x="0" y="404664"/>
            <a:ext cx="9144000" cy="0"/>
          </a:xfrm>
          <a:prstGeom prst="line">
            <a:avLst/>
          </a:prstGeom>
          <a:noFill/>
          <a:ln w="19050" cap="flat" cmpd="sng" algn="ctr">
            <a:solidFill>
              <a:srgbClr val="006EC7"/>
            </a:solidFill>
            <a:prstDash val="solid"/>
          </a:ln>
          <a:effectLst/>
        </p:spPr>
      </p:cxnSp>
      <p:sp>
        <p:nvSpPr>
          <p:cNvPr id="8" name="Textfeld 7"/>
          <p:cNvSpPr txBox="1"/>
          <p:nvPr/>
        </p:nvSpPr>
        <p:spPr>
          <a:xfrm>
            <a:off x="4499992" y="6577607"/>
            <a:ext cx="4644008" cy="307777"/>
          </a:xfrm>
          <a:prstGeom prst="rect">
            <a:avLst/>
          </a:prstGeom>
          <a:noFill/>
        </p:spPr>
        <p:txBody>
          <a:bodyPr wrap="square" rtlCol="0">
            <a:spAutoFit/>
          </a:bodyPr>
          <a:lstStyle/>
          <a:p>
            <a:pPr algn="r"/>
            <a:r>
              <a:rPr lang="de-DE" sz="1400" i="1" dirty="0">
                <a:solidFill>
                  <a:prstClr val="black"/>
                </a:solidFill>
              </a:rPr>
              <a:t>Quelle: nationale Daten, WHO, Medien, Stand: 09.02.2021</a:t>
            </a:r>
          </a:p>
        </p:txBody>
      </p:sp>
      <p:graphicFrame>
        <p:nvGraphicFramePr>
          <p:cNvPr id="3" name="Tabelle 2">
            <a:extLst>
              <a:ext uri="{FF2B5EF4-FFF2-40B4-BE49-F238E27FC236}">
                <a16:creationId xmlns:a16="http://schemas.microsoft.com/office/drawing/2014/main" id="{3320B4ED-D1E9-470F-B8A0-676B4BD93A53}"/>
              </a:ext>
            </a:extLst>
          </p:cNvPr>
          <p:cNvGraphicFramePr>
            <a:graphicFrameLocks noGrp="1"/>
          </p:cNvGraphicFramePr>
          <p:nvPr>
            <p:extLst>
              <p:ext uri="{D42A27DB-BD31-4B8C-83A1-F6EECF244321}">
                <p14:modId xmlns:p14="http://schemas.microsoft.com/office/powerpoint/2010/main" val="3264573893"/>
              </p:ext>
            </p:extLst>
          </p:nvPr>
        </p:nvGraphicFramePr>
        <p:xfrm>
          <a:off x="179512" y="620688"/>
          <a:ext cx="8712968" cy="5971699"/>
        </p:xfrm>
        <a:graphic>
          <a:graphicData uri="http://schemas.openxmlformats.org/drawingml/2006/table">
            <a:tbl>
              <a:tblPr firstRow="1" firstCol="1" bandRow="1">
                <a:tableStyleId>{5C22544A-7EE6-4342-B048-85BDC9FD1C3A}</a:tableStyleId>
              </a:tblPr>
              <a:tblGrid>
                <a:gridCol w="1512168">
                  <a:extLst>
                    <a:ext uri="{9D8B030D-6E8A-4147-A177-3AD203B41FA5}">
                      <a16:colId xmlns:a16="http://schemas.microsoft.com/office/drawing/2014/main" val="469760673"/>
                    </a:ext>
                  </a:extLst>
                </a:gridCol>
                <a:gridCol w="2736304">
                  <a:extLst>
                    <a:ext uri="{9D8B030D-6E8A-4147-A177-3AD203B41FA5}">
                      <a16:colId xmlns:a16="http://schemas.microsoft.com/office/drawing/2014/main" val="1209214826"/>
                    </a:ext>
                  </a:extLst>
                </a:gridCol>
                <a:gridCol w="2520280">
                  <a:extLst>
                    <a:ext uri="{9D8B030D-6E8A-4147-A177-3AD203B41FA5}">
                      <a16:colId xmlns:a16="http://schemas.microsoft.com/office/drawing/2014/main" val="982674548"/>
                    </a:ext>
                  </a:extLst>
                </a:gridCol>
                <a:gridCol w="1944216">
                  <a:extLst>
                    <a:ext uri="{9D8B030D-6E8A-4147-A177-3AD203B41FA5}">
                      <a16:colId xmlns:a16="http://schemas.microsoft.com/office/drawing/2014/main" val="1320577482"/>
                    </a:ext>
                  </a:extLst>
                </a:gridCol>
              </a:tblGrid>
              <a:tr h="479037">
                <a:tc>
                  <a:txBody>
                    <a:bodyPr/>
                    <a:lstStyle/>
                    <a:p>
                      <a:pPr>
                        <a:spcAft>
                          <a:spcPts val="0"/>
                        </a:spcAft>
                      </a:pPr>
                      <a:r>
                        <a:rPr lang="de-DE" sz="2000" dirty="0">
                          <a:effectLst/>
                        </a:rPr>
                        <a:t>Land</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000" dirty="0">
                          <a:effectLst/>
                        </a:rPr>
                        <a:t>Variante B.1.1.7</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000" dirty="0">
                          <a:effectLst/>
                        </a:rPr>
                        <a:t>Variante B.1351</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2000" dirty="0">
                          <a:effectLst/>
                        </a:rPr>
                        <a:t>Variante P.1</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381685"/>
                  </a:ext>
                </a:extLst>
              </a:tr>
              <a:tr h="917851">
                <a:tc>
                  <a:txBody>
                    <a:bodyPr/>
                    <a:lstStyle/>
                    <a:p>
                      <a:pPr>
                        <a:spcAft>
                          <a:spcPts val="0"/>
                        </a:spcAft>
                      </a:pPr>
                      <a:r>
                        <a:rPr lang="de-DE" sz="2000">
                          <a:effectLst/>
                        </a:rPr>
                        <a:t>Belgien</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800" b="0" kern="1200" dirty="0">
                          <a:solidFill>
                            <a:schemeClr val="dk1"/>
                          </a:solidFill>
                          <a:effectLst/>
                          <a:latin typeface="+mn-lt"/>
                          <a:ea typeface="+mn-ea"/>
                          <a:cs typeface="+mn-cs"/>
                        </a:rPr>
                        <a:t>Fallanteil KW4</a:t>
                      </a:r>
                      <a:endParaRPr lang="en-US" sz="1800" b="0" kern="1200" dirty="0">
                        <a:solidFill>
                          <a:schemeClr val="dk1"/>
                        </a:solidFill>
                        <a:effectLst/>
                        <a:latin typeface="+mn-lt"/>
                        <a:ea typeface="+mn-ea"/>
                        <a:cs typeface="+mn-cs"/>
                      </a:endParaRPr>
                    </a:p>
                    <a:p>
                      <a:r>
                        <a:rPr lang="en-US" sz="1800" b="0" kern="1200" dirty="0" err="1">
                          <a:solidFill>
                            <a:schemeClr val="dk1"/>
                          </a:solidFill>
                          <a:effectLst/>
                          <a:latin typeface="+mn-lt"/>
                          <a:ea typeface="+mn-ea"/>
                          <a:cs typeface="+mn-cs"/>
                        </a:rPr>
                        <a:t>Basissurveillance</a:t>
                      </a:r>
                      <a:r>
                        <a:rPr lang="en-US" sz="1800" b="0" kern="1200" dirty="0">
                          <a:solidFill>
                            <a:schemeClr val="dk1"/>
                          </a:solidFill>
                          <a:effectLst/>
                          <a:latin typeface="+mn-lt"/>
                          <a:ea typeface="+mn-ea"/>
                          <a:cs typeface="+mn-cs"/>
                        </a:rPr>
                        <a:t>: 23,5% </a:t>
                      </a:r>
                      <a:endParaRPr lang="de-DE" sz="1800" b="0" kern="1200" dirty="0">
                        <a:solidFill>
                          <a:schemeClr val="dk1"/>
                        </a:solidFill>
                        <a:effectLst/>
                        <a:latin typeface="+mn-lt"/>
                        <a:ea typeface="+mn-ea"/>
                        <a:cs typeface="+mn-cs"/>
                      </a:endParaRPr>
                    </a:p>
                    <a:p>
                      <a:r>
                        <a:rPr lang="en-US" sz="1800" b="0" kern="1200" dirty="0" err="1">
                          <a:solidFill>
                            <a:schemeClr val="dk1"/>
                          </a:solidFill>
                          <a:effectLst/>
                          <a:latin typeface="+mn-lt"/>
                          <a:ea typeface="+mn-ea"/>
                          <a:cs typeface="+mn-cs"/>
                        </a:rPr>
                        <a:t>Aktive</a:t>
                      </a:r>
                      <a:r>
                        <a:rPr lang="en-US" sz="1800" b="0" kern="1200" dirty="0">
                          <a:solidFill>
                            <a:schemeClr val="dk1"/>
                          </a:solidFill>
                          <a:effectLst/>
                          <a:latin typeface="+mn-lt"/>
                          <a:ea typeface="+mn-ea"/>
                          <a:cs typeface="+mn-cs"/>
                        </a:rPr>
                        <a:t> Surveillance: 26,9%</a:t>
                      </a:r>
                      <a:endParaRPr lang="de-DE" sz="1800" b="0" kern="1200" dirty="0">
                        <a:solidFill>
                          <a:schemeClr val="dk1"/>
                        </a:solidFill>
                        <a:effectLst/>
                        <a:latin typeface="+mn-lt"/>
                        <a:ea typeface="+mn-ea"/>
                        <a:cs typeface="+mn-cs"/>
                      </a:endParaRPr>
                    </a:p>
                  </a:txBody>
                  <a:tcPr marL="68580" marR="68580" marT="0" marB="0"/>
                </a:tc>
                <a:tc>
                  <a:txBody>
                    <a:bodyPr/>
                    <a:lstStyle/>
                    <a:p>
                      <a:r>
                        <a:rPr lang="en-US" sz="1800" b="0" kern="1200" dirty="0" err="1">
                          <a:solidFill>
                            <a:schemeClr val="dk1"/>
                          </a:solidFill>
                          <a:effectLst/>
                          <a:latin typeface="+mn-lt"/>
                          <a:ea typeface="+mn-ea"/>
                          <a:cs typeface="+mn-cs"/>
                        </a:rPr>
                        <a:t>Fallanteil</a:t>
                      </a:r>
                      <a:r>
                        <a:rPr lang="en-US" sz="1800" b="0" kern="1200" dirty="0">
                          <a:solidFill>
                            <a:schemeClr val="dk1"/>
                          </a:solidFill>
                          <a:effectLst/>
                          <a:latin typeface="+mn-lt"/>
                          <a:ea typeface="+mn-ea"/>
                          <a:cs typeface="+mn-cs"/>
                        </a:rPr>
                        <a:t> KW4</a:t>
                      </a:r>
                    </a:p>
                    <a:p>
                      <a:r>
                        <a:rPr lang="en-US" sz="1800" b="0" kern="1200" dirty="0" err="1">
                          <a:solidFill>
                            <a:schemeClr val="dk1"/>
                          </a:solidFill>
                          <a:effectLst/>
                          <a:latin typeface="+mn-lt"/>
                          <a:ea typeface="+mn-ea"/>
                          <a:cs typeface="+mn-cs"/>
                        </a:rPr>
                        <a:t>Basissurveillance</a:t>
                      </a:r>
                      <a:r>
                        <a:rPr lang="en-US" sz="1800" b="0" kern="1200" dirty="0">
                          <a:solidFill>
                            <a:schemeClr val="dk1"/>
                          </a:solidFill>
                          <a:effectLst/>
                          <a:latin typeface="+mn-lt"/>
                          <a:ea typeface="+mn-ea"/>
                          <a:cs typeface="+mn-cs"/>
                        </a:rPr>
                        <a:t>: 0,2% </a:t>
                      </a:r>
                      <a:endParaRPr lang="de-DE" sz="1800" b="0" kern="1200" dirty="0">
                        <a:solidFill>
                          <a:schemeClr val="dk1"/>
                        </a:solidFill>
                        <a:effectLst/>
                        <a:latin typeface="+mn-lt"/>
                        <a:ea typeface="+mn-ea"/>
                        <a:cs typeface="+mn-cs"/>
                      </a:endParaRPr>
                    </a:p>
                    <a:p>
                      <a:r>
                        <a:rPr lang="en-US" sz="1800" b="0" kern="1200" dirty="0" err="1">
                          <a:solidFill>
                            <a:schemeClr val="dk1"/>
                          </a:solidFill>
                          <a:effectLst/>
                          <a:latin typeface="+mn-lt"/>
                          <a:ea typeface="+mn-ea"/>
                          <a:cs typeface="+mn-cs"/>
                        </a:rPr>
                        <a:t>Aktive</a:t>
                      </a:r>
                      <a:r>
                        <a:rPr lang="en-US" sz="1800" b="0" kern="1200" dirty="0">
                          <a:solidFill>
                            <a:schemeClr val="dk1"/>
                          </a:solidFill>
                          <a:effectLst/>
                          <a:latin typeface="+mn-lt"/>
                          <a:ea typeface="+mn-ea"/>
                          <a:cs typeface="+mn-cs"/>
                        </a:rPr>
                        <a:t> Surveillance: 11%</a:t>
                      </a:r>
                      <a:endParaRPr lang="de-DE" sz="1800" b="0" kern="1200" dirty="0">
                        <a:solidFill>
                          <a:schemeClr val="dk1"/>
                        </a:solidFill>
                        <a:effectLst/>
                        <a:latin typeface="+mn-lt"/>
                        <a:ea typeface="+mn-ea"/>
                        <a:cs typeface="+mn-cs"/>
                      </a:endParaRPr>
                    </a:p>
                  </a:txBody>
                  <a:tcPr marL="68580" marR="68580" marT="0" marB="0"/>
                </a:tc>
                <a:tc>
                  <a:txBody>
                    <a:bodyPr/>
                    <a:lstStyle/>
                    <a:p>
                      <a:pPr>
                        <a:spcAft>
                          <a:spcPts val="0"/>
                        </a:spcAft>
                      </a:pPr>
                      <a:r>
                        <a:rPr lang="de-DE" sz="1800" b="0">
                          <a:effectLst/>
                          <a:latin typeface="+mn-lt"/>
                        </a:rPr>
                        <a:t>0</a:t>
                      </a:r>
                      <a:endParaRPr lang="de-DE" sz="18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002198"/>
                  </a:ext>
                </a:extLst>
              </a:tr>
              <a:tr h="479037">
                <a:tc>
                  <a:txBody>
                    <a:bodyPr/>
                    <a:lstStyle/>
                    <a:p>
                      <a:pPr>
                        <a:spcAft>
                          <a:spcPts val="0"/>
                        </a:spcAft>
                      </a:pPr>
                      <a:r>
                        <a:rPr lang="de-DE" sz="2000">
                          <a:effectLst/>
                        </a:rPr>
                        <a:t>Dänemark</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800" b="0" kern="1200" dirty="0">
                          <a:solidFill>
                            <a:schemeClr val="dk1"/>
                          </a:solidFill>
                          <a:effectLst/>
                          <a:latin typeface="+mn-lt"/>
                          <a:ea typeface="+mn-ea"/>
                          <a:cs typeface="+mn-cs"/>
                        </a:rPr>
                        <a:t>Fallanteil 19,9% (KW4)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N = 5 </a:t>
                      </a:r>
                    </a:p>
                  </a:txBody>
                  <a:tcPr marL="68580" marR="68580" marT="0" marB="0"/>
                </a:tc>
                <a:tc>
                  <a:txBody>
                    <a:bodyPr/>
                    <a:lstStyle/>
                    <a:p>
                      <a:pPr>
                        <a:spcAft>
                          <a:spcPts val="0"/>
                        </a:spcAft>
                      </a:pPr>
                      <a:r>
                        <a:rPr lang="de-DE" sz="1800" b="0">
                          <a:effectLst/>
                          <a:latin typeface="+mn-lt"/>
                        </a:rPr>
                        <a:t>0</a:t>
                      </a:r>
                      <a:endParaRPr lang="de-DE" sz="18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6813865"/>
                  </a:ext>
                </a:extLst>
              </a:tr>
              <a:tr h="611901">
                <a:tc>
                  <a:txBody>
                    <a:bodyPr/>
                    <a:lstStyle/>
                    <a:p>
                      <a:pPr>
                        <a:spcAft>
                          <a:spcPts val="0"/>
                        </a:spcAft>
                      </a:pPr>
                      <a:r>
                        <a:rPr lang="de-DE" sz="2000">
                          <a:effectLst/>
                        </a:rPr>
                        <a:t>Frankreich</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800" b="0" kern="1200" dirty="0">
                          <a:solidFill>
                            <a:schemeClr val="dk1"/>
                          </a:solidFill>
                          <a:effectLst/>
                          <a:latin typeface="+mn-lt"/>
                          <a:ea typeface="+mn-ea"/>
                          <a:cs typeface="+mn-cs"/>
                        </a:rPr>
                        <a:t>Prävalenzstudie vom 27.01. </a:t>
                      </a:r>
                    </a:p>
                    <a:p>
                      <a:r>
                        <a:rPr lang="de-DE" sz="1800" b="0" kern="1200" dirty="0">
                          <a:solidFill>
                            <a:schemeClr val="dk1"/>
                          </a:solidFill>
                          <a:effectLst/>
                          <a:latin typeface="+mn-lt"/>
                          <a:ea typeface="+mn-ea"/>
                          <a:cs typeface="+mn-cs"/>
                        </a:rPr>
                        <a:t>13,2%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Alle N501Y-Mutationen: 17,5%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Alle N501Y-Mutationen: 17,5% </a:t>
                      </a:r>
                    </a:p>
                  </a:txBody>
                  <a:tcPr marL="68580" marR="68580" marT="0" marB="0"/>
                </a:tc>
                <a:extLst>
                  <a:ext uri="{0D108BD9-81ED-4DB2-BD59-A6C34878D82A}">
                    <a16:rowId xmlns:a16="http://schemas.microsoft.com/office/drawing/2014/main" val="1336032655"/>
                  </a:ext>
                </a:extLst>
              </a:tr>
              <a:tr h="611901">
                <a:tc>
                  <a:txBody>
                    <a:bodyPr/>
                    <a:lstStyle/>
                    <a:p>
                      <a:pPr>
                        <a:spcAft>
                          <a:spcPts val="0"/>
                        </a:spcAft>
                      </a:pPr>
                      <a:r>
                        <a:rPr lang="de-DE" sz="2000" dirty="0">
                          <a:effectLst/>
                        </a:rPr>
                        <a:t>Luxemburg</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800" b="0" kern="1200" dirty="0">
                          <a:solidFill>
                            <a:schemeClr val="dk1"/>
                          </a:solidFill>
                          <a:effectLst/>
                          <a:latin typeface="+mn-lt"/>
                          <a:ea typeface="+mn-ea"/>
                          <a:cs typeface="+mn-cs"/>
                        </a:rPr>
                        <a:t>Gesamtprävalenz (19.12. – 24.01.21): 5,9 %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Gesamtprävalenz (11.01. – 22.01.21): 0,5 % </a:t>
                      </a:r>
                    </a:p>
                  </a:txBody>
                  <a:tcPr marL="68580" marR="68580" marT="0" marB="0"/>
                </a:tc>
                <a:tc>
                  <a:txBody>
                    <a:bodyPr/>
                    <a:lstStyle/>
                    <a:p>
                      <a:pPr>
                        <a:spcAft>
                          <a:spcPts val="0"/>
                        </a:spcAft>
                      </a:pPr>
                      <a:r>
                        <a:rPr lang="de-DE" sz="1800" b="0" dirty="0">
                          <a:effectLst/>
                          <a:latin typeface="+mn-lt"/>
                        </a:rPr>
                        <a:t>0 (aber 2 Fälle der Linie B.1.1.28)</a:t>
                      </a: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5873591"/>
                  </a:ext>
                </a:extLst>
              </a:tr>
              <a:tr h="611901">
                <a:tc>
                  <a:txBody>
                    <a:bodyPr/>
                    <a:lstStyle/>
                    <a:p>
                      <a:pPr>
                        <a:spcAft>
                          <a:spcPts val="0"/>
                        </a:spcAft>
                      </a:pPr>
                      <a:r>
                        <a:rPr lang="de-DE" sz="2000">
                          <a:effectLst/>
                        </a:rPr>
                        <a:t>Österreich</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800" kern="1200" dirty="0">
                          <a:solidFill>
                            <a:schemeClr val="dk1"/>
                          </a:solidFill>
                          <a:effectLst/>
                          <a:latin typeface="+mn-lt"/>
                          <a:ea typeface="+mn-ea"/>
                          <a:cs typeface="+mn-cs"/>
                        </a:rPr>
                        <a:t>heterogenes Bild: 5 bis </a:t>
                      </a:r>
                      <a:r>
                        <a:rPr lang="en-US" sz="1800" kern="1200" dirty="0">
                          <a:solidFill>
                            <a:schemeClr val="dk1"/>
                          </a:solidFill>
                          <a:effectLst/>
                          <a:latin typeface="+mn-lt"/>
                          <a:ea typeface="+mn-ea"/>
                          <a:cs typeface="+mn-cs"/>
                        </a:rPr>
                        <a:t>54% je </a:t>
                      </a:r>
                      <a:r>
                        <a:rPr lang="en-US" sz="1800" kern="1200" dirty="0" err="1">
                          <a:solidFill>
                            <a:schemeClr val="dk1"/>
                          </a:solidFill>
                          <a:effectLst/>
                          <a:latin typeface="+mn-lt"/>
                          <a:ea typeface="+mn-ea"/>
                          <a:cs typeface="+mn-cs"/>
                        </a:rPr>
                        <a:t>nach</a:t>
                      </a:r>
                      <a:r>
                        <a:rPr lang="en-US" sz="1800" kern="1200" dirty="0">
                          <a:solidFill>
                            <a:schemeClr val="dk1"/>
                          </a:solidFill>
                          <a:effectLst/>
                          <a:latin typeface="+mn-lt"/>
                          <a:ea typeface="+mn-ea"/>
                          <a:cs typeface="+mn-cs"/>
                        </a:rPr>
                        <a:t> Region</a:t>
                      </a: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N= </a:t>
                      </a:r>
                      <a:r>
                        <a:rPr lang="de-DE" sz="1800" kern="1200" dirty="0">
                          <a:solidFill>
                            <a:schemeClr val="dk1"/>
                          </a:solidFill>
                          <a:effectLst/>
                          <a:latin typeface="+mn-lt"/>
                          <a:ea typeface="+mn-ea"/>
                          <a:cs typeface="+mn-cs"/>
                        </a:rPr>
                        <a:t>293 in Tirol, 11 Fälle in </a:t>
                      </a:r>
                      <a:r>
                        <a:rPr lang="de-DE" sz="1800" kern="1200">
                          <a:solidFill>
                            <a:schemeClr val="dk1"/>
                          </a:solidFill>
                          <a:effectLst/>
                          <a:latin typeface="+mn-lt"/>
                          <a:ea typeface="+mn-ea"/>
                          <a:cs typeface="+mn-cs"/>
                        </a:rPr>
                        <a:t>anderen Regionen</a:t>
                      </a:r>
                      <a:endParaRPr lang="de-DE" sz="1800" kern="1200" dirty="0">
                        <a:solidFill>
                          <a:schemeClr val="dk1"/>
                        </a:solidFill>
                        <a:effectLst/>
                        <a:latin typeface="+mn-lt"/>
                        <a:ea typeface="+mn-ea"/>
                        <a:cs typeface="+mn-cs"/>
                      </a:endParaRPr>
                    </a:p>
                    <a:p>
                      <a:pPr>
                        <a:spcAft>
                          <a:spcPts val="0"/>
                        </a:spcAft>
                      </a:pP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dirty="0">
                          <a:effectLst/>
                          <a:latin typeface="+mn-lt"/>
                          <a:ea typeface="Calibri" panose="020F0502020204030204" pitchFamily="34" charset="0"/>
                          <a:cs typeface="Times New Roman" panose="02020603050405020304" pitchFamily="18" charset="0"/>
                        </a:rPr>
                        <a:t>X</a:t>
                      </a:r>
                    </a:p>
                  </a:txBody>
                  <a:tcPr marL="68580" marR="68580" marT="0" marB="0"/>
                </a:tc>
                <a:extLst>
                  <a:ext uri="{0D108BD9-81ED-4DB2-BD59-A6C34878D82A}">
                    <a16:rowId xmlns:a16="http://schemas.microsoft.com/office/drawing/2014/main" val="2633312537"/>
                  </a:ext>
                </a:extLst>
              </a:tr>
              <a:tr h="479037">
                <a:tc>
                  <a:txBody>
                    <a:bodyPr/>
                    <a:lstStyle/>
                    <a:p>
                      <a:pPr>
                        <a:spcAft>
                          <a:spcPts val="0"/>
                        </a:spcAft>
                      </a:pPr>
                      <a:r>
                        <a:rPr lang="de-DE" sz="2000">
                          <a:effectLst/>
                        </a:rPr>
                        <a:t>Niederlande</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a:r>
                        <a:rPr lang="de-DE" sz="1800" b="0" kern="1200" dirty="0">
                          <a:solidFill>
                            <a:schemeClr val="dk1"/>
                          </a:solidFill>
                          <a:effectLst/>
                          <a:latin typeface="+mn-lt"/>
                          <a:ea typeface="+mn-ea"/>
                          <a:cs typeface="+mn-cs"/>
                        </a:rPr>
                        <a:t>11. - 17.01.2021:  19,8 %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N = 23 </a:t>
                      </a:r>
                    </a:p>
                  </a:txBody>
                  <a:tcPr marL="68580" marR="68580" marT="0" marB="0"/>
                </a:tc>
                <a:tc>
                  <a:txBody>
                    <a:bodyPr/>
                    <a:lstStyle/>
                    <a:p>
                      <a:r>
                        <a:rPr lang="de-DE" sz="1800" kern="1200" dirty="0">
                          <a:solidFill>
                            <a:schemeClr val="dk1"/>
                          </a:solidFill>
                          <a:effectLst/>
                          <a:latin typeface="+mn-lt"/>
                          <a:ea typeface="+mn-ea"/>
                          <a:cs typeface="+mn-cs"/>
                        </a:rPr>
                        <a:t>P1: N = 2, P2: N = 3 </a:t>
                      </a:r>
                    </a:p>
                  </a:txBody>
                  <a:tcPr marL="68580" marR="68580" marT="0" marB="0"/>
                </a:tc>
                <a:extLst>
                  <a:ext uri="{0D108BD9-81ED-4DB2-BD59-A6C34878D82A}">
                    <a16:rowId xmlns:a16="http://schemas.microsoft.com/office/drawing/2014/main" val="128355916"/>
                  </a:ext>
                </a:extLst>
              </a:tr>
              <a:tr h="479037">
                <a:tc>
                  <a:txBody>
                    <a:bodyPr/>
                    <a:lstStyle/>
                    <a:p>
                      <a:pPr>
                        <a:spcAft>
                          <a:spcPts val="0"/>
                        </a:spcAft>
                      </a:pPr>
                      <a:r>
                        <a:rPr lang="de-DE" sz="2000">
                          <a:effectLst/>
                        </a:rPr>
                        <a:t>Polen</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dirty="0">
                          <a:effectLst/>
                          <a:latin typeface="+mn-lt"/>
                          <a:ea typeface="Calibri" panose="020F0502020204030204" pitchFamily="34" charset="0"/>
                          <a:cs typeface="Times New Roman" panose="02020603050405020304" pitchFamily="18" charset="0"/>
                        </a:rPr>
                        <a:t>N= 2</a:t>
                      </a:r>
                    </a:p>
                  </a:txBody>
                  <a:tcPr marL="68580" marR="68580" marT="0" marB="0"/>
                </a:tc>
                <a:tc>
                  <a:txBody>
                    <a:bodyPr/>
                    <a:lstStyle/>
                    <a:p>
                      <a:pPr>
                        <a:spcAft>
                          <a:spcPts val="0"/>
                        </a:spcAft>
                      </a:pPr>
                      <a:r>
                        <a:rPr lang="de-DE" sz="1800" b="0" dirty="0">
                          <a:effectLst/>
                          <a:latin typeface="+mn-lt"/>
                        </a:rPr>
                        <a:t>0</a:t>
                      </a: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a:effectLst/>
                          <a:latin typeface="+mn-lt"/>
                        </a:rPr>
                        <a:t>0</a:t>
                      </a:r>
                      <a:endParaRPr lang="de-DE" sz="18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366788"/>
                  </a:ext>
                </a:extLst>
              </a:tr>
              <a:tr h="479037">
                <a:tc>
                  <a:txBody>
                    <a:bodyPr/>
                    <a:lstStyle/>
                    <a:p>
                      <a:pPr>
                        <a:spcAft>
                          <a:spcPts val="0"/>
                        </a:spcAft>
                      </a:pPr>
                      <a:r>
                        <a:rPr lang="de-DE" sz="2000">
                          <a:effectLst/>
                        </a:rPr>
                        <a:t>Tschechien</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dirty="0">
                          <a:effectLst/>
                          <a:latin typeface="+mn-lt"/>
                          <a:ea typeface="Calibri" panose="020F0502020204030204" pitchFamily="34" charset="0"/>
                          <a:cs typeface="Times New Roman" panose="02020603050405020304" pitchFamily="18" charset="0"/>
                        </a:rPr>
                        <a:t>X</a:t>
                      </a:r>
                    </a:p>
                  </a:txBody>
                  <a:tcPr marL="68580" marR="68580" marT="0" marB="0"/>
                </a:tc>
                <a:tc>
                  <a:txBody>
                    <a:bodyPr/>
                    <a:lstStyle/>
                    <a:p>
                      <a:pPr>
                        <a:spcAft>
                          <a:spcPts val="0"/>
                        </a:spcAft>
                      </a:pPr>
                      <a:r>
                        <a:rPr lang="de-DE" sz="1800" b="0" dirty="0">
                          <a:effectLst/>
                          <a:latin typeface="+mn-lt"/>
                        </a:rPr>
                        <a:t>0</a:t>
                      </a: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a:effectLst/>
                          <a:latin typeface="+mn-lt"/>
                        </a:rPr>
                        <a:t>0</a:t>
                      </a:r>
                      <a:endParaRPr lang="de-DE" sz="18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801697"/>
                  </a:ext>
                </a:extLst>
              </a:tr>
              <a:tr h="611901">
                <a:tc>
                  <a:txBody>
                    <a:bodyPr/>
                    <a:lstStyle/>
                    <a:p>
                      <a:pPr>
                        <a:spcAft>
                          <a:spcPts val="0"/>
                        </a:spcAft>
                      </a:pPr>
                      <a:r>
                        <a:rPr lang="de-DE" sz="2000">
                          <a:effectLst/>
                        </a:rPr>
                        <a:t>Schweiz</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dirty="0">
                          <a:effectLst/>
                          <a:latin typeface="+mn-lt"/>
                          <a:ea typeface="Calibri" panose="020F0502020204030204" pitchFamily="34" charset="0"/>
                          <a:cs typeface="Times New Roman" panose="02020603050405020304" pitchFamily="18" charset="0"/>
                        </a:rPr>
                        <a:t>24% in KW5 (Schätzung)</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mn-lt"/>
                          <a:ea typeface="Calibri" panose="020F0502020204030204" pitchFamily="34" charset="0"/>
                          <a:cs typeface="Times New Roman" panose="02020603050405020304" pitchFamily="18" charset="0"/>
                        </a:rPr>
                        <a:t>0,8% in KW5</a:t>
                      </a:r>
                    </a:p>
                    <a:p>
                      <a:pPr>
                        <a:spcAft>
                          <a:spcPts val="0"/>
                        </a:spcAft>
                      </a:pP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800" b="0" dirty="0">
                          <a:effectLst/>
                          <a:latin typeface="+mn-lt"/>
                        </a:rPr>
                        <a:t>0</a:t>
                      </a: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1295998"/>
                  </a:ext>
                </a:extLst>
              </a:tr>
            </a:tbl>
          </a:graphicData>
        </a:graphic>
      </p:graphicFrame>
    </p:spTree>
    <p:extLst>
      <p:ext uri="{BB962C8B-B14F-4D97-AF65-F5344CB8AC3E}">
        <p14:creationId xmlns:p14="http://schemas.microsoft.com/office/powerpoint/2010/main" val="369305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CA53B-D834-41B8-B628-5419A4ECDEF0}"/>
              </a:ext>
            </a:extLst>
          </p:cNvPr>
          <p:cNvSpPr>
            <a:spLocks noGrp="1"/>
          </p:cNvSpPr>
          <p:nvPr>
            <p:ph type="title"/>
          </p:nvPr>
        </p:nvSpPr>
        <p:spPr>
          <a:xfrm>
            <a:off x="457200" y="2636912"/>
            <a:ext cx="8229600" cy="1143000"/>
          </a:xfrm>
        </p:spPr>
        <p:txBody>
          <a:bodyPr/>
          <a:lstStyle/>
          <a:p>
            <a:r>
              <a:rPr lang="de-DE" b="1" dirty="0"/>
              <a:t>Hintergrund</a:t>
            </a:r>
          </a:p>
        </p:txBody>
      </p:sp>
    </p:spTree>
    <p:extLst>
      <p:ext uri="{BB962C8B-B14F-4D97-AF65-F5344CB8AC3E}">
        <p14:creationId xmlns:p14="http://schemas.microsoft.com/office/powerpoint/2010/main" val="110864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9623C99-2CC0-4270-84EB-76FF41103919}"/>
              </a:ext>
            </a:extLst>
          </p:cNvPr>
          <p:cNvPicPr>
            <a:picLocks noChangeAspect="1"/>
          </p:cNvPicPr>
          <p:nvPr/>
        </p:nvPicPr>
        <p:blipFill>
          <a:blip r:embed="rId3"/>
          <a:stretch>
            <a:fillRect/>
          </a:stretch>
        </p:blipFill>
        <p:spPr>
          <a:xfrm>
            <a:off x="0" y="825034"/>
            <a:ext cx="7164288" cy="4404166"/>
          </a:xfrm>
          <a:prstGeom prst="rect">
            <a:avLst/>
          </a:prstGeom>
        </p:spPr>
      </p:pic>
      <p:sp>
        <p:nvSpPr>
          <p:cNvPr id="5" name="Titel 4"/>
          <p:cNvSpPr txBox="1">
            <a:spLocks/>
          </p:cNvSpPr>
          <p:nvPr/>
        </p:nvSpPr>
        <p:spPr>
          <a:xfrm>
            <a:off x="179512" y="2513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400" dirty="0"/>
              <a:t>Anteil der vollständig gegen COVID-19 geimpften Bevölkerung</a:t>
            </a:r>
          </a:p>
        </p:txBody>
      </p:sp>
      <p:cxnSp>
        <p:nvCxnSpPr>
          <p:cNvPr id="6" name="Gerade Verbindung 5"/>
          <p:cNvCxnSpPr/>
          <p:nvPr/>
        </p:nvCxnSpPr>
        <p:spPr>
          <a:xfrm>
            <a:off x="0" y="611396"/>
            <a:ext cx="9144000" cy="0"/>
          </a:xfrm>
          <a:prstGeom prst="line">
            <a:avLst/>
          </a:prstGeom>
          <a:noFill/>
          <a:ln w="19050" cap="flat" cmpd="sng" algn="ctr">
            <a:solidFill>
              <a:srgbClr val="006EC7"/>
            </a:solidFill>
            <a:prstDash val="solid"/>
          </a:ln>
          <a:effectLst/>
        </p:spPr>
      </p:cxnSp>
      <p:sp>
        <p:nvSpPr>
          <p:cNvPr id="8" name="Textfeld 7">
            <a:extLst>
              <a:ext uri="{FF2B5EF4-FFF2-40B4-BE49-F238E27FC236}">
                <a16:creationId xmlns:a16="http://schemas.microsoft.com/office/drawing/2014/main" id="{11D4EE3D-2D54-49B6-99F0-329B33CE9BE6}"/>
              </a:ext>
            </a:extLst>
          </p:cNvPr>
          <p:cNvSpPr txBox="1"/>
          <p:nvPr/>
        </p:nvSpPr>
        <p:spPr>
          <a:xfrm>
            <a:off x="0" y="6611779"/>
            <a:ext cx="2993848" cy="246221"/>
          </a:xfrm>
          <a:prstGeom prst="rect">
            <a:avLst/>
          </a:prstGeom>
          <a:noFill/>
        </p:spPr>
        <p:txBody>
          <a:bodyPr wrap="square" rtlCol="0">
            <a:spAutoFit/>
          </a:bodyPr>
          <a:lstStyle/>
          <a:p>
            <a:r>
              <a:rPr lang="de-DE" sz="1000" i="1" dirty="0">
                <a:solidFill>
                  <a:prstClr val="black"/>
                </a:solidFill>
              </a:rPr>
              <a:t>Quelle: </a:t>
            </a:r>
            <a:r>
              <a:rPr lang="de-DE" sz="1000" i="1" dirty="0" err="1">
                <a:solidFill>
                  <a:prstClr val="black"/>
                </a:solidFill>
              </a:rPr>
              <a:t>Our</a:t>
            </a:r>
            <a:r>
              <a:rPr lang="de-DE" sz="1000" i="1" dirty="0">
                <a:solidFill>
                  <a:prstClr val="black"/>
                </a:solidFill>
              </a:rPr>
              <a:t> World in Data, Stand: 10.02.2021</a:t>
            </a:r>
          </a:p>
        </p:txBody>
      </p:sp>
      <p:pic>
        <p:nvPicPr>
          <p:cNvPr id="2" name="Grafik 1">
            <a:extLst>
              <a:ext uri="{FF2B5EF4-FFF2-40B4-BE49-F238E27FC236}">
                <a16:creationId xmlns:a16="http://schemas.microsoft.com/office/drawing/2014/main" id="{E021574C-97CF-4647-9BC7-5B6D6B626871}"/>
              </a:ext>
            </a:extLst>
          </p:cNvPr>
          <p:cNvPicPr>
            <a:picLocks noChangeAspect="1"/>
          </p:cNvPicPr>
          <p:nvPr/>
        </p:nvPicPr>
        <p:blipFill>
          <a:blip r:embed="rId4"/>
          <a:stretch>
            <a:fillRect/>
          </a:stretch>
        </p:blipFill>
        <p:spPr>
          <a:xfrm>
            <a:off x="2555406" y="2571894"/>
            <a:ext cx="6444208" cy="4082428"/>
          </a:xfrm>
          <a:prstGeom prst="rect">
            <a:avLst/>
          </a:prstGeom>
        </p:spPr>
      </p:pic>
    </p:spTree>
    <p:extLst>
      <p:ext uri="{BB962C8B-B14F-4D97-AF65-F5344CB8AC3E}">
        <p14:creationId xmlns:p14="http://schemas.microsoft.com/office/powerpoint/2010/main" val="45349539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778</Words>
  <Application>Microsoft Office PowerPoint</Application>
  <PresentationFormat>Bildschirmpräsentation (4:3)</PresentationFormat>
  <Paragraphs>187</Paragraphs>
  <Slides>11</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Times New Roman</vt:lpstr>
      <vt:lpstr>Larissa</vt:lpstr>
      <vt:lpstr>PowerPoint-Präsentation</vt:lpstr>
      <vt:lpstr>PowerPoint-Präsentation</vt:lpstr>
      <vt:lpstr>PowerPoint-Präsentation</vt:lpstr>
      <vt:lpstr>SARS-CoV-2 Varianten: VOC 202012/01 (Linie B.1.1.7)</vt:lpstr>
      <vt:lpstr>SARS-CoV-2 Varianten: 501Y.V2 (Linie B1.351) </vt:lpstr>
      <vt:lpstr>SARS-CoV-2 Varianten: P1. Variante (Linie B1.128.1)</vt:lpstr>
      <vt:lpstr>PowerPoint-Präsentation</vt:lpstr>
      <vt:lpstr>Hintergrund</vt:lpstr>
      <vt:lpstr>PowerPoint-Präsentation</vt:lpstr>
      <vt:lpstr>PowerPoint-Präsentation</vt:lpstr>
      <vt:lpstr>PowerPoint-Präsentation</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McFarland, Sarah</dc:creator>
  <cp:lastModifiedBy>Romo Ventura, Eugenia</cp:lastModifiedBy>
  <cp:revision>1596</cp:revision>
  <dcterms:created xsi:type="dcterms:W3CDTF">2020-04-16T05:25:18Z</dcterms:created>
  <dcterms:modified xsi:type="dcterms:W3CDTF">2021-02-12T16:36:30Z</dcterms:modified>
</cp:coreProperties>
</file>