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610" r:id="rId2"/>
    <p:sldId id="596" r:id="rId3"/>
    <p:sldId id="613" r:id="rId4"/>
    <p:sldId id="607" r:id="rId5"/>
    <p:sldId id="600" r:id="rId6"/>
    <p:sldId id="609" r:id="rId7"/>
    <p:sldId id="612" r:id="rId8"/>
    <p:sldId id="601" r:id="rId9"/>
    <p:sldId id="603" r:id="rId10"/>
    <p:sldId id="611" r:id="rId11"/>
    <p:sldId id="604" r:id="rId12"/>
    <p:sldId id="605" r:id="rId13"/>
  </p:sldIdLst>
  <p:sldSz cx="9144000" cy="6858000" type="screen4x3"/>
  <p:notesSz cx="6794500" cy="99314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70267" autoAdjust="0"/>
  </p:normalViewPr>
  <p:slideViewPr>
    <p:cSldViewPr snapToGrid="0" snapToObjects="1">
      <p:cViewPr varScale="1">
        <p:scale>
          <a:sx n="47" d="100"/>
          <a:sy n="47" d="100"/>
        </p:scale>
        <p:origin x="1624" y="48"/>
      </p:cViewPr>
      <p:guideLst>
        <p:guide orient="horz" pos="2160"/>
        <p:guide pos="2880"/>
      </p:guideLst>
    </p:cSldViewPr>
  </p:slideViewPr>
  <p:outlineViewPr>
    <p:cViewPr>
      <p:scale>
        <a:sx n="33" d="100"/>
        <a:sy n="33" d="100"/>
      </p:scale>
      <p:origin x="38" y="35578"/>
    </p:cViewPr>
  </p:outlineViewPr>
  <p:notesTextViewPr>
    <p:cViewPr>
      <p:scale>
        <a:sx n="100" d="100"/>
        <a:sy n="100" d="100"/>
      </p:scale>
      <p:origin x="0" y="0"/>
    </p:cViewPr>
  </p:notesTextViewPr>
  <p:sorterViewPr>
    <p:cViewPr>
      <p:scale>
        <a:sx n="60" d="100"/>
        <a:sy n="60" d="100"/>
      </p:scale>
      <p:origin x="0" y="3394"/>
    </p:cViewPr>
  </p:sorterViewPr>
  <p:notesViewPr>
    <p:cSldViewPr snapToGrid="0" snapToObjects="1">
      <p:cViewPr varScale="1">
        <p:scale>
          <a:sx n="59" d="100"/>
          <a:sy n="59" d="100"/>
        </p:scale>
        <p:origin x="-3264" y="-8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112A5B09-A9A8-2644-9E6D-705AA413DA79}" type="datetimeFigureOut">
              <a:rPr lang="de-DE" smtClean="0"/>
              <a:t>12.02.2021</a:t>
            </a:fld>
            <a:endParaRPr lang="de-DE"/>
          </a:p>
        </p:txBody>
      </p:sp>
      <p:sp>
        <p:nvSpPr>
          <p:cNvPr id="4" name="Fußzeilenplatzhalt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03B55E56-2990-C745-88B9-6378D75E0E12}" type="datetimeFigureOut">
              <a:rPr lang="de-DE" smtClean="0"/>
              <a:t>12.02.2021</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714A3DD6-4546-4658-A145-EBA47E58A555}"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352371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Durchgezogene Linie: 50% der Antworten (ohne Antwort „Kann ich nicht beurteilen“)</a:t>
            </a:r>
          </a:p>
          <a:p>
            <a:r>
              <a:rPr lang="de-DE" dirty="0"/>
              <a:t>Gepunktete-gestrichelte Linien: 25 und 75% der Antworten (ohne Antwort „Kann ich nicht beurteilen“)</a:t>
            </a:r>
          </a:p>
          <a:p>
            <a:endParaRPr lang="de-DE" dirty="0"/>
          </a:p>
        </p:txBody>
      </p:sp>
      <p:sp>
        <p:nvSpPr>
          <p:cNvPr id="4" name="Datumsplatzhalter 3"/>
          <p:cNvSpPr>
            <a:spLocks noGrp="1"/>
          </p:cNvSpPr>
          <p:nvPr>
            <p:ph type="dt" idx="1"/>
          </p:nvPr>
        </p:nvSpPr>
        <p:spPr/>
        <p:txBody>
          <a:bodyPr/>
          <a:lstStyle/>
          <a:p>
            <a:fld id="{3E84BE22-4C36-4D3F-AF30-DBAFD5DE5224}"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44968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Von den Mitarbeitenden, die vollständig teilnahmen, gaben 30 von 223 (14%) die Rolle einer Führungskraft an. Eine aktive Einbindung in das COVID-19 Geschehen mit mehr als 35 Stunden Einsatz insgesamt bestätigten mehr als die Hälfte der teilnehmenden Mitarbeitenden (124 von 224 Teilnehmenden bzw. 55%). 53 von 223 Teilnehmenden (24%) gaben mehr als 5 Schichtdienste in der Koordinierungsstelle bzw. im Lagezentrum an. Die Zahl der Teilnehmenden, die an mehr als 5 Sitzungen der Lage-AG bzw. des Krisenstabs teilnahmen, lag bei 26 von 223 (12%). An einer früheren Lage, bei der das Lagezentrum aktiviert war, waren 14 von 223 Teilnehmenden (6%) im RKI-Krisenstab und/oder im Lagezentrum involviert. </a:t>
            </a:r>
          </a:p>
          <a:p>
            <a:endParaRPr lang="de-DE" dirty="0"/>
          </a:p>
        </p:txBody>
      </p:sp>
      <p:sp>
        <p:nvSpPr>
          <p:cNvPr id="4" name="Datumsplatzhalter 3"/>
          <p:cNvSpPr>
            <a:spLocks noGrp="1"/>
          </p:cNvSpPr>
          <p:nvPr>
            <p:ph type="dt" idx="1"/>
          </p:nvPr>
        </p:nvSpPr>
        <p:spPr/>
        <p:txBody>
          <a:bodyPr/>
          <a:lstStyle/>
          <a:p>
            <a:fld id="{BADEA4A4-15CC-4848-BABD-0E12F717CBE9}"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29073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Digitale Tools: z.B. Dienstplansoftware, kein Excel, sondern Datenbanken, Software für Lagemanagement (z.B. </a:t>
            </a:r>
            <a:r>
              <a:rPr lang="de-DE" dirty="0" err="1"/>
              <a:t>Zendesk</a:t>
            </a:r>
            <a:r>
              <a:rPr lang="de-DE" dirty="0"/>
              <a:t>) anstelle von Excel/Outlook/Netzwerklaufwerk</a:t>
            </a:r>
          </a:p>
          <a:p>
            <a:endParaRPr lang="de-DE" dirty="0"/>
          </a:p>
          <a:p>
            <a:r>
              <a:rPr lang="de-DE" dirty="0"/>
              <a:t>Arbeitsbelastung:</a:t>
            </a:r>
          </a:p>
          <a:p>
            <a:pPr marL="857250" lvl="1" indent="-400050">
              <a:buFont typeface="+mj-lt"/>
              <a:buAutoNum type="romanLcPeriod"/>
            </a:pPr>
            <a:r>
              <a:rPr lang="de-DE" sz="1600" dirty="0"/>
              <a:t>COVID-19 bedingte Arbeitszeit in den 2 Wochen vor Befragung im Median 40% (</a:t>
            </a:r>
            <a:r>
              <a:rPr lang="de-DE" sz="1200" kern="1200" dirty="0">
                <a:solidFill>
                  <a:schemeClr val="tx1"/>
                </a:solidFill>
                <a:effectLst/>
                <a:latin typeface="+mn-lt"/>
                <a:ea typeface="+mn-ea"/>
                <a:cs typeface="+mn-cs"/>
              </a:rPr>
              <a:t>Min=0%, 25%-Perzentil 10%, 75%-Perzentil 80%, Max=100%, n=216</a:t>
            </a:r>
            <a:r>
              <a:rPr lang="de-DE" sz="1600" dirty="0"/>
              <a:t>).</a:t>
            </a:r>
          </a:p>
          <a:p>
            <a:pPr marL="857250" lvl="1" indent="-400050">
              <a:buFont typeface="+mj-lt"/>
              <a:buAutoNum type="romanLcPeriod"/>
            </a:pPr>
            <a:r>
              <a:rPr lang="de-DE" sz="1600" dirty="0"/>
              <a:t>37% mit höherer und 53% mit deutlich höherer Arbeitsbelastung im Vgl. zur Arbeitsbelastung vor Beginn der Involvierung in der COVID-19 Lage (n=131). </a:t>
            </a:r>
          </a:p>
          <a:p>
            <a:pPr marL="857250" marR="0" lvl="1" indent="-400050" algn="l" defTabSz="457200" rtl="0" eaLnBrk="1" fontAlgn="auto" latinLnBrk="0" hangingPunct="1">
              <a:lnSpc>
                <a:spcPct val="100000"/>
              </a:lnSpc>
              <a:spcBef>
                <a:spcPts val="0"/>
              </a:spcBef>
              <a:spcAft>
                <a:spcPts val="0"/>
              </a:spcAft>
              <a:buClrTx/>
              <a:buSzTx/>
              <a:buFont typeface="+mj-lt"/>
              <a:buAutoNum type="romanLcPeriod"/>
              <a:tabLst/>
              <a:defRPr/>
            </a:pPr>
            <a:r>
              <a:rPr lang="de-DE" sz="1600" dirty="0"/>
              <a:t>Schutz vor Überlastung nicht ausreichend: </a:t>
            </a:r>
            <a:r>
              <a:rPr lang="de-DE" sz="1200" kern="1200" dirty="0">
                <a:solidFill>
                  <a:schemeClr val="tx1"/>
                </a:solidFill>
                <a:effectLst/>
                <a:latin typeface="+mn-lt"/>
                <a:ea typeface="+mn-ea"/>
                <a:cs typeface="+mn-cs"/>
              </a:rPr>
              <a:t>Der Aussage, Mitarbeitende würden vor Überlastung geschützt, stimmten 53% der Teilnehmenden eher nicht oder überhaupt nicht zu. </a:t>
            </a:r>
          </a:p>
          <a:p>
            <a:pPr marL="857250" lvl="1" indent="-400050">
              <a:buFont typeface="+mj-lt"/>
              <a:buAutoNum type="romanLcPeriod"/>
            </a:pPr>
            <a:endParaRPr lang="de-DE"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Was die </a:t>
            </a:r>
            <a:r>
              <a:rPr lang="de-DE" sz="1200" b="1" kern="1200" dirty="0">
                <a:solidFill>
                  <a:schemeClr val="tx1"/>
                </a:solidFill>
                <a:effectLst/>
                <a:latin typeface="+mn-lt"/>
                <a:ea typeface="+mn-ea"/>
                <a:cs typeface="+mn-cs"/>
              </a:rPr>
              <a:t>Anzahl an Mitarbeitenden pro Position im Lagezentrum</a:t>
            </a:r>
            <a:r>
              <a:rPr lang="de-DE" sz="1200" kern="1200" dirty="0">
                <a:solidFill>
                  <a:schemeClr val="tx1"/>
                </a:solidFill>
                <a:effectLst/>
                <a:latin typeface="+mn-lt"/>
                <a:ea typeface="+mn-ea"/>
                <a:cs typeface="+mn-cs"/>
              </a:rPr>
              <a:t> angeht, wurde mehrfach ein zu kleiner Pool moniert, der positions- und urlaubsabhängig sei aber auch spontane Ausfälle bei Krankheit oder Entsendungen von Mitarbeitenden nicht immer gut auffangen könne.  </a:t>
            </a:r>
            <a:endParaRPr lang="de-DE" dirty="0"/>
          </a:p>
          <a:p>
            <a:endParaRPr lang="de-DE" dirty="0"/>
          </a:p>
        </p:txBody>
      </p:sp>
      <p:sp>
        <p:nvSpPr>
          <p:cNvPr id="4" name="Datumsplatzhalter 3"/>
          <p:cNvSpPr>
            <a:spLocks noGrp="1"/>
          </p:cNvSpPr>
          <p:nvPr>
            <p:ph type="dt" idx="1"/>
          </p:nvPr>
        </p:nvSpPr>
        <p:spPr/>
        <p:txBody>
          <a:bodyPr/>
          <a:lstStyle/>
          <a:p>
            <a:fld id="{C5756971-B489-4B43-AB09-AFDB6954C904}"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82479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Durchgezogene Linie: 50% der Antworten (ohne Antwort „Kann ich nicht beurteilen“)</a:t>
            </a:r>
          </a:p>
          <a:p>
            <a:r>
              <a:rPr lang="de-DE" dirty="0"/>
              <a:t>Gepunktete-gestrichelte Linien: 25 und 75% der Antworten (ohne Antwort „Kann ich nicht beurteilen“)</a:t>
            </a:r>
          </a:p>
          <a:p>
            <a:endParaRPr lang="de-DE" dirty="0"/>
          </a:p>
          <a:p>
            <a:r>
              <a:rPr lang="de-DE" sz="1200" kern="1200" dirty="0">
                <a:solidFill>
                  <a:schemeClr val="tx1"/>
                </a:solidFill>
                <a:effectLst/>
                <a:latin typeface="+mn-lt"/>
                <a:ea typeface="+mn-ea"/>
                <a:cs typeface="+mn-cs"/>
              </a:rPr>
              <a:t>Alle Teilnehmenden wurden zusätzlich hinsichtlich der Nutzung des Verteilers-RKI-Corona, über den u.a. die Krisenstabsprotokolle versandt werden, sowie der Krisenstabsprotokolle selbst befragt.</a:t>
            </a:r>
          </a:p>
          <a:p>
            <a:r>
              <a:rPr lang="de-DE" sz="1200" kern="1200" dirty="0">
                <a:solidFill>
                  <a:schemeClr val="tx1"/>
                </a:solidFill>
                <a:effectLst/>
                <a:latin typeface="+mn-lt"/>
                <a:ea typeface="+mn-ea"/>
                <a:cs typeface="+mn-cs"/>
              </a:rPr>
              <a:t>94 von 222 Teilnehmenden (42%) gaben an, E-Mails über den Verteiler-RKI-Corona zu erhalten. Von den Teilnehmenden, die diese Frage bejahten, gaben 53 (56%) an, dass der Verteiler angemessen genutzt werde, während 14 (15%) bzw. 15 Teilnehmende (16%) erklärten, dass er zu häufig bzw. zu selten genutzt werde. Die übrigen Antworten entfielen auf die „Weiß nicht“ Option. </a:t>
            </a:r>
          </a:p>
          <a:p>
            <a:r>
              <a:rPr lang="de-DE" sz="1200" kern="1200" dirty="0">
                <a:solidFill>
                  <a:schemeClr val="tx1"/>
                </a:solidFill>
                <a:effectLst/>
                <a:latin typeface="+mn-lt"/>
                <a:ea typeface="+mn-ea"/>
                <a:cs typeface="+mn-cs"/>
              </a:rPr>
              <a:t>Hinsichtlich der Krisenstabsprotokolle gaben 83 von 220 Teilnehmenden (37%) an, diese nie zu lesen, wohingegen 53 Teilnehmende diese weniger als einmal pro Woche, 49 mindestens einmal pro Woche und 35 nach jeder Sitzung zu lesen erklärten (24%, 22% bzw. 16%).</a:t>
            </a:r>
          </a:p>
          <a:p>
            <a:r>
              <a:rPr lang="de-DE" sz="1200" kern="1200" dirty="0">
                <a:solidFill>
                  <a:schemeClr val="tx1"/>
                </a:solidFill>
                <a:effectLst/>
                <a:latin typeface="+mn-lt"/>
                <a:ea typeface="+mn-ea"/>
                <a:cs typeface="+mn-cs"/>
              </a:rPr>
              <a:t>Einige Teilnehmende gaben an, entweder nicht von der Existenz der Krisenstabsprotokolle gewusst zu haben (2 Nennungen) oder die Zugriffsmöglichkeiten nicht zu kennen (7 Nennungen). Mehrfach wurde im Intranet vergeblich danach gesucht.  </a:t>
            </a:r>
          </a:p>
        </p:txBody>
      </p:sp>
      <p:sp>
        <p:nvSpPr>
          <p:cNvPr id="4" name="Datumsplatzhalter 3"/>
          <p:cNvSpPr>
            <a:spLocks noGrp="1"/>
          </p:cNvSpPr>
          <p:nvPr>
            <p:ph type="dt" idx="1"/>
          </p:nvPr>
        </p:nvSpPr>
        <p:spPr/>
        <p:txBody>
          <a:bodyPr/>
          <a:lstStyle/>
          <a:p>
            <a:fld id="{B7E9CC86-A059-4A84-9C44-36ECEFBD90D6}"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56953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Durchgezogene Linie: 50% der Antworten (ohne Antwort „Kann ich nicht beurteilen“)</a:t>
            </a:r>
          </a:p>
          <a:p>
            <a:r>
              <a:rPr lang="de-DE" dirty="0"/>
              <a:t>Gepunktete-gestrichelte Linien: 25 und 75% der Antworten (ohne Antwort „Kann ich nicht beurteilen“)</a:t>
            </a:r>
          </a:p>
          <a:p>
            <a:endParaRPr lang="de-DE" dirty="0"/>
          </a:p>
          <a:p>
            <a:r>
              <a:rPr lang="de-DE" dirty="0"/>
              <a:t>Nur ca. ein Viertel der TN stimmten zumindest </a:t>
            </a:r>
            <a:r>
              <a:rPr lang="de-DE" dirty="0" err="1"/>
              <a:t>tendentiell</a:t>
            </a:r>
            <a:r>
              <a:rPr lang="de-DE" dirty="0"/>
              <a:t> den Aussagen zur ausreichenden Verteilung von Prozesswissen und zum Schutz vor Überlastung zu!</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a:t>Der Aussage, Mitarbeitende würden vor Überlastung geschützt, stimmten 53% der Teilnehmenden eher nicht oder überhaupt nicht zu. </a:t>
            </a:r>
          </a:p>
          <a:p>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Mehrfach wurde beklagt, dass eine </a:t>
            </a:r>
            <a:r>
              <a:rPr lang="de-DE" sz="1200" kern="1200" dirty="0" err="1">
                <a:solidFill>
                  <a:schemeClr val="tx1"/>
                </a:solidFill>
                <a:effectLst/>
                <a:latin typeface="+mn-lt"/>
                <a:ea typeface="+mn-ea"/>
                <a:cs typeface="+mn-cs"/>
              </a:rPr>
              <a:t>Depriorisierung</a:t>
            </a:r>
            <a:r>
              <a:rPr lang="de-DE" sz="1200" kern="1200" dirty="0">
                <a:solidFill>
                  <a:schemeClr val="tx1"/>
                </a:solidFill>
                <a:effectLst/>
                <a:latin typeface="+mn-lt"/>
                <a:ea typeface="+mn-ea"/>
                <a:cs typeface="+mn-cs"/>
              </a:rPr>
              <a:t> von Aufgaben nicht zu einer merklichen Entlastung geführt habe: so werde „trotz </a:t>
            </a:r>
            <a:r>
              <a:rPr lang="de-DE" sz="1200" kern="1200" dirty="0" err="1">
                <a:solidFill>
                  <a:schemeClr val="tx1"/>
                </a:solidFill>
                <a:effectLst/>
                <a:latin typeface="+mn-lt"/>
                <a:ea typeface="+mn-ea"/>
                <a:cs typeface="+mn-cs"/>
              </a:rPr>
              <a:t>Depriorisierung</a:t>
            </a:r>
            <a:r>
              <a:rPr lang="de-DE" sz="1200" kern="1200" dirty="0">
                <a:solidFill>
                  <a:schemeClr val="tx1"/>
                </a:solidFill>
                <a:effectLst/>
                <a:latin typeface="+mn-lt"/>
                <a:ea typeface="+mn-ea"/>
                <a:cs typeface="+mn-cs"/>
              </a:rPr>
              <a:t> erwartet, dass alles weiterlaufe,“ eine Diskrepanz zwischen offizieller Haltung und Erwartungen gesehen und für Verzögerungen gebe es kaum Verständnis (3 Nennungen).  </a:t>
            </a:r>
            <a:endParaRPr lang="de-DE" dirty="0"/>
          </a:p>
          <a:p>
            <a:endParaRPr lang="de-DE" dirty="0"/>
          </a:p>
        </p:txBody>
      </p:sp>
      <p:sp>
        <p:nvSpPr>
          <p:cNvPr id="4" name="Datumsplatzhalter 3"/>
          <p:cNvSpPr>
            <a:spLocks noGrp="1"/>
          </p:cNvSpPr>
          <p:nvPr>
            <p:ph type="dt" idx="1"/>
          </p:nvPr>
        </p:nvSpPr>
        <p:spPr/>
        <p:txBody>
          <a:bodyPr/>
          <a:lstStyle/>
          <a:p>
            <a:fld id="{747E3665-7B80-4FCF-A052-DBE5427BD8DF}"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49679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Positive Erfahrungen während der COVID-19 Lage (&gt;180 Codes vergeben bei &gt;100 Freitextkommentaren)</a:t>
            </a:r>
          </a:p>
          <a:p>
            <a:pPr marL="171450" indent="-171450">
              <a:buFont typeface="Arial" panose="020B0604020202020204" pitchFamily="34" charset="0"/>
              <a:buChar char="•"/>
            </a:pPr>
            <a:r>
              <a:rPr lang="de-DE" dirty="0"/>
              <a:t>Vernetzung: im RKI, außerhalb des RKI, über FG und Abt. hinaus, im LZ</a:t>
            </a:r>
          </a:p>
          <a:p>
            <a:pPr marL="171450" indent="-171450">
              <a:buFont typeface="Arial" panose="020B0604020202020204" pitchFamily="34" charset="0"/>
              <a:buChar char="•"/>
            </a:pPr>
            <a:r>
              <a:rPr lang="de-DE" dirty="0"/>
              <a:t>Kooperation: Zusammenarbeit im LZ, über FG-&amp; Abt.-Grenzen hinweg, im LZ, mit externen Partner*innen, Freundlichkeit, Selbstverständlichkeit des Zusammenarbeitens, technische Ermöglichung der Zusammenarbeit über TK/WebEx</a:t>
            </a:r>
          </a:p>
          <a:p>
            <a:pPr marL="171450" indent="-171450">
              <a:buFont typeface="Arial" panose="020B0604020202020204" pitchFamily="34" charset="0"/>
              <a:buChar char="•"/>
            </a:pPr>
            <a:r>
              <a:rPr lang="de-DE" dirty="0"/>
              <a:t>Unterstützung: Gehaltsstelle, MA-Support, mobile Arbeitsgeräte, Personalstelle, Beratungsangebote, Home-Office, Online-Kurse</a:t>
            </a:r>
          </a:p>
          <a:p>
            <a:pPr marL="171450" indent="-171450">
              <a:buFont typeface="Arial" panose="020B0604020202020204" pitchFamily="34" charset="0"/>
              <a:buChar char="•"/>
            </a:pPr>
            <a:r>
              <a:rPr lang="de-DE" dirty="0"/>
              <a:t>Wertschätzung: der Leitung, der FL, der Schichtleitungen; Wertschätzung der direkten Kontakte; externe Wertschätzung des Instituts; Wertschätzung </a:t>
            </a:r>
            <a:r>
              <a:rPr lang="de-DE" dirty="0" err="1"/>
              <a:t>ggü</a:t>
            </a:r>
            <a:r>
              <a:rPr lang="de-DE" dirty="0"/>
              <a:t> LZ-Tätigkeit / Primärdiagnostik / LZ-Leitung</a:t>
            </a:r>
          </a:p>
          <a:p>
            <a:pPr marL="171450" indent="-171450">
              <a:buFont typeface="Arial" panose="020B0604020202020204" pitchFamily="34" charset="0"/>
              <a:buChar char="•"/>
            </a:pPr>
            <a:r>
              <a:rPr lang="de-DE" dirty="0"/>
              <a:t>Engagement, Teamspirit, Zusammenhalt</a:t>
            </a:r>
          </a:p>
          <a:p>
            <a:pPr marL="171450" indent="-171450">
              <a:buFont typeface="Arial" panose="020B0604020202020204" pitchFamily="34" charset="0"/>
              <a:buChar char="•"/>
            </a:pPr>
            <a:r>
              <a:rPr lang="de-DE" dirty="0"/>
              <a:t>Motivation: MA durch eigenen Beitrag / Sinnhaftigkeit / Team-Tätigkeit motiviert</a:t>
            </a:r>
          </a:p>
          <a:p>
            <a:pPr marL="0" indent="0">
              <a:buFont typeface="Arial" panose="020B0604020202020204" pitchFamily="34" charset="0"/>
              <a:buNone/>
            </a:pPr>
            <a:endParaRPr lang="de-DE" dirty="0"/>
          </a:p>
          <a:p>
            <a:pPr marL="0" indent="0">
              <a:buFont typeface="Arial" panose="020B0604020202020204" pitchFamily="34" charset="0"/>
              <a:buNone/>
            </a:pPr>
            <a:r>
              <a:rPr lang="de-DE" dirty="0"/>
              <a:t>Verbesserungsvorschläge (&gt;240 Codes vergeben bei fast 100 Freitextantworten) v.a.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Personal: Schutz vor Überlastung, Umsetzung interner Maßnahmen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Arbeitsorganisation: Priorisierung, Automatisierung, Prozessoptimierung, Vermeidung von </a:t>
            </a:r>
            <a:r>
              <a:rPr lang="de-DE" dirty="0" err="1"/>
              <a:t>bottlenecks</a:t>
            </a:r>
            <a:endParaRPr lang="de-DE" dirty="0"/>
          </a:p>
          <a:p>
            <a:pPr marL="171450" indent="-171450">
              <a:buFont typeface="Arial" panose="020B0604020202020204" pitchFamily="34" charset="0"/>
              <a:buChar char="•"/>
            </a:pPr>
            <a:r>
              <a:rPr lang="de-DE" dirty="0"/>
              <a:t>Kommunikation</a:t>
            </a:r>
          </a:p>
          <a:p>
            <a:pPr marL="171450" indent="-171450">
              <a:buFont typeface="Arial" panose="020B0604020202020204" pitchFamily="34" charset="0"/>
              <a:buChar char="•"/>
            </a:pPr>
            <a:r>
              <a:rPr lang="de-DE" dirty="0"/>
              <a:t>Ressourcen: Digitale Tools/Technische Unterstützung, Räumlichkeiten, Ausstattung, Tokens für alle, mobile Arbeitsbedingungen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Führung: Wertschätzung, Priorisierung, Kommunikation, Motivationserhalt, offene Fehlerkultur, Einbeziehen aller MA, Schutz vor Überlastung</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a:p>
            <a:endParaRPr lang="de-DE" dirty="0"/>
          </a:p>
        </p:txBody>
      </p:sp>
      <p:sp>
        <p:nvSpPr>
          <p:cNvPr id="4" name="Datumsplatzhalter 3"/>
          <p:cNvSpPr>
            <a:spLocks noGrp="1"/>
          </p:cNvSpPr>
          <p:nvPr>
            <p:ph type="dt" idx="1"/>
          </p:nvPr>
        </p:nvSpPr>
        <p:spPr/>
        <p:txBody>
          <a:bodyPr/>
          <a:lstStyle/>
          <a:p>
            <a:fld id="{DE1D0C51-B009-485E-92EC-09D4FC039FE4}"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15709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Durchgezogene Linie: 50% der Antworten (ohne Antwort „Kann ich nicht beurteilen“)</a:t>
            </a:r>
          </a:p>
          <a:p>
            <a:r>
              <a:rPr lang="de-DE" dirty="0"/>
              <a:t>Gepunktete-gestrichelte Linien: 25 und 75% der Antworten (ohne Antwort „Kann ich nicht beurteilen“)</a:t>
            </a:r>
          </a:p>
          <a:p>
            <a:endParaRPr lang="de-DE" dirty="0"/>
          </a:p>
        </p:txBody>
      </p:sp>
      <p:sp>
        <p:nvSpPr>
          <p:cNvPr id="4" name="Datumsplatzhalter 3"/>
          <p:cNvSpPr>
            <a:spLocks noGrp="1"/>
          </p:cNvSpPr>
          <p:nvPr>
            <p:ph type="dt" idx="1"/>
          </p:nvPr>
        </p:nvSpPr>
        <p:spPr/>
        <p:txBody>
          <a:bodyPr/>
          <a:lstStyle/>
          <a:p>
            <a:fld id="{F0C9EC49-2D7E-4A05-822E-15CC936BEC63}"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40802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Durchgezogene Linie: 50% der Antworten (ohne Antwort „Kann ich nicht beurteilen“)</a:t>
            </a:r>
          </a:p>
          <a:p>
            <a:r>
              <a:rPr lang="de-DE" dirty="0"/>
              <a:t>Gepunktete-gestrichelte Linien: 25 und 75% der Antworten (ohne Antwort „Kann ich nicht beurteilen“)</a:t>
            </a:r>
          </a:p>
          <a:p>
            <a:endParaRPr lang="de-DE" dirty="0"/>
          </a:p>
        </p:txBody>
      </p:sp>
      <p:sp>
        <p:nvSpPr>
          <p:cNvPr id="4" name="Datumsplatzhalter 3"/>
          <p:cNvSpPr>
            <a:spLocks noGrp="1"/>
          </p:cNvSpPr>
          <p:nvPr>
            <p:ph type="dt" idx="1"/>
          </p:nvPr>
        </p:nvSpPr>
        <p:spPr/>
        <p:txBody>
          <a:bodyPr/>
          <a:lstStyle/>
          <a:p>
            <a:fld id="{A9374109-6EAA-4718-B4EF-0D1F3EF923AB}"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85753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3C844E38-61E6-4D0D-82B6-79F51567687C}" type="datetime1">
              <a:rPr lang="de-DE" smtClean="0"/>
              <a:t>12.02.2021</a:t>
            </a:fld>
            <a:endParaRPr lang="de-DE"/>
          </a:p>
        </p:txBody>
      </p:sp>
      <p:sp>
        <p:nvSpPr>
          <p:cNvPr id="5" name="Foliennummernplatzhalter 4"/>
          <p:cNvSpPr>
            <a:spLocks noGrp="1"/>
          </p:cNvSpPr>
          <p:nvPr>
            <p:ph type="sldNum" sz="quarter" idx="5"/>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656397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 y="1384875"/>
            <a:ext cx="9002464" cy="4358639"/>
          </a:xfrm>
          <a:prstGeom prst="rect">
            <a:avLst/>
          </a:prstGeom>
          <a:solidFill>
            <a:schemeClr val="tx2"/>
          </a:solidFill>
          <a:effectLst>
            <a:outerShdw blurRad="50800" dist="50800" dir="5400000" sx="1000" sy="1000" algn="ctr" rotWithShape="0">
              <a:srgbClr val="000000"/>
            </a:outerShdw>
          </a:effectLst>
        </p:spPr>
      </p:pic>
      <p:sp>
        <p:nvSpPr>
          <p:cNvPr id="4" name="Rechteck 3"/>
          <p:cNvSpPr/>
          <p:nvPr userDrawn="1"/>
        </p:nvSpPr>
        <p:spPr>
          <a:xfrm>
            <a:off x="-254000" y="1384875"/>
            <a:ext cx="9002464" cy="435863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Bild 13" descr="PPT_Backgroun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4" y="2267304"/>
            <a:ext cx="395537"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lvl1pPr>
              <a:defRPr/>
            </a:lvl1pPr>
          </a:lstStyle>
          <a:p>
            <a:r>
              <a:rPr lang="de-DE" dirty="0"/>
              <a:t>12.02.2021</a:t>
            </a:r>
            <a:endParaRPr lang="en-GB"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6176543"/>
            <a:ext cx="1258226"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itel 1"/>
          <p:cNvSpPr>
            <a:spLocks noGrp="1"/>
          </p:cNvSpPr>
          <p:nvPr>
            <p:ph type="ctrTitle"/>
          </p:nvPr>
        </p:nvSpPr>
        <p:spPr>
          <a:xfrm>
            <a:off x="3934890" y="2267304"/>
            <a:ext cx="4504844" cy="2671017"/>
          </a:xfrm>
        </p:spPr>
        <p:txBody>
          <a:bodyPr lIns="252000" tIns="360000" rIns="252000" bIns="360000" anchor="ctr" anchorCtr="0">
            <a:normAutofit/>
          </a:bodyPr>
          <a:lstStyle>
            <a:lvl1pPr algn="l">
              <a:defRPr sz="2000" b="1" i="0">
                <a:solidFill>
                  <a:schemeClr val="bg1"/>
                </a:solidFill>
              </a:defRPr>
            </a:lvl1pPr>
          </a:lstStyle>
          <a:p>
            <a:endParaRPr lang="de-DE" dirty="0"/>
          </a:p>
        </p:txBody>
      </p:sp>
    </p:spTree>
    <p:extLst>
      <p:ext uri="{BB962C8B-B14F-4D97-AF65-F5344CB8AC3E}">
        <p14:creationId xmlns:p14="http://schemas.microsoft.com/office/powerpoint/2010/main" val="199620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de-DE" dirty="0"/>
              <a:t>12.02.2021</a:t>
            </a:r>
            <a:endParaRPr lang="en-GB" dirty="0"/>
          </a:p>
        </p:txBody>
      </p:sp>
      <p:sp>
        <p:nvSpPr>
          <p:cNvPr id="4" name="Footer Placeholder 3"/>
          <p:cNvSpPr>
            <a:spLocks noGrp="1"/>
          </p:cNvSpPr>
          <p:nvPr>
            <p:ph type="ftr" sz="quarter" idx="11"/>
          </p:nvPr>
        </p:nvSpPr>
        <p:spPr>
          <a:xfrm>
            <a:off x="2699792" y="6356350"/>
            <a:ext cx="4424908" cy="365125"/>
          </a:xfrm>
        </p:spPr>
        <p:txBody>
          <a:bodyPr/>
          <a:lstStyle>
            <a:lvl1pPr>
              <a:defRPr/>
            </a:lvl1pPr>
          </a:lstStyle>
          <a:p>
            <a:r>
              <a:rPr lang="de-DE" dirty="0"/>
              <a:t>Befragung: RKI-internes Lagemanagement, Oktober 2020 – FG38</a:t>
            </a:r>
          </a:p>
        </p:txBody>
      </p:sp>
      <p:sp>
        <p:nvSpPr>
          <p:cNvPr id="5" name="Slide Number Placeholder 4"/>
          <p:cNvSpPr>
            <a:spLocks noGrp="1"/>
          </p:cNvSpPr>
          <p:nvPr>
            <p:ph type="sldNum" sz="quarter" idx="12"/>
          </p:nvPr>
        </p:nvSpPr>
        <p:spPr/>
        <p:txBody>
          <a:bodyPr/>
          <a:lstStyle/>
          <a:p>
            <a:fld id="{893989DE-334C-1E43-9B07-93516B52C990}" type="slidenum">
              <a:rPr lang="en-GB" smtClean="0"/>
              <a:pPr/>
              <a:t>‹Nr.›</a:t>
            </a:fld>
            <a:endParaRPr lang="en-GB"/>
          </a:p>
        </p:txBody>
      </p:sp>
    </p:spTree>
    <p:extLst>
      <p:ext uri="{BB962C8B-B14F-4D97-AF65-F5344CB8AC3E}">
        <p14:creationId xmlns:p14="http://schemas.microsoft.com/office/powerpoint/2010/main" val="8348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r>
              <a:rPr lang="en-GB" dirty="0"/>
              <a:t>12.02.2021</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6" name="Titelplatzhalter 1"/>
          <p:cNvSpPr>
            <a:spLocks noGrp="1"/>
          </p:cNvSpPr>
          <p:nvPr>
            <p:ph type="title"/>
          </p:nvPr>
        </p:nvSpPr>
        <p:spPr>
          <a:xfrm>
            <a:off x="457200" y="940853"/>
            <a:ext cx="7983646" cy="874368"/>
          </a:xfrm>
          <a:prstGeom prst="rect">
            <a:avLst/>
          </a:prstGeom>
        </p:spPr>
        <p:txBody>
          <a:bodyPr vert="horz" lIns="0" tIns="0" rIns="0" bIns="0" rtlCol="0" anchor="t" anchorCtr="0">
            <a:noAutofit/>
          </a:bodyPr>
          <a:lstStyle/>
          <a:p>
            <a:r>
              <a:rPr lang="de-DE" dirty="0"/>
              <a:t>Mastertitelformat bearbeiten</a:t>
            </a:r>
          </a:p>
        </p:txBody>
      </p:sp>
      <p:sp>
        <p:nvSpPr>
          <p:cNvPr id="18" name="Inhaltsplatzhalter 9"/>
          <p:cNvSpPr>
            <a:spLocks noGrp="1"/>
          </p:cNvSpPr>
          <p:nvPr>
            <p:ph sz="quarter" idx="13"/>
          </p:nvPr>
        </p:nvSpPr>
        <p:spPr>
          <a:xfrm>
            <a:off x="457200" y="1815221"/>
            <a:ext cx="7983646" cy="440325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6019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564825" y="6359525"/>
            <a:ext cx="1860421" cy="365125"/>
          </a:xfrm>
        </p:spPr>
        <p:txBody>
          <a:bodyPr/>
          <a:lstStyle>
            <a:lvl1pPr>
              <a:defRPr/>
            </a:lvl1pPr>
          </a:lstStyle>
          <a:p>
            <a:r>
              <a:rPr lang="de-DE" dirty="0"/>
              <a:t>12.02.2021</a:t>
            </a:r>
            <a:endParaRPr lang="en-GB" dirty="0"/>
          </a:p>
        </p:txBody>
      </p:sp>
      <p:sp>
        <p:nvSpPr>
          <p:cNvPr id="4" name="Fußzeilenplatzhalter 3"/>
          <p:cNvSpPr>
            <a:spLocks noGrp="1"/>
          </p:cNvSpPr>
          <p:nvPr>
            <p:ph type="ftr" sz="quarter" idx="11"/>
          </p:nvPr>
        </p:nvSpPr>
        <p:spPr>
          <a:xfrm>
            <a:off x="2699791" y="6356350"/>
            <a:ext cx="4129633" cy="365125"/>
          </a:xfrm>
        </p:spPr>
        <p:txBody>
          <a:bodyPr/>
          <a:lstStyle>
            <a:lvl1pPr>
              <a:defRPr/>
            </a:lvl1pPr>
          </a:lstStyle>
          <a:p>
            <a:r>
              <a:rPr lang="de-DE" dirty="0"/>
              <a:t>Befragung: RKI-internes Lagemanagement, Oktober 2020 – FG38</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940853"/>
            <a:ext cx="7787208" cy="916304"/>
          </a:xfrm>
          <a:prstGeom prst="rect">
            <a:avLst/>
          </a:prstGeom>
        </p:spPr>
        <p:txBody>
          <a:bodyPr vert="horz" lIns="0" tIns="45720" rIns="0" bIns="0" rtlCol="0" anchor="t" anchorCtr="0">
            <a:norm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dirty="0"/>
              <a:t>12.02.2021</a:t>
            </a:r>
            <a:endParaRPr lang="en-GB" dirty="0"/>
          </a:p>
        </p:txBody>
      </p:sp>
      <p:sp>
        <p:nvSpPr>
          <p:cNvPr id="3" name="Fußzeilenplatzhalter 2"/>
          <p:cNvSpPr>
            <a:spLocks noGrp="1"/>
          </p:cNvSpPr>
          <p:nvPr>
            <p:ph type="ftr" sz="quarter" idx="11"/>
          </p:nvPr>
        </p:nvSpPr>
        <p:spPr>
          <a:xfrm>
            <a:off x="2699792" y="6356350"/>
            <a:ext cx="4018964" cy="365125"/>
          </a:xfrm>
        </p:spPr>
        <p:txBody>
          <a:bodyPr/>
          <a:lstStyle>
            <a:lvl1pPr>
              <a:defRPr/>
            </a:lvl1pPr>
          </a:lstStyle>
          <a:p>
            <a:r>
              <a:rPr lang="de-DE" dirty="0"/>
              <a:t>Befragung: RKI-internes Lagemanagement, Oktober 2020 – FG38</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lvl1pPr>
              <a:defRPr/>
            </a:lvl1pPr>
          </a:lstStyle>
          <a:p>
            <a:r>
              <a:rPr lang="de-DE" dirty="0"/>
              <a:t>12.02.2021</a:t>
            </a:r>
            <a:endParaRPr lang="en-GB" dirty="0"/>
          </a:p>
        </p:txBody>
      </p:sp>
      <p:sp>
        <p:nvSpPr>
          <p:cNvPr id="6" name="Fußzeilenplatzhalter 5"/>
          <p:cNvSpPr>
            <a:spLocks noGrp="1"/>
          </p:cNvSpPr>
          <p:nvPr>
            <p:ph type="ftr" sz="quarter" idx="11"/>
          </p:nvPr>
        </p:nvSpPr>
        <p:spPr>
          <a:xfrm>
            <a:off x="2699792" y="6356350"/>
            <a:ext cx="4578896" cy="382588"/>
          </a:xfrm>
        </p:spPr>
        <p:txBody>
          <a:bodyPr/>
          <a:lstStyle>
            <a:lvl1pPr>
              <a:defRPr/>
            </a:lvl1pPr>
          </a:lstStyle>
          <a:p>
            <a:r>
              <a:rPr lang="de-DE" dirty="0"/>
              <a:t>Befragung: RKI-internes Lagemanagement, Oktober 2020 – FG38</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0568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DE" dirty="0"/>
              <a:t>12.02.2021</a:t>
            </a:r>
            <a:endParaRPr lang="en-GB" dirty="0"/>
          </a:p>
        </p:txBody>
      </p:sp>
      <p:sp>
        <p:nvSpPr>
          <p:cNvPr id="5" name="Fußzeilenplatzhalter 4"/>
          <p:cNvSpPr>
            <a:spLocks noGrp="1"/>
          </p:cNvSpPr>
          <p:nvPr>
            <p:ph type="ftr" sz="quarter" idx="11"/>
          </p:nvPr>
        </p:nvSpPr>
        <p:spPr>
          <a:xfrm>
            <a:off x="2699792" y="6356350"/>
            <a:ext cx="4503648" cy="365125"/>
          </a:xfrm>
        </p:spPr>
        <p:txBody>
          <a:bodyPr/>
          <a:lstStyle>
            <a:lvl1pPr>
              <a:defRPr/>
            </a:lvl1pPr>
          </a:lstStyle>
          <a:p>
            <a:r>
              <a:rPr lang="de-DE" dirty="0"/>
              <a:t>Befragung: RKI-internes Lagemanagement, Oktober 2020 – FG38</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02292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DE" dirty="0"/>
              <a:t>12.02.2021</a:t>
            </a:r>
            <a:endParaRPr lang="en-GB" dirty="0"/>
          </a:p>
        </p:txBody>
      </p:sp>
      <p:sp>
        <p:nvSpPr>
          <p:cNvPr id="5" name="Fußzeilenplatzhalter 4"/>
          <p:cNvSpPr>
            <a:spLocks noGrp="1"/>
          </p:cNvSpPr>
          <p:nvPr>
            <p:ph type="ftr" sz="quarter" idx="11"/>
          </p:nvPr>
        </p:nvSpPr>
        <p:spPr>
          <a:xfrm>
            <a:off x="2699792" y="6356350"/>
            <a:ext cx="4310608" cy="365125"/>
          </a:xfrm>
        </p:spPr>
        <p:txBody>
          <a:bodyPr/>
          <a:lstStyle>
            <a:lvl1pPr>
              <a:defRPr/>
            </a:lvl1pPr>
          </a:lstStyle>
          <a:p>
            <a:r>
              <a:rPr lang="de-DE" dirty="0"/>
              <a:t>Befragung: RKI-internes Lagemanagement, Oktober 2020 – FG38</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56046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r>
              <a:rPr lang="de-DE" dirty="0"/>
              <a:t>12.02.2021</a:t>
            </a:r>
            <a:endParaRPr lang="en-GB" dirty="0"/>
          </a:p>
        </p:txBody>
      </p:sp>
      <p:sp>
        <p:nvSpPr>
          <p:cNvPr id="5" name="Fußzeilenplatzhalter 4"/>
          <p:cNvSpPr>
            <a:spLocks noGrp="1"/>
          </p:cNvSpPr>
          <p:nvPr>
            <p:ph type="ftr" sz="quarter" idx="11"/>
          </p:nvPr>
        </p:nvSpPr>
        <p:spPr>
          <a:xfrm>
            <a:off x="2699791" y="6356350"/>
            <a:ext cx="4529683" cy="365125"/>
          </a:xfrm>
        </p:spPr>
        <p:txBody>
          <a:bodyPr/>
          <a:lstStyle>
            <a:lvl1pPr>
              <a:defRPr/>
            </a:lvl1pPr>
          </a:lstStyle>
          <a:p>
            <a:r>
              <a:rPr lang="de-DE" dirty="0"/>
              <a:t>Befragung: RKI-internes Lagemanagement, Oktober 2020 – FG38</a:t>
            </a:r>
          </a:p>
        </p:txBody>
      </p:sp>
      <p:sp>
        <p:nvSpPr>
          <p:cNvPr id="6" name="Foliennummernplatzhalter 5"/>
          <p:cNvSpPr>
            <a:spLocks noGrp="1"/>
          </p:cNvSpPr>
          <p:nvPr>
            <p:ph type="sldNum" sz="quarter" idx="12"/>
          </p:nvPr>
        </p:nvSpPr>
        <p:spPr/>
        <p:txBody>
          <a:bodyPr/>
          <a:lstStyle/>
          <a:p>
            <a:fld id="{17589B7D-140D-4041-9E3A-169FC5804C1D}" type="slidenum">
              <a:rPr lang="de-DE" smtClean="0"/>
              <a:t>‹Nr.›</a:t>
            </a:fld>
            <a:endParaRPr lang="de-DE"/>
          </a:p>
        </p:txBody>
      </p:sp>
    </p:spTree>
    <p:extLst>
      <p:ext uri="{BB962C8B-B14F-4D97-AF65-F5344CB8AC3E}">
        <p14:creationId xmlns:p14="http://schemas.microsoft.com/office/powerpoint/2010/main" val="85981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99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40853"/>
            <a:ext cx="7983646" cy="874368"/>
          </a:xfrm>
          <a:prstGeom prst="rect">
            <a:avLst/>
          </a:prstGeom>
        </p:spPr>
        <p:txBody>
          <a:bodyPr vert="horz" lIns="0" tIns="0" rIns="0" bIns="0" rtlCol="0" anchor="t" anchorCtr="0">
            <a:noAutofit/>
          </a:bodyPr>
          <a:lstStyle/>
          <a:p>
            <a:r>
              <a:rPr lang="de-DE" dirty="0"/>
              <a:t>Mastertitelformat bearbeiten</a:t>
            </a:r>
          </a:p>
        </p:txBody>
      </p:sp>
      <p:sp>
        <p:nvSpPr>
          <p:cNvPr id="3" name="Textplatzhalter 2"/>
          <p:cNvSpPr>
            <a:spLocks noGrp="1"/>
          </p:cNvSpPr>
          <p:nvPr>
            <p:ph type="body" idx="1"/>
          </p:nvPr>
        </p:nvSpPr>
        <p:spPr>
          <a:xfrm>
            <a:off x="457200" y="1815221"/>
            <a:ext cx="7983646" cy="440325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356350"/>
            <a:ext cx="1860421" cy="365125"/>
          </a:xfrm>
          <a:prstGeom prst="rect">
            <a:avLst/>
          </a:prstGeom>
        </p:spPr>
        <p:txBody>
          <a:bodyPr vert="horz" lIns="0" tIns="45720" rIns="0" bIns="45720" rtlCol="0" anchor="ctr"/>
          <a:lstStyle>
            <a:lvl1pPr algn="l">
              <a:defRPr sz="1200">
                <a:solidFill>
                  <a:srgbClr val="045AA6"/>
                </a:solidFill>
              </a:defRPr>
            </a:lvl1pPr>
          </a:lstStyle>
          <a:p>
            <a:r>
              <a:rPr lang="de-DE" dirty="0"/>
              <a:t>12.02.2021</a:t>
            </a:r>
            <a:endParaRPr lang="en-GB" dirty="0"/>
          </a:p>
        </p:txBody>
      </p:sp>
      <p:sp>
        <p:nvSpPr>
          <p:cNvPr id="5" name="Fußzeilenplatzhalter 4"/>
          <p:cNvSpPr>
            <a:spLocks noGrp="1"/>
          </p:cNvSpPr>
          <p:nvPr>
            <p:ph type="ftr" sz="quarter" idx="3"/>
          </p:nvPr>
        </p:nvSpPr>
        <p:spPr>
          <a:xfrm>
            <a:off x="2699791" y="6356350"/>
            <a:ext cx="4018961" cy="365125"/>
          </a:xfrm>
          <a:prstGeom prst="rect">
            <a:avLst/>
          </a:prstGeom>
        </p:spPr>
        <p:txBody>
          <a:bodyPr vert="horz" lIns="0" tIns="45720" rIns="0" bIns="45720" rtlCol="0" anchor="ctr"/>
          <a:lstStyle>
            <a:lvl1pPr algn="l">
              <a:defRPr sz="1200">
                <a:solidFill>
                  <a:srgbClr val="045AA6"/>
                </a:solidFill>
              </a:defRPr>
            </a:lvl1pPr>
          </a:lstStyle>
          <a:p>
            <a:r>
              <a:rPr lang="de-DE" dirty="0"/>
              <a:t>Befragung: RKI-internes Lagemanagement, Oktober 2020 – FG38</a:t>
            </a:r>
          </a:p>
        </p:txBody>
      </p:sp>
      <p:sp>
        <p:nvSpPr>
          <p:cNvPr id="6" name="Foliennummernplatzhalter 5"/>
          <p:cNvSpPr>
            <a:spLocks noGrp="1"/>
          </p:cNvSpPr>
          <p:nvPr>
            <p:ph type="sldNum" sz="quarter" idx="4"/>
          </p:nvPr>
        </p:nvSpPr>
        <p:spPr>
          <a:xfrm>
            <a:off x="7942862" y="6356350"/>
            <a:ext cx="496872" cy="365125"/>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2">
            <a:alphaModFix/>
            <a:extLst>
              <a:ext uri="{28A0092B-C50C-407E-A947-70E740481C1C}">
                <a14:useLocalDpi xmlns:a14="http://schemas.microsoft.com/office/drawing/2010/main" val="0"/>
              </a:ext>
            </a:extLst>
          </a:blip>
          <a:stretch>
            <a:fillRect/>
          </a:stretch>
        </p:blipFill>
        <p:spPr>
          <a:xfrm>
            <a:off x="6761837" y="326665"/>
            <a:ext cx="2054800" cy="595685"/>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457200" y="6458251"/>
            <a:ext cx="7996881" cy="424726"/>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4" r:id="rId3"/>
    <p:sldLayoutId id="2147483655" r:id="rId4"/>
    <p:sldLayoutId id="2147483657" r:id="rId5"/>
    <p:sldLayoutId id="2147483658" r:id="rId6"/>
    <p:sldLayoutId id="2147483659" r:id="rId7"/>
    <p:sldLayoutId id="2147483667" r:id="rId8"/>
    <p:sldLayoutId id="2147483671" r:id="rId9"/>
    <p:sldLayoutId id="2147483672" r:id="rId10"/>
  </p:sldLayoutIdLst>
  <p:hf hdr="0"/>
  <p:txStyles>
    <p:title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ortal.rki.local/cocoon/portal/res?id=2510&amp;doctype=Navknoten&amp;refModule=Richtext&amp;t=1&amp;ci=1&amp;si=0&amp;i=2510&amp;d=Navknoten&amp;v=DETAIL&amp;x=FAQ&amp;hra=8&amp;hi=2510&amp;hd=Navknoten&amp;hc=30298&amp;sichtc=cms&amp;r=faqsammlung&amp;cid=30298&amp;rt=&amp;nd=Aufgabe&amp;ni=513&amp;uki=&amp;ukd=&amp;uksi=&amp;ukg=0&amp;ucid=30298&amp;bereich=&amp;ber=&amp;lim=-1&amp;ord=title&amp;os=0&amp;asc=true&amp;pm=&amp;arch=false&amp;l=&amp;s=&amp;su=&amp;p=&amp;bn=&amp;bc=" TargetMode="External"/><Relationship Id="rId2" Type="http://schemas.openxmlformats.org/officeDocument/2006/relationships/hyperlink" Target="https://portal.rki.local/cocoon/portal/res?doctype=Aufgabe&amp;id=513&amp;t=1&amp;ci=1&amp;si=0&amp;i=513&amp;d=Aufgabe&amp;v=DETAIL&amp;x=DETAIL&amp;hra=8&amp;hi=513&amp;hd=Aufgabe&amp;hc=30297&amp;sichtc=cms&amp;r=&amp;cid=30297&amp;rt=&amp;nd=Aufgabe&amp;ni=513&amp;uki=&amp;ukd=&amp;uksi=&amp;ukg=0&amp;ucid=30297&amp;bereich=&amp;ber=&amp;lim=&amp;ord=&amp;os=&amp;asc=&amp;pm=&amp;arch=false&amp;l=&amp;s=&amp;su=&amp;p=&amp;bn=&amp;bc=" TargetMode="External"/><Relationship Id="rId1" Type="http://schemas.openxmlformats.org/officeDocument/2006/relationships/slideLayout" Target="../slideLayouts/slideLayout2.xml"/><Relationship Id="rId4" Type="http://schemas.openxmlformats.org/officeDocument/2006/relationships/hyperlink" Target="mailto:MA-Support@rki.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872D2-5B7D-4EFF-A9BC-F693D42DA1A8}"/>
              </a:ext>
            </a:extLst>
          </p:cNvPr>
          <p:cNvSpPr>
            <a:spLocks noGrp="1"/>
          </p:cNvSpPr>
          <p:nvPr>
            <p:ph type="ctrTitle"/>
          </p:nvPr>
        </p:nvSpPr>
        <p:spPr/>
        <p:txBody>
          <a:bodyPr/>
          <a:lstStyle/>
          <a:p>
            <a:r>
              <a:rPr lang="de-DE" dirty="0"/>
              <a:t>Befragung zum RKI-internen Lagemanagement während der COVID-19 Pandemie, </a:t>
            </a:r>
            <a:br>
              <a:rPr lang="de-DE" dirty="0"/>
            </a:br>
            <a:r>
              <a:rPr lang="de-DE" dirty="0"/>
              <a:t>Oktober 2020 - Ergebnisse</a:t>
            </a:r>
            <a:br>
              <a:rPr lang="de-DE" dirty="0"/>
            </a:br>
            <a:br>
              <a:rPr lang="de-DE" dirty="0"/>
            </a:br>
            <a:r>
              <a:rPr lang="de-DE" dirty="0"/>
              <a:t>FG 38 </a:t>
            </a:r>
          </a:p>
        </p:txBody>
      </p:sp>
    </p:spTree>
    <p:extLst>
      <p:ext uri="{BB962C8B-B14F-4D97-AF65-F5344CB8AC3E}">
        <p14:creationId xmlns:p14="http://schemas.microsoft.com/office/powerpoint/2010/main" val="372465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E801E97-487A-4F7B-9764-48AB1A02B37E}"/>
              </a:ext>
            </a:extLst>
          </p:cNvPr>
          <p:cNvSpPr>
            <a:spLocks noGrp="1"/>
          </p:cNvSpPr>
          <p:nvPr>
            <p:ph type="dt" sz="half" idx="10"/>
          </p:nvPr>
        </p:nvSpPr>
        <p:spPr/>
        <p:txBody>
          <a:bodyPr/>
          <a:lstStyle/>
          <a:p>
            <a:r>
              <a:rPr lang="de-DE" dirty="0"/>
              <a:t>12.02.2021</a:t>
            </a:r>
            <a:endParaRPr lang="en-GB" dirty="0"/>
          </a:p>
        </p:txBody>
      </p:sp>
      <p:sp>
        <p:nvSpPr>
          <p:cNvPr id="4" name="Foliennummernplatzhalter 3">
            <a:extLst>
              <a:ext uri="{FF2B5EF4-FFF2-40B4-BE49-F238E27FC236}">
                <a16:creationId xmlns:a16="http://schemas.microsoft.com/office/drawing/2014/main" id="{8702DC4E-9AED-4F75-8259-F46F5F9B9105}"/>
              </a:ext>
            </a:extLst>
          </p:cNvPr>
          <p:cNvSpPr>
            <a:spLocks noGrp="1"/>
          </p:cNvSpPr>
          <p:nvPr>
            <p:ph type="sldNum" sz="quarter" idx="12"/>
          </p:nvPr>
        </p:nvSpPr>
        <p:spPr/>
        <p:txBody>
          <a:bodyPr/>
          <a:lstStyle/>
          <a:p>
            <a:fld id="{162A217B-ED1C-D84B-8478-63C77FA79618}" type="slidenum">
              <a:rPr lang="de-DE" smtClean="0"/>
              <a:t>10</a:t>
            </a:fld>
            <a:endParaRPr lang="de-DE"/>
          </a:p>
        </p:txBody>
      </p:sp>
      <p:sp>
        <p:nvSpPr>
          <p:cNvPr id="5" name="Titel 4">
            <a:extLst>
              <a:ext uri="{FF2B5EF4-FFF2-40B4-BE49-F238E27FC236}">
                <a16:creationId xmlns:a16="http://schemas.microsoft.com/office/drawing/2014/main" id="{BFE38F35-B65F-4743-9DF1-6CBCEDF273BF}"/>
              </a:ext>
            </a:extLst>
          </p:cNvPr>
          <p:cNvSpPr>
            <a:spLocks noGrp="1"/>
          </p:cNvSpPr>
          <p:nvPr>
            <p:ph type="title"/>
          </p:nvPr>
        </p:nvSpPr>
        <p:spPr/>
        <p:txBody>
          <a:bodyPr/>
          <a:lstStyle/>
          <a:p>
            <a:r>
              <a:rPr lang="de-DE" dirty="0"/>
              <a:t>Krisenstabs-spezifische Aspekte (2)</a:t>
            </a:r>
          </a:p>
        </p:txBody>
      </p:sp>
      <p:sp>
        <p:nvSpPr>
          <p:cNvPr id="6" name="Inhaltsplatzhalter 5">
            <a:extLst>
              <a:ext uri="{FF2B5EF4-FFF2-40B4-BE49-F238E27FC236}">
                <a16:creationId xmlns:a16="http://schemas.microsoft.com/office/drawing/2014/main" id="{80ACA3AE-BEF4-4D1C-AE64-A6F83FC2BE2F}"/>
              </a:ext>
            </a:extLst>
          </p:cNvPr>
          <p:cNvSpPr>
            <a:spLocks noGrp="1"/>
          </p:cNvSpPr>
          <p:nvPr>
            <p:ph sz="quarter" idx="13"/>
          </p:nvPr>
        </p:nvSpPr>
        <p:spPr>
          <a:xfrm>
            <a:off x="457200" y="1815221"/>
            <a:ext cx="3397624" cy="4403258"/>
          </a:xfrm>
        </p:spPr>
        <p:txBody>
          <a:bodyPr/>
          <a:lstStyle/>
          <a:p>
            <a:r>
              <a:rPr lang="de-DE" dirty="0"/>
              <a:t>Zahl der Teilnehmenden für 15 von 26 TN angemessen, für 3 zu groß</a:t>
            </a:r>
          </a:p>
          <a:p>
            <a:r>
              <a:rPr lang="de-DE" dirty="0"/>
              <a:t>Frequenz der Sitzungen für 13 von 26 TN angemessen, für weitere 6 zu hoch</a:t>
            </a:r>
          </a:p>
          <a:p>
            <a:r>
              <a:rPr lang="de-DE" dirty="0"/>
              <a:t>Dauer der Sitzungen für jeweils 11 von 26 TN angemessen bzw. zu lang</a:t>
            </a:r>
          </a:p>
          <a:p>
            <a:endParaRPr lang="de-DE" dirty="0"/>
          </a:p>
          <a:p>
            <a:pPr marL="0" indent="0">
              <a:buNone/>
            </a:pPr>
            <a:endParaRPr lang="de-DE" dirty="0"/>
          </a:p>
          <a:p>
            <a:r>
              <a:rPr lang="de-DE" dirty="0"/>
              <a:t>Für welche inhaltlichen Abstimmungen ist der Krisenstab am RKI am wichtigsten?</a:t>
            </a:r>
          </a:p>
        </p:txBody>
      </p:sp>
      <p:sp>
        <p:nvSpPr>
          <p:cNvPr id="3" name="Fußzeilenplatzhalter 2">
            <a:extLst>
              <a:ext uri="{FF2B5EF4-FFF2-40B4-BE49-F238E27FC236}">
                <a16:creationId xmlns:a16="http://schemas.microsoft.com/office/drawing/2014/main" id="{66E2413B-6A42-4CF6-A0E6-3C4AA80994AA}"/>
              </a:ext>
            </a:extLst>
          </p:cNvPr>
          <p:cNvSpPr>
            <a:spLocks noGrp="1"/>
          </p:cNvSpPr>
          <p:nvPr>
            <p:ph type="ftr" sz="quarter" idx="4294967295"/>
          </p:nvPr>
        </p:nvSpPr>
        <p:spPr>
          <a:xfrm>
            <a:off x="2846479" y="6356349"/>
            <a:ext cx="4129087" cy="365125"/>
          </a:xfrm>
        </p:spPr>
        <p:txBody>
          <a:bodyPr/>
          <a:lstStyle/>
          <a:p>
            <a:r>
              <a:rPr lang="de-DE"/>
              <a:t>Befragung: RKI-internes Lagemanagement, Oktober 2020 – FG38</a:t>
            </a:r>
            <a:endParaRPr lang="de-DE" dirty="0"/>
          </a:p>
        </p:txBody>
      </p:sp>
      <p:pic>
        <p:nvPicPr>
          <p:cNvPr id="8" name="Grafik 7">
            <a:extLst>
              <a:ext uri="{FF2B5EF4-FFF2-40B4-BE49-F238E27FC236}">
                <a16:creationId xmlns:a16="http://schemas.microsoft.com/office/drawing/2014/main" id="{165CE157-1802-4CDE-9306-185D1E4C7687}"/>
              </a:ext>
            </a:extLst>
          </p:cNvPr>
          <p:cNvPicPr/>
          <p:nvPr/>
        </p:nvPicPr>
        <p:blipFill>
          <a:blip r:embed="rId3">
            <a:extLst>
              <a:ext uri="{96DAC541-7B7A-43D3-8B79-37D633B846F1}">
                <asvg:svgBlip xmlns:asvg="http://schemas.microsoft.com/office/drawing/2016/SVG/main" r:embed="rId4"/>
              </a:ext>
            </a:extLst>
          </a:blip>
          <a:stretch>
            <a:fillRect/>
          </a:stretch>
        </p:blipFill>
        <p:spPr>
          <a:xfrm>
            <a:off x="3721735" y="2475068"/>
            <a:ext cx="5422265" cy="3615055"/>
          </a:xfrm>
          <a:prstGeom prst="rect">
            <a:avLst/>
          </a:prstGeom>
        </p:spPr>
      </p:pic>
    </p:spTree>
    <p:extLst>
      <p:ext uri="{BB962C8B-B14F-4D97-AF65-F5344CB8AC3E}">
        <p14:creationId xmlns:p14="http://schemas.microsoft.com/office/powerpoint/2010/main" val="356208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C14BEC-29D5-43E7-AC65-351C82B06B1D}"/>
              </a:ext>
            </a:extLst>
          </p:cNvPr>
          <p:cNvSpPr>
            <a:spLocks noGrp="1"/>
          </p:cNvSpPr>
          <p:nvPr>
            <p:ph type="dt" sz="half" idx="10"/>
          </p:nvPr>
        </p:nvSpPr>
        <p:spPr/>
        <p:txBody>
          <a:bodyPr/>
          <a:lstStyle/>
          <a:p>
            <a:r>
              <a:rPr lang="de-DE" dirty="0"/>
              <a:t>12.02.2021</a:t>
            </a:r>
            <a:endParaRPr lang="en-GB" dirty="0"/>
          </a:p>
        </p:txBody>
      </p:sp>
      <p:sp>
        <p:nvSpPr>
          <p:cNvPr id="3" name="Fußzeilenplatzhalter 2">
            <a:extLst>
              <a:ext uri="{FF2B5EF4-FFF2-40B4-BE49-F238E27FC236}">
                <a16:creationId xmlns:a16="http://schemas.microsoft.com/office/drawing/2014/main" id="{709D4486-3313-4DF7-9CF8-AE0EBB26B966}"/>
              </a:ext>
            </a:extLst>
          </p:cNvPr>
          <p:cNvSpPr>
            <a:spLocks noGrp="1"/>
          </p:cNvSpPr>
          <p:nvPr>
            <p:ph type="ftr" sz="quarter" idx="11"/>
          </p:nvPr>
        </p:nvSpPr>
        <p:spPr/>
        <p:txBody>
          <a:bodyPr/>
          <a:lstStyle/>
          <a:p>
            <a:r>
              <a:rPr lang="de-DE" dirty="0"/>
              <a:t>Befragung: RKI-internes Lagemanagement, Oktober 2020 – FG38</a:t>
            </a:r>
          </a:p>
        </p:txBody>
      </p:sp>
      <p:sp>
        <p:nvSpPr>
          <p:cNvPr id="4" name="Foliennummernplatzhalter 3">
            <a:extLst>
              <a:ext uri="{FF2B5EF4-FFF2-40B4-BE49-F238E27FC236}">
                <a16:creationId xmlns:a16="http://schemas.microsoft.com/office/drawing/2014/main" id="{4D152B67-97A5-4393-B81B-094AD205B6A8}"/>
              </a:ext>
            </a:extLst>
          </p:cNvPr>
          <p:cNvSpPr>
            <a:spLocks noGrp="1"/>
          </p:cNvSpPr>
          <p:nvPr>
            <p:ph type="sldNum" sz="quarter" idx="12"/>
          </p:nvPr>
        </p:nvSpPr>
        <p:spPr/>
        <p:txBody>
          <a:bodyPr/>
          <a:lstStyle/>
          <a:p>
            <a:fld id="{162A217B-ED1C-D84B-8478-63C77FA79618}" type="slidenum">
              <a:rPr lang="de-DE" smtClean="0"/>
              <a:t>11</a:t>
            </a:fld>
            <a:endParaRPr lang="de-DE"/>
          </a:p>
        </p:txBody>
      </p:sp>
      <p:pic>
        <p:nvPicPr>
          <p:cNvPr id="12" name="Grafik 11">
            <a:extLst>
              <a:ext uri="{FF2B5EF4-FFF2-40B4-BE49-F238E27FC236}">
                <a16:creationId xmlns:a16="http://schemas.microsoft.com/office/drawing/2014/main" id="{CF340C0E-8F45-49D6-B1A1-FC33D8183C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0"/>
            <a:ext cx="7044739" cy="6345856"/>
          </a:xfrm>
          <a:prstGeom prst="rect">
            <a:avLst/>
          </a:prstGeom>
        </p:spPr>
      </p:pic>
      <p:sp>
        <p:nvSpPr>
          <p:cNvPr id="5" name="Titel 4">
            <a:extLst>
              <a:ext uri="{FF2B5EF4-FFF2-40B4-BE49-F238E27FC236}">
                <a16:creationId xmlns:a16="http://schemas.microsoft.com/office/drawing/2014/main" id="{FD37A882-BF32-4E48-A4A9-1D32C5D7D16A}"/>
              </a:ext>
            </a:extLst>
          </p:cNvPr>
          <p:cNvSpPr>
            <a:spLocks noGrp="1"/>
          </p:cNvSpPr>
          <p:nvPr>
            <p:ph type="title"/>
          </p:nvPr>
        </p:nvSpPr>
        <p:spPr>
          <a:xfrm>
            <a:off x="5847906" y="940853"/>
            <a:ext cx="2396501" cy="616506"/>
          </a:xfrm>
        </p:spPr>
        <p:txBody>
          <a:bodyPr>
            <a:normAutofit/>
          </a:bodyPr>
          <a:lstStyle/>
          <a:p>
            <a:r>
              <a:rPr lang="de-DE" dirty="0"/>
              <a:t>Lagezentrum (1)</a:t>
            </a:r>
          </a:p>
        </p:txBody>
      </p:sp>
    </p:spTree>
    <p:extLst>
      <p:ext uri="{BB962C8B-B14F-4D97-AF65-F5344CB8AC3E}">
        <p14:creationId xmlns:p14="http://schemas.microsoft.com/office/powerpoint/2010/main" val="334690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4A96AAF-02B5-4BB0-A8F7-757A4D089A33}"/>
              </a:ext>
            </a:extLst>
          </p:cNvPr>
          <p:cNvSpPr>
            <a:spLocks noGrp="1"/>
          </p:cNvSpPr>
          <p:nvPr>
            <p:ph type="dt" sz="half" idx="10"/>
          </p:nvPr>
        </p:nvSpPr>
        <p:spPr/>
        <p:txBody>
          <a:bodyPr/>
          <a:lstStyle/>
          <a:p>
            <a:r>
              <a:rPr lang="de-DE" dirty="0"/>
              <a:t>12.02.2021</a:t>
            </a:r>
            <a:endParaRPr lang="en-GB" dirty="0"/>
          </a:p>
        </p:txBody>
      </p:sp>
      <p:sp>
        <p:nvSpPr>
          <p:cNvPr id="4" name="Foliennummernplatzhalter 3">
            <a:extLst>
              <a:ext uri="{FF2B5EF4-FFF2-40B4-BE49-F238E27FC236}">
                <a16:creationId xmlns:a16="http://schemas.microsoft.com/office/drawing/2014/main" id="{82B1DFF0-AC12-4138-8066-2FDF1733D29D}"/>
              </a:ext>
            </a:extLst>
          </p:cNvPr>
          <p:cNvSpPr>
            <a:spLocks noGrp="1"/>
          </p:cNvSpPr>
          <p:nvPr>
            <p:ph type="sldNum" sz="quarter" idx="12"/>
          </p:nvPr>
        </p:nvSpPr>
        <p:spPr/>
        <p:txBody>
          <a:bodyPr/>
          <a:lstStyle/>
          <a:p>
            <a:fld id="{162A217B-ED1C-D84B-8478-63C77FA79618}" type="slidenum">
              <a:rPr lang="de-DE" smtClean="0"/>
              <a:t>12</a:t>
            </a:fld>
            <a:endParaRPr lang="de-DE"/>
          </a:p>
        </p:txBody>
      </p:sp>
      <p:sp>
        <p:nvSpPr>
          <p:cNvPr id="3" name="Fußzeilenplatzhalter 2">
            <a:extLst>
              <a:ext uri="{FF2B5EF4-FFF2-40B4-BE49-F238E27FC236}">
                <a16:creationId xmlns:a16="http://schemas.microsoft.com/office/drawing/2014/main" id="{865B8037-D4C2-4B16-BA72-CD4D5501B3B9}"/>
              </a:ext>
            </a:extLst>
          </p:cNvPr>
          <p:cNvSpPr>
            <a:spLocks noGrp="1"/>
          </p:cNvSpPr>
          <p:nvPr>
            <p:ph type="ftr" sz="quarter" idx="4294967295"/>
          </p:nvPr>
        </p:nvSpPr>
        <p:spPr>
          <a:xfrm>
            <a:off x="2973461" y="6356350"/>
            <a:ext cx="4129087" cy="365125"/>
          </a:xfrm>
        </p:spPr>
        <p:txBody>
          <a:bodyPr/>
          <a:lstStyle/>
          <a:p>
            <a:r>
              <a:rPr lang="de-DE" dirty="0"/>
              <a:t>Befragung: RKI-internes Lagemanagement, Oktober 2020 – FG38</a:t>
            </a:r>
          </a:p>
        </p:txBody>
      </p:sp>
      <p:pic>
        <p:nvPicPr>
          <p:cNvPr id="9" name="Grafik 8">
            <a:extLst>
              <a:ext uri="{FF2B5EF4-FFF2-40B4-BE49-F238E27FC236}">
                <a16:creationId xmlns:a16="http://schemas.microsoft.com/office/drawing/2014/main" id="{9114DA64-7AC5-432B-AC98-25B3274AD3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199" y="1063256"/>
            <a:ext cx="7526564" cy="5271581"/>
          </a:xfrm>
          <a:prstGeom prst="rect">
            <a:avLst/>
          </a:prstGeom>
        </p:spPr>
      </p:pic>
      <p:sp>
        <p:nvSpPr>
          <p:cNvPr id="5" name="Titel 4">
            <a:extLst>
              <a:ext uri="{FF2B5EF4-FFF2-40B4-BE49-F238E27FC236}">
                <a16:creationId xmlns:a16="http://schemas.microsoft.com/office/drawing/2014/main" id="{D319F399-BF37-4333-8BAA-0142DBD003D3}"/>
              </a:ext>
            </a:extLst>
          </p:cNvPr>
          <p:cNvSpPr>
            <a:spLocks noGrp="1"/>
          </p:cNvSpPr>
          <p:nvPr>
            <p:ph type="title"/>
          </p:nvPr>
        </p:nvSpPr>
        <p:spPr/>
        <p:txBody>
          <a:bodyPr>
            <a:normAutofit/>
          </a:bodyPr>
          <a:lstStyle/>
          <a:p>
            <a:r>
              <a:rPr lang="de-DE" dirty="0"/>
              <a:t>Lagezentrum (2) </a:t>
            </a:r>
          </a:p>
        </p:txBody>
      </p:sp>
    </p:spTree>
    <p:extLst>
      <p:ext uri="{BB962C8B-B14F-4D97-AF65-F5344CB8AC3E}">
        <p14:creationId xmlns:p14="http://schemas.microsoft.com/office/powerpoint/2010/main" val="91050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F7B60DD-F1A5-4B81-AF46-7CB1D3EE186C}"/>
              </a:ext>
            </a:extLst>
          </p:cNvPr>
          <p:cNvSpPr>
            <a:spLocks noGrp="1"/>
          </p:cNvSpPr>
          <p:nvPr>
            <p:ph type="dt" sz="half" idx="10"/>
          </p:nvPr>
        </p:nvSpPr>
        <p:spPr/>
        <p:txBody>
          <a:bodyPr/>
          <a:lstStyle/>
          <a:p>
            <a:r>
              <a:rPr lang="de-DE" dirty="0"/>
              <a:t>12.02.2021</a:t>
            </a:r>
          </a:p>
        </p:txBody>
      </p:sp>
      <p:sp>
        <p:nvSpPr>
          <p:cNvPr id="3" name="Foliennummernplatzhalter 2">
            <a:extLst>
              <a:ext uri="{FF2B5EF4-FFF2-40B4-BE49-F238E27FC236}">
                <a16:creationId xmlns:a16="http://schemas.microsoft.com/office/drawing/2014/main" id="{607829E7-0857-463A-8C97-37041CC62301}"/>
              </a:ext>
            </a:extLst>
          </p:cNvPr>
          <p:cNvSpPr>
            <a:spLocks noGrp="1"/>
          </p:cNvSpPr>
          <p:nvPr>
            <p:ph type="sldNum" sz="quarter" idx="12"/>
          </p:nvPr>
        </p:nvSpPr>
        <p:spPr/>
        <p:txBody>
          <a:bodyPr/>
          <a:lstStyle/>
          <a:p>
            <a:fld id="{162A217B-ED1C-D84B-8478-63C77FA79618}" type="slidenum">
              <a:rPr lang="de-DE" smtClean="0"/>
              <a:t>2</a:t>
            </a:fld>
            <a:endParaRPr lang="de-DE"/>
          </a:p>
        </p:txBody>
      </p:sp>
      <p:sp>
        <p:nvSpPr>
          <p:cNvPr id="4" name="Titel 3">
            <a:extLst>
              <a:ext uri="{FF2B5EF4-FFF2-40B4-BE49-F238E27FC236}">
                <a16:creationId xmlns:a16="http://schemas.microsoft.com/office/drawing/2014/main" id="{CA3159D9-0E7A-45F8-A56C-57F2A81E14F8}"/>
              </a:ext>
            </a:extLst>
          </p:cNvPr>
          <p:cNvSpPr>
            <a:spLocks noGrp="1"/>
          </p:cNvSpPr>
          <p:nvPr>
            <p:ph type="title"/>
          </p:nvPr>
        </p:nvSpPr>
        <p:spPr>
          <a:xfrm>
            <a:off x="456088" y="895497"/>
            <a:ext cx="7983646" cy="874368"/>
          </a:xfrm>
        </p:spPr>
        <p:txBody>
          <a:bodyPr/>
          <a:lstStyle/>
          <a:p>
            <a:r>
              <a:rPr lang="de-DE" dirty="0"/>
              <a:t>Befragung RKI-internes Lagemanagement, Oktober 2020</a:t>
            </a:r>
          </a:p>
        </p:txBody>
      </p:sp>
      <p:sp>
        <p:nvSpPr>
          <p:cNvPr id="5" name="Inhaltsplatzhalter 4">
            <a:extLst>
              <a:ext uri="{FF2B5EF4-FFF2-40B4-BE49-F238E27FC236}">
                <a16:creationId xmlns:a16="http://schemas.microsoft.com/office/drawing/2014/main" id="{C6DE21FA-470C-4AB7-8959-547C748A1454}"/>
              </a:ext>
            </a:extLst>
          </p:cNvPr>
          <p:cNvSpPr>
            <a:spLocks noGrp="1"/>
          </p:cNvSpPr>
          <p:nvPr>
            <p:ph sz="quarter" idx="13"/>
          </p:nvPr>
        </p:nvSpPr>
        <p:spPr>
          <a:xfrm>
            <a:off x="457200" y="1815220"/>
            <a:ext cx="7982533" cy="4541129"/>
          </a:xfrm>
        </p:spPr>
        <p:txBody>
          <a:bodyPr>
            <a:normAutofit fontScale="92500" lnSpcReduction="10000"/>
          </a:bodyPr>
          <a:lstStyle/>
          <a:p>
            <a:r>
              <a:rPr lang="de-DE" dirty="0"/>
              <a:t>Zielgruppe: alle Beschäftigten des RKI</a:t>
            </a:r>
          </a:p>
          <a:p>
            <a:r>
              <a:rPr lang="de-DE" dirty="0"/>
              <a:t>Befragungszeitraum: 01.-15. Oktober 2020</a:t>
            </a:r>
          </a:p>
          <a:p>
            <a:r>
              <a:rPr lang="de-DE" dirty="0"/>
              <a:t>Methode: online-Fragebogen (VOXCO)</a:t>
            </a:r>
          </a:p>
          <a:p>
            <a:pPr marL="0" indent="0">
              <a:buNone/>
            </a:pPr>
            <a:endParaRPr lang="de-DE" dirty="0"/>
          </a:p>
          <a:p>
            <a:r>
              <a:rPr lang="de-DE" dirty="0"/>
              <a:t>Inhalt: </a:t>
            </a:r>
          </a:p>
          <a:p>
            <a:pPr lvl="1"/>
            <a:r>
              <a:rPr lang="de-DE" dirty="0"/>
              <a:t>allg. Wahrnehmung des RKI-internen Lagemanagements </a:t>
            </a:r>
          </a:p>
          <a:p>
            <a:pPr lvl="1"/>
            <a:r>
              <a:rPr lang="de-DE" dirty="0"/>
              <a:t>Krisenstabs- und Lagezentrums-spezifische Aspekte</a:t>
            </a:r>
          </a:p>
          <a:p>
            <a:pPr marL="457200" lvl="1" indent="0">
              <a:buNone/>
            </a:pPr>
            <a:endParaRPr lang="de-DE" dirty="0"/>
          </a:p>
          <a:p>
            <a:r>
              <a:rPr lang="de-DE" dirty="0"/>
              <a:t>225 Teilnehmende beendeten Fragebogen (14% Rücklaufquote), davon</a:t>
            </a:r>
          </a:p>
          <a:p>
            <a:pPr lvl="1"/>
            <a:r>
              <a:rPr lang="de-DE" dirty="0"/>
              <a:t>14% Führungskräfte</a:t>
            </a:r>
          </a:p>
          <a:p>
            <a:pPr lvl="1"/>
            <a:r>
              <a:rPr lang="de-DE" dirty="0"/>
              <a:t>55% aktiv in COVID-19 Geschehen eingebunden (&gt;35 Stunden Einsatz)</a:t>
            </a:r>
          </a:p>
          <a:p>
            <a:pPr lvl="1"/>
            <a:r>
              <a:rPr lang="de-DE" dirty="0"/>
              <a:t>24% mehr als 5 Schichtdienste im Lagezentrum </a:t>
            </a:r>
          </a:p>
          <a:p>
            <a:pPr lvl="1"/>
            <a:r>
              <a:rPr lang="de-DE" dirty="0"/>
              <a:t>12% mehr als 5 Sitzungen des Krisenstabs </a:t>
            </a:r>
          </a:p>
          <a:p>
            <a:pPr lvl="1"/>
            <a:r>
              <a:rPr lang="de-DE" dirty="0"/>
              <a:t>6% mit Vorerfahrung aus früherer Lage</a:t>
            </a:r>
          </a:p>
          <a:p>
            <a:pPr marL="0" indent="0">
              <a:buNone/>
            </a:pPr>
            <a:r>
              <a:rPr lang="de-DE" sz="1400" dirty="0"/>
              <a:t>	</a:t>
            </a:r>
          </a:p>
          <a:p>
            <a:pPr marL="0" indent="0">
              <a:buNone/>
            </a:pPr>
            <a:r>
              <a:rPr lang="de-DE" sz="1400" dirty="0"/>
              <a:t>*tatsächliche Teilnahme höher, aber aufgrund VOXCO-Fehlers nicht auswertbar</a:t>
            </a:r>
          </a:p>
        </p:txBody>
      </p:sp>
      <p:pic>
        <p:nvPicPr>
          <p:cNvPr id="8" name="Grafik 7">
            <a:extLst>
              <a:ext uri="{FF2B5EF4-FFF2-40B4-BE49-F238E27FC236}">
                <a16:creationId xmlns:a16="http://schemas.microsoft.com/office/drawing/2014/main" id="{F712C23C-655B-4DF2-AC02-A9F0D9DA4575}"/>
              </a:ext>
            </a:extLst>
          </p:cNvPr>
          <p:cNvPicPr>
            <a:picLocks noChangeAspect="1"/>
          </p:cNvPicPr>
          <p:nvPr/>
        </p:nvPicPr>
        <p:blipFill>
          <a:blip r:embed="rId3"/>
          <a:stretch>
            <a:fillRect/>
          </a:stretch>
        </p:blipFill>
        <p:spPr>
          <a:xfrm>
            <a:off x="4970033" y="1459452"/>
            <a:ext cx="2431227" cy="1641078"/>
          </a:xfrm>
          <a:prstGeom prst="rect">
            <a:avLst/>
          </a:prstGeom>
        </p:spPr>
      </p:pic>
    </p:spTree>
    <p:extLst>
      <p:ext uri="{BB962C8B-B14F-4D97-AF65-F5344CB8AC3E}">
        <p14:creationId xmlns:p14="http://schemas.microsoft.com/office/powerpoint/2010/main" val="338379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0DFEF6-659B-4F7D-9212-8DEA026DA65A}"/>
              </a:ext>
            </a:extLst>
          </p:cNvPr>
          <p:cNvSpPr>
            <a:spLocks noGrp="1"/>
          </p:cNvSpPr>
          <p:nvPr>
            <p:ph type="dt" sz="half" idx="10"/>
          </p:nvPr>
        </p:nvSpPr>
        <p:spPr/>
        <p:txBody>
          <a:bodyPr/>
          <a:lstStyle/>
          <a:p>
            <a:r>
              <a:rPr lang="en-GB"/>
              <a:t>12.02.2021</a:t>
            </a:r>
            <a:endParaRPr lang="en-GB" dirty="0"/>
          </a:p>
        </p:txBody>
      </p:sp>
      <p:sp>
        <p:nvSpPr>
          <p:cNvPr id="3" name="Foliennummernplatzhalter 2">
            <a:extLst>
              <a:ext uri="{FF2B5EF4-FFF2-40B4-BE49-F238E27FC236}">
                <a16:creationId xmlns:a16="http://schemas.microsoft.com/office/drawing/2014/main" id="{76FA0FA5-0E82-40BF-A6F1-B82890D18063}"/>
              </a:ext>
            </a:extLst>
          </p:cNvPr>
          <p:cNvSpPr>
            <a:spLocks noGrp="1"/>
          </p:cNvSpPr>
          <p:nvPr>
            <p:ph type="sldNum" sz="quarter" idx="12"/>
          </p:nvPr>
        </p:nvSpPr>
        <p:spPr/>
        <p:txBody>
          <a:bodyPr/>
          <a:lstStyle/>
          <a:p>
            <a:fld id="{162A217B-ED1C-D84B-8478-63C77FA79618}" type="slidenum">
              <a:rPr lang="de-DE" smtClean="0"/>
              <a:t>3</a:t>
            </a:fld>
            <a:endParaRPr lang="de-DE"/>
          </a:p>
        </p:txBody>
      </p:sp>
      <p:sp>
        <p:nvSpPr>
          <p:cNvPr id="4" name="Titel 3">
            <a:extLst>
              <a:ext uri="{FF2B5EF4-FFF2-40B4-BE49-F238E27FC236}">
                <a16:creationId xmlns:a16="http://schemas.microsoft.com/office/drawing/2014/main" id="{7E5CBC99-1C7C-4F6B-9DB6-F85694F33194}"/>
              </a:ext>
            </a:extLst>
          </p:cNvPr>
          <p:cNvSpPr>
            <a:spLocks noGrp="1"/>
          </p:cNvSpPr>
          <p:nvPr>
            <p:ph type="title"/>
          </p:nvPr>
        </p:nvSpPr>
        <p:spPr/>
        <p:txBody>
          <a:bodyPr/>
          <a:lstStyle/>
          <a:p>
            <a:r>
              <a:rPr lang="de-DE" dirty="0"/>
              <a:t>Hauptergebnisse</a:t>
            </a:r>
          </a:p>
        </p:txBody>
      </p:sp>
      <p:sp>
        <p:nvSpPr>
          <p:cNvPr id="5" name="Inhaltsplatzhalter 4">
            <a:extLst>
              <a:ext uri="{FF2B5EF4-FFF2-40B4-BE49-F238E27FC236}">
                <a16:creationId xmlns:a16="http://schemas.microsoft.com/office/drawing/2014/main" id="{DA72ACE7-245E-40A3-A451-55200123FC2C}"/>
              </a:ext>
            </a:extLst>
          </p:cNvPr>
          <p:cNvSpPr>
            <a:spLocks noGrp="1"/>
          </p:cNvSpPr>
          <p:nvPr>
            <p:ph sz="quarter" idx="13"/>
          </p:nvPr>
        </p:nvSpPr>
        <p:spPr/>
        <p:txBody>
          <a:bodyPr>
            <a:normAutofit/>
          </a:bodyPr>
          <a:lstStyle/>
          <a:p>
            <a:pPr>
              <a:buFont typeface="+mj-lt"/>
              <a:buAutoNum type="arabicPeriod"/>
            </a:pPr>
            <a:r>
              <a:rPr lang="de-DE" sz="1600" dirty="0"/>
              <a:t>57% mit RKI-internen Lagemanagement </a:t>
            </a:r>
            <a:r>
              <a:rPr lang="de-DE" sz="1600" b="1" dirty="0"/>
              <a:t>zufrieden oder sehr zufrieden </a:t>
            </a:r>
            <a:r>
              <a:rPr lang="de-DE" sz="1600" dirty="0"/>
              <a:t>(n=221) </a:t>
            </a:r>
          </a:p>
          <a:p>
            <a:pPr>
              <a:buFont typeface="+mj-lt"/>
              <a:buAutoNum type="arabicPeriod"/>
            </a:pPr>
            <a:r>
              <a:rPr lang="de-DE" sz="1600" b="1" dirty="0"/>
              <a:t>Arbeitsbelastung</a:t>
            </a:r>
            <a:r>
              <a:rPr lang="de-DE" sz="1600" dirty="0"/>
              <a:t>: insgesamt </a:t>
            </a:r>
            <a:r>
              <a:rPr lang="de-DE" sz="1600" b="1" dirty="0"/>
              <a:t>sehr</a:t>
            </a:r>
            <a:r>
              <a:rPr lang="de-DE" sz="1600" dirty="0"/>
              <a:t> </a:t>
            </a:r>
            <a:r>
              <a:rPr lang="de-DE" sz="1600" b="1" dirty="0"/>
              <a:t>hoch</a:t>
            </a:r>
            <a:r>
              <a:rPr lang="de-DE" sz="1600" dirty="0"/>
              <a:t> </a:t>
            </a:r>
          </a:p>
          <a:p>
            <a:pPr marL="914400" lvl="2" indent="0">
              <a:buNone/>
            </a:pPr>
            <a:r>
              <a:rPr lang="de-DE" sz="1200" dirty="0"/>
              <a:t>37% mit höherer und 53% mit deutlich höherer Arbeitsbelastung im Vgl. zur Arbeitsbelastung vor Beginn der Involvierung in der COVID-19 Lage (n=131). </a:t>
            </a:r>
          </a:p>
          <a:p>
            <a:pPr>
              <a:buFont typeface="+mj-lt"/>
              <a:buAutoNum type="arabicPeriod"/>
            </a:pPr>
            <a:r>
              <a:rPr lang="de-DE" sz="1600" b="1" dirty="0"/>
              <a:t>Kommunikation</a:t>
            </a:r>
            <a:r>
              <a:rPr lang="de-DE" sz="1600" dirty="0"/>
              <a:t>: verbesserungswürdig</a:t>
            </a:r>
          </a:p>
          <a:p>
            <a:pPr>
              <a:buFont typeface="+mj-lt"/>
              <a:buAutoNum type="arabicPeriod"/>
            </a:pPr>
            <a:r>
              <a:rPr lang="de-DE" sz="1600" dirty="0"/>
              <a:t>Zufriedenheit mit technischer Ausstattung / Fernzugriff / Webseite / virtuellen Konferenzen, aber: </a:t>
            </a:r>
            <a:r>
              <a:rPr lang="de-DE" sz="1600" b="1" dirty="0"/>
              <a:t>digitale Tools unzureichend</a:t>
            </a:r>
          </a:p>
          <a:p>
            <a:pPr marL="914400" lvl="2" indent="0">
              <a:buNone/>
            </a:pPr>
            <a:r>
              <a:rPr lang="de-DE" sz="1200" dirty="0"/>
              <a:t>Aussage, für Entwicklung / Ausbau digitaler Tools zur Bewältigung der Lage seien ausreichend Mittel vorhanden, sahen 72% kritisch (n=223).</a:t>
            </a:r>
            <a:endParaRPr lang="de-DE" sz="1200" b="1" dirty="0"/>
          </a:p>
          <a:p>
            <a:pPr>
              <a:buFont typeface="+mj-lt"/>
              <a:buAutoNum type="arabicPeriod"/>
            </a:pPr>
            <a:r>
              <a:rPr lang="de-DE" sz="1600" b="1" dirty="0"/>
              <a:t>Krisenstab</a:t>
            </a:r>
            <a:r>
              <a:rPr lang="de-DE" sz="1600" dirty="0"/>
              <a:t>: könnte </a:t>
            </a:r>
            <a:r>
              <a:rPr lang="de-DE" sz="1600" b="1" dirty="0"/>
              <a:t>fokussierter</a:t>
            </a:r>
            <a:r>
              <a:rPr lang="de-DE" sz="1600" dirty="0"/>
              <a:t> sein, aber sehr gut vor- und nachbereitet!</a:t>
            </a:r>
          </a:p>
          <a:p>
            <a:pPr>
              <a:buFont typeface="+mj-lt"/>
              <a:buAutoNum type="arabicPeriod"/>
            </a:pPr>
            <a:r>
              <a:rPr lang="de-DE" sz="1600" dirty="0"/>
              <a:t>Lagezentrum: Großes Lob an Personen, die sich um Arbeitsanweisungen, SOPs, Schulungen und Feedback kümmern!</a:t>
            </a:r>
          </a:p>
          <a:p>
            <a:pPr>
              <a:buFont typeface="+mj-lt"/>
              <a:buAutoNum type="arabicPeriod"/>
            </a:pPr>
            <a:r>
              <a:rPr lang="de-DE" sz="1600" dirty="0"/>
              <a:t>Lagezentrum: </a:t>
            </a:r>
            <a:r>
              <a:rPr lang="de-DE" sz="1600" b="1" dirty="0"/>
              <a:t>Schichtbesetzung</a:t>
            </a:r>
            <a:r>
              <a:rPr lang="de-DE" sz="1600" dirty="0"/>
              <a:t> problematisch</a:t>
            </a:r>
          </a:p>
          <a:p>
            <a:pPr marL="0" indent="0">
              <a:buNone/>
            </a:pPr>
            <a:r>
              <a:rPr lang="de-DE" sz="1600" dirty="0"/>
              <a:t>		</a:t>
            </a:r>
            <a:r>
              <a:rPr lang="de-DE" sz="1200" dirty="0"/>
              <a:t>Aussage, es gebe für jede Position im LZ ausreichend viele Mitarbeitende, stimmten 65% eher nicht bzw. 			überhaupt nicht zu (n=53). </a:t>
            </a:r>
          </a:p>
          <a:p>
            <a:pPr>
              <a:buFont typeface="+mj-lt"/>
              <a:buAutoNum type="arabicPeriod" startAt="8"/>
            </a:pPr>
            <a:r>
              <a:rPr lang="de-DE" sz="1600" b="1" dirty="0"/>
              <a:t>Fehlende Wertschätzung</a:t>
            </a:r>
            <a:r>
              <a:rPr lang="de-DE" sz="1600" dirty="0"/>
              <a:t> &amp; </a:t>
            </a:r>
            <a:r>
              <a:rPr lang="de-DE" sz="1600" b="1" dirty="0"/>
              <a:t>Evaluation anderer Bereiche</a:t>
            </a:r>
          </a:p>
          <a:p>
            <a:endParaRPr lang="de-DE" dirty="0"/>
          </a:p>
        </p:txBody>
      </p:sp>
    </p:spTree>
    <p:extLst>
      <p:ext uri="{BB962C8B-B14F-4D97-AF65-F5344CB8AC3E}">
        <p14:creationId xmlns:p14="http://schemas.microsoft.com/office/powerpoint/2010/main" val="99903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4B61AEA-C63F-4978-A2B6-4463520838A6}"/>
              </a:ext>
            </a:extLst>
          </p:cNvPr>
          <p:cNvSpPr>
            <a:spLocks noGrp="1"/>
          </p:cNvSpPr>
          <p:nvPr>
            <p:ph type="dt" sz="half" idx="10"/>
          </p:nvPr>
        </p:nvSpPr>
        <p:spPr/>
        <p:txBody>
          <a:bodyPr/>
          <a:lstStyle/>
          <a:p>
            <a:r>
              <a:rPr lang="de-DE" dirty="0"/>
              <a:t>05.02.2021</a:t>
            </a:r>
            <a:endParaRPr lang="en-GB" dirty="0"/>
          </a:p>
        </p:txBody>
      </p:sp>
      <p:sp>
        <p:nvSpPr>
          <p:cNvPr id="3" name="Foliennummernplatzhalter 2">
            <a:extLst>
              <a:ext uri="{FF2B5EF4-FFF2-40B4-BE49-F238E27FC236}">
                <a16:creationId xmlns:a16="http://schemas.microsoft.com/office/drawing/2014/main" id="{E714854B-7065-4849-953F-092EC736FF89}"/>
              </a:ext>
            </a:extLst>
          </p:cNvPr>
          <p:cNvSpPr>
            <a:spLocks noGrp="1"/>
          </p:cNvSpPr>
          <p:nvPr>
            <p:ph type="sldNum" sz="quarter" idx="12"/>
          </p:nvPr>
        </p:nvSpPr>
        <p:spPr/>
        <p:txBody>
          <a:bodyPr/>
          <a:lstStyle/>
          <a:p>
            <a:fld id="{162A217B-ED1C-D84B-8478-63C77FA79618}" type="slidenum">
              <a:rPr lang="de-DE" smtClean="0"/>
              <a:t>4</a:t>
            </a:fld>
            <a:endParaRPr lang="de-DE"/>
          </a:p>
        </p:txBody>
      </p:sp>
      <p:sp>
        <p:nvSpPr>
          <p:cNvPr id="4" name="Titel 3">
            <a:extLst>
              <a:ext uri="{FF2B5EF4-FFF2-40B4-BE49-F238E27FC236}">
                <a16:creationId xmlns:a16="http://schemas.microsoft.com/office/drawing/2014/main" id="{7AA39728-1917-4808-9A22-F3B04ECCAEF9}"/>
              </a:ext>
            </a:extLst>
          </p:cNvPr>
          <p:cNvSpPr>
            <a:spLocks noGrp="1"/>
          </p:cNvSpPr>
          <p:nvPr>
            <p:ph type="title"/>
          </p:nvPr>
        </p:nvSpPr>
        <p:spPr>
          <a:xfrm>
            <a:off x="457200" y="940853"/>
            <a:ext cx="7983646" cy="771499"/>
          </a:xfrm>
        </p:spPr>
        <p:txBody>
          <a:bodyPr/>
          <a:lstStyle/>
          <a:p>
            <a:r>
              <a:rPr lang="de-DE" dirty="0"/>
              <a:t>Innen- und Außenkommunikation</a:t>
            </a:r>
          </a:p>
        </p:txBody>
      </p:sp>
      <p:sp>
        <p:nvSpPr>
          <p:cNvPr id="7" name="Fußzeilenplatzhalter 2">
            <a:extLst>
              <a:ext uri="{FF2B5EF4-FFF2-40B4-BE49-F238E27FC236}">
                <a16:creationId xmlns:a16="http://schemas.microsoft.com/office/drawing/2014/main" id="{D73B79DA-2A0A-4F8D-B94C-0B8460674C71}"/>
              </a:ext>
            </a:extLst>
          </p:cNvPr>
          <p:cNvSpPr txBox="1">
            <a:spLocks/>
          </p:cNvSpPr>
          <p:nvPr/>
        </p:nvSpPr>
        <p:spPr>
          <a:xfrm>
            <a:off x="2699791" y="6429376"/>
            <a:ext cx="4682083" cy="431800"/>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a:solidFill>
                  <a:srgbClr val="0070C0"/>
                </a:solidFill>
              </a:rPr>
              <a:t>Befragung: RKI-internes Lagemanagement, Oktober 2020 – FG38</a:t>
            </a:r>
          </a:p>
        </p:txBody>
      </p:sp>
      <p:pic>
        <p:nvPicPr>
          <p:cNvPr id="15" name="Grafik 14">
            <a:extLst>
              <a:ext uri="{FF2B5EF4-FFF2-40B4-BE49-F238E27FC236}">
                <a16:creationId xmlns:a16="http://schemas.microsoft.com/office/drawing/2014/main" id="{A0A8B6D4-87B4-4A3C-B8A9-DEF1E2CDA3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10" y="1885"/>
            <a:ext cx="8578369" cy="6859291"/>
          </a:xfrm>
          <a:prstGeom prst="rect">
            <a:avLst/>
          </a:prstGeom>
        </p:spPr>
      </p:pic>
      <p:sp>
        <p:nvSpPr>
          <p:cNvPr id="10" name="Titel 3">
            <a:extLst>
              <a:ext uri="{FF2B5EF4-FFF2-40B4-BE49-F238E27FC236}">
                <a16:creationId xmlns:a16="http://schemas.microsoft.com/office/drawing/2014/main" id="{F528E0D3-9EA2-48B9-9B1D-767AC95F7D53}"/>
              </a:ext>
            </a:extLst>
          </p:cNvPr>
          <p:cNvSpPr txBox="1">
            <a:spLocks/>
          </p:cNvSpPr>
          <p:nvPr/>
        </p:nvSpPr>
        <p:spPr>
          <a:xfrm>
            <a:off x="185183" y="77357"/>
            <a:ext cx="5914403" cy="1355301"/>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r>
              <a:rPr lang="de-DE" dirty="0"/>
              <a:t>Kommunikation</a:t>
            </a:r>
          </a:p>
        </p:txBody>
      </p:sp>
      <p:sp>
        <p:nvSpPr>
          <p:cNvPr id="5" name="Rechteck 4">
            <a:extLst>
              <a:ext uri="{FF2B5EF4-FFF2-40B4-BE49-F238E27FC236}">
                <a16:creationId xmlns:a16="http://schemas.microsoft.com/office/drawing/2014/main" id="{753221E0-2F27-4AD4-9647-AE35FEB19D95}"/>
              </a:ext>
            </a:extLst>
          </p:cNvPr>
          <p:cNvSpPr/>
          <p:nvPr/>
        </p:nvSpPr>
        <p:spPr>
          <a:xfrm>
            <a:off x="6099586" y="1539920"/>
            <a:ext cx="3008735" cy="29260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0000"/>
              </a:lnSpc>
            </a:pPr>
            <a:r>
              <a:rPr lang="de-DE" sz="1200" dirty="0"/>
              <a:t>Auswahl an Anregungen der TN</a:t>
            </a:r>
          </a:p>
          <a:p>
            <a:pPr marL="342900" indent="-342900">
              <a:lnSpc>
                <a:spcPct val="110000"/>
              </a:lnSpc>
              <a:buFont typeface="Arial" panose="020B0604020202020204" pitchFamily="34" charset="0"/>
              <a:buChar char="•"/>
            </a:pPr>
            <a:r>
              <a:rPr lang="de-DE" sz="1200" dirty="0"/>
              <a:t>Verteiler-RKI-Corona / Informationsquellen / interne Maßnahmen mehr kommunizieren</a:t>
            </a:r>
          </a:p>
          <a:p>
            <a:pPr marL="342900" indent="-342900">
              <a:lnSpc>
                <a:spcPct val="110000"/>
              </a:lnSpc>
              <a:buFont typeface="Arial" panose="020B0604020202020204" pitchFamily="34" charset="0"/>
              <a:buChar char="•"/>
            </a:pPr>
            <a:r>
              <a:rPr lang="de-DE" sz="1200" dirty="0"/>
              <a:t>Führungskräfte: häufiger, klarer, empathischer sprechen, Erreichbarkeit sicher stellen</a:t>
            </a:r>
          </a:p>
          <a:p>
            <a:pPr marL="342900" indent="-342900">
              <a:lnSpc>
                <a:spcPct val="110000"/>
              </a:lnSpc>
              <a:buFont typeface="Arial" panose="020B0604020202020204" pitchFamily="34" charset="0"/>
              <a:buChar char="•"/>
            </a:pPr>
            <a:r>
              <a:rPr lang="de-DE" sz="1200" dirty="0"/>
              <a:t>Funktionspostfächer stärker nutzen</a:t>
            </a:r>
          </a:p>
          <a:p>
            <a:pPr marL="342900" indent="-342900">
              <a:lnSpc>
                <a:spcPct val="110000"/>
              </a:lnSpc>
              <a:buFont typeface="Arial" panose="020B0604020202020204" pitchFamily="34" charset="0"/>
              <a:buChar char="•"/>
            </a:pPr>
            <a:r>
              <a:rPr lang="de-DE" sz="1200" dirty="0"/>
              <a:t>mehr Infos über Bedarfe im LZ nennen</a:t>
            </a:r>
          </a:p>
          <a:p>
            <a:pPr marL="342900" indent="-342900">
              <a:lnSpc>
                <a:spcPct val="110000"/>
              </a:lnSpc>
              <a:buFont typeface="Arial" panose="020B0604020202020204" pitchFamily="34" charset="0"/>
              <a:buChar char="•"/>
            </a:pPr>
            <a:r>
              <a:rPr lang="de-DE" sz="1200" dirty="0"/>
              <a:t>„wie lange noch“?</a:t>
            </a:r>
          </a:p>
          <a:p>
            <a:pPr marL="342900" indent="-342900">
              <a:lnSpc>
                <a:spcPct val="110000"/>
              </a:lnSpc>
              <a:buFont typeface="Arial" panose="020B0604020202020204" pitchFamily="34" charset="0"/>
              <a:buChar char="•"/>
            </a:pPr>
            <a:r>
              <a:rPr lang="de-DE" sz="1200" dirty="0"/>
              <a:t>Intranet, Videobotschaften, Liveticker, Updates</a:t>
            </a:r>
          </a:p>
          <a:p>
            <a:pPr marL="342900" indent="-342900">
              <a:lnSpc>
                <a:spcPct val="110000"/>
              </a:lnSpc>
              <a:buFont typeface="Arial" panose="020B0604020202020204" pitchFamily="34" charset="0"/>
              <a:buChar char="•"/>
            </a:pPr>
            <a:r>
              <a:rPr lang="de-DE" sz="1200" dirty="0"/>
              <a:t>Ressourcen/Priorisierung nach extern kommunizieren</a:t>
            </a:r>
          </a:p>
        </p:txBody>
      </p:sp>
    </p:spTree>
    <p:extLst>
      <p:ext uri="{BB962C8B-B14F-4D97-AF65-F5344CB8AC3E}">
        <p14:creationId xmlns:p14="http://schemas.microsoft.com/office/powerpoint/2010/main" val="14338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ECA226-7FC4-4B41-998B-AB4D5A9BD120}"/>
              </a:ext>
            </a:extLst>
          </p:cNvPr>
          <p:cNvSpPr>
            <a:spLocks noGrp="1"/>
          </p:cNvSpPr>
          <p:nvPr>
            <p:ph type="dt" sz="half" idx="10"/>
          </p:nvPr>
        </p:nvSpPr>
        <p:spPr/>
        <p:txBody>
          <a:bodyPr/>
          <a:lstStyle/>
          <a:p>
            <a:r>
              <a:rPr lang="de-DE" dirty="0"/>
              <a:t>12.02.2021</a:t>
            </a:r>
            <a:endParaRPr lang="en-GB" dirty="0"/>
          </a:p>
        </p:txBody>
      </p:sp>
      <p:sp>
        <p:nvSpPr>
          <p:cNvPr id="3" name="Fußzeilenplatzhalter 2">
            <a:extLst>
              <a:ext uri="{FF2B5EF4-FFF2-40B4-BE49-F238E27FC236}">
                <a16:creationId xmlns:a16="http://schemas.microsoft.com/office/drawing/2014/main" id="{AF8E3711-1D4E-472C-9843-0066473EA47A}"/>
              </a:ext>
            </a:extLst>
          </p:cNvPr>
          <p:cNvSpPr>
            <a:spLocks noGrp="1"/>
          </p:cNvSpPr>
          <p:nvPr>
            <p:ph type="ftr" sz="quarter" idx="11"/>
          </p:nvPr>
        </p:nvSpPr>
        <p:spPr/>
        <p:txBody>
          <a:bodyPr/>
          <a:lstStyle/>
          <a:p>
            <a:r>
              <a:rPr lang="de-DE" dirty="0"/>
              <a:t>Befragung: RKI-internes Lagemanagement, Oktober 2021 – FG38</a:t>
            </a:r>
          </a:p>
        </p:txBody>
      </p:sp>
      <p:sp>
        <p:nvSpPr>
          <p:cNvPr id="4" name="Foliennummernplatzhalter 3">
            <a:extLst>
              <a:ext uri="{FF2B5EF4-FFF2-40B4-BE49-F238E27FC236}">
                <a16:creationId xmlns:a16="http://schemas.microsoft.com/office/drawing/2014/main" id="{B5132CDF-6ADE-4E34-9A5C-F320630DB593}"/>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5" name="Titel 4">
            <a:extLst>
              <a:ext uri="{FF2B5EF4-FFF2-40B4-BE49-F238E27FC236}">
                <a16:creationId xmlns:a16="http://schemas.microsoft.com/office/drawing/2014/main" id="{BF0B5EE7-0451-4DD0-904E-02B49BE7D0F8}"/>
              </a:ext>
            </a:extLst>
          </p:cNvPr>
          <p:cNvSpPr>
            <a:spLocks noGrp="1"/>
          </p:cNvSpPr>
          <p:nvPr>
            <p:ph type="title"/>
          </p:nvPr>
        </p:nvSpPr>
        <p:spPr>
          <a:xfrm>
            <a:off x="457200" y="940853"/>
            <a:ext cx="7787208" cy="504408"/>
          </a:xfrm>
        </p:spPr>
        <p:txBody>
          <a:bodyPr>
            <a:normAutofit fontScale="90000"/>
          </a:bodyPr>
          <a:lstStyle/>
          <a:p>
            <a:r>
              <a:rPr lang="de-DE" dirty="0"/>
              <a:t>Personalaspekte</a:t>
            </a:r>
            <a:br>
              <a:rPr lang="de-DE" dirty="0"/>
            </a:br>
            <a:endParaRPr lang="de-DE" dirty="0"/>
          </a:p>
        </p:txBody>
      </p:sp>
      <p:pic>
        <p:nvPicPr>
          <p:cNvPr id="10" name="Grafik 9">
            <a:extLst>
              <a:ext uri="{FF2B5EF4-FFF2-40B4-BE49-F238E27FC236}">
                <a16:creationId xmlns:a16="http://schemas.microsoft.com/office/drawing/2014/main" id="{E27CFAB7-525C-437C-9A6F-0E62F14DBA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1445260"/>
            <a:ext cx="8059479" cy="4829291"/>
          </a:xfrm>
          <a:prstGeom prst="rect">
            <a:avLst/>
          </a:prstGeom>
        </p:spPr>
      </p:pic>
    </p:spTree>
    <p:extLst>
      <p:ext uri="{BB962C8B-B14F-4D97-AF65-F5344CB8AC3E}">
        <p14:creationId xmlns:p14="http://schemas.microsoft.com/office/powerpoint/2010/main" val="22632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4AC1729-0941-44C0-9B19-D9F607EF464C}"/>
              </a:ext>
            </a:extLst>
          </p:cNvPr>
          <p:cNvSpPr>
            <a:spLocks noGrp="1"/>
          </p:cNvSpPr>
          <p:nvPr>
            <p:ph type="dt" sz="half" idx="10"/>
          </p:nvPr>
        </p:nvSpPr>
        <p:spPr/>
        <p:txBody>
          <a:bodyPr/>
          <a:lstStyle/>
          <a:p>
            <a:r>
              <a:rPr lang="de-DE" dirty="0"/>
              <a:t>12.02.2021</a:t>
            </a:r>
            <a:endParaRPr lang="en-GB" dirty="0"/>
          </a:p>
        </p:txBody>
      </p:sp>
      <p:sp>
        <p:nvSpPr>
          <p:cNvPr id="3" name="Foliennummernplatzhalter 2">
            <a:extLst>
              <a:ext uri="{FF2B5EF4-FFF2-40B4-BE49-F238E27FC236}">
                <a16:creationId xmlns:a16="http://schemas.microsoft.com/office/drawing/2014/main" id="{B0C80DD3-9343-4EBC-9129-7000ADE1EE4D}"/>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4" name="Titel 3">
            <a:extLst>
              <a:ext uri="{FF2B5EF4-FFF2-40B4-BE49-F238E27FC236}">
                <a16:creationId xmlns:a16="http://schemas.microsoft.com/office/drawing/2014/main" id="{495A366A-787A-46EF-91DC-D579738C1D2D}"/>
              </a:ext>
            </a:extLst>
          </p:cNvPr>
          <p:cNvSpPr>
            <a:spLocks noGrp="1"/>
          </p:cNvSpPr>
          <p:nvPr>
            <p:ph type="title"/>
          </p:nvPr>
        </p:nvSpPr>
        <p:spPr>
          <a:xfrm>
            <a:off x="457200" y="940853"/>
            <a:ext cx="7983646" cy="613627"/>
          </a:xfrm>
        </p:spPr>
        <p:txBody>
          <a:bodyPr/>
          <a:lstStyle/>
          <a:p>
            <a:r>
              <a:rPr lang="de-DE" dirty="0"/>
              <a:t>Feedback und Anregungen</a:t>
            </a:r>
          </a:p>
        </p:txBody>
      </p:sp>
      <p:sp>
        <p:nvSpPr>
          <p:cNvPr id="5" name="Inhaltsplatzhalter 4">
            <a:extLst>
              <a:ext uri="{FF2B5EF4-FFF2-40B4-BE49-F238E27FC236}">
                <a16:creationId xmlns:a16="http://schemas.microsoft.com/office/drawing/2014/main" id="{179A239F-8B42-463A-A123-E178578FF6C6}"/>
              </a:ext>
            </a:extLst>
          </p:cNvPr>
          <p:cNvSpPr>
            <a:spLocks noGrp="1"/>
          </p:cNvSpPr>
          <p:nvPr>
            <p:ph sz="quarter" idx="13"/>
          </p:nvPr>
        </p:nvSpPr>
        <p:spPr>
          <a:xfrm>
            <a:off x="457200" y="1580090"/>
            <a:ext cx="4114800" cy="4403258"/>
          </a:xfrm>
        </p:spPr>
        <p:txBody>
          <a:bodyPr/>
          <a:lstStyle/>
          <a:p>
            <a:pPr marL="0" indent="0">
              <a:buNone/>
            </a:pPr>
            <a:r>
              <a:rPr lang="de-DE" sz="2000" dirty="0"/>
              <a:t>Positive Erfahrungen</a:t>
            </a:r>
          </a:p>
          <a:p>
            <a:endParaRPr lang="de-DE" dirty="0"/>
          </a:p>
        </p:txBody>
      </p:sp>
      <p:pic>
        <p:nvPicPr>
          <p:cNvPr id="7" name="Grafik 6">
            <a:extLst>
              <a:ext uri="{FF2B5EF4-FFF2-40B4-BE49-F238E27FC236}">
                <a16:creationId xmlns:a16="http://schemas.microsoft.com/office/drawing/2014/main" id="{F9C09CAC-13D8-4BD3-BFB7-B08FB7EB2DD1}"/>
              </a:ext>
            </a:extLst>
          </p:cNvPr>
          <p:cNvPicPr>
            <a:picLocks noChangeAspect="1"/>
          </p:cNvPicPr>
          <p:nvPr/>
        </p:nvPicPr>
        <p:blipFill rotWithShape="1">
          <a:blip r:embed="rId3"/>
          <a:srcRect l="12121" t="6504" r="11260" b="6390"/>
          <a:stretch/>
        </p:blipFill>
        <p:spPr>
          <a:xfrm>
            <a:off x="272178" y="1887003"/>
            <a:ext cx="4049423" cy="3452815"/>
          </a:xfrm>
          <a:prstGeom prst="rect">
            <a:avLst/>
          </a:prstGeom>
        </p:spPr>
      </p:pic>
      <p:sp>
        <p:nvSpPr>
          <p:cNvPr id="10" name="Textfeld 9">
            <a:extLst>
              <a:ext uri="{FF2B5EF4-FFF2-40B4-BE49-F238E27FC236}">
                <a16:creationId xmlns:a16="http://schemas.microsoft.com/office/drawing/2014/main" id="{2C4BDEB6-E7B2-461E-A1F1-06756F7F4216}"/>
              </a:ext>
            </a:extLst>
          </p:cNvPr>
          <p:cNvSpPr txBox="1"/>
          <p:nvPr/>
        </p:nvSpPr>
        <p:spPr>
          <a:xfrm>
            <a:off x="21779" y="5037230"/>
            <a:ext cx="2055215" cy="523220"/>
          </a:xfrm>
          <a:prstGeom prst="rect">
            <a:avLst/>
          </a:prstGeom>
          <a:noFill/>
        </p:spPr>
        <p:txBody>
          <a:bodyPr wrap="square" rtlCol="0">
            <a:spAutoFit/>
          </a:bodyPr>
          <a:lstStyle/>
          <a:p>
            <a:r>
              <a:rPr lang="de-DE" sz="1400" i="1" dirty="0"/>
              <a:t>„#</a:t>
            </a:r>
            <a:r>
              <a:rPr lang="de-DE" sz="1400" i="1" dirty="0" err="1"/>
              <a:t>TeamRKI</a:t>
            </a:r>
            <a:r>
              <a:rPr lang="de-DE" sz="1400" i="1" dirty="0"/>
              <a:t> - Krise schweißt zusammen.“ </a:t>
            </a:r>
          </a:p>
        </p:txBody>
      </p:sp>
      <p:sp>
        <p:nvSpPr>
          <p:cNvPr id="12" name="Rechteck 11">
            <a:extLst>
              <a:ext uri="{FF2B5EF4-FFF2-40B4-BE49-F238E27FC236}">
                <a16:creationId xmlns:a16="http://schemas.microsoft.com/office/drawing/2014/main" id="{730493D2-3679-4D86-8CB0-9B1FF96F42F0}"/>
              </a:ext>
            </a:extLst>
          </p:cNvPr>
          <p:cNvSpPr/>
          <p:nvPr/>
        </p:nvSpPr>
        <p:spPr>
          <a:xfrm>
            <a:off x="4321601" y="1568779"/>
            <a:ext cx="4550221" cy="5262979"/>
          </a:xfrm>
          <a:prstGeom prst="rect">
            <a:avLst/>
          </a:prstGeom>
        </p:spPr>
        <p:txBody>
          <a:bodyPr wrap="square">
            <a:spAutoFit/>
          </a:bodyPr>
          <a:lstStyle/>
          <a:p>
            <a:r>
              <a:rPr lang="de-DE" sz="2000" dirty="0"/>
              <a:t>O-Töne</a:t>
            </a:r>
          </a:p>
          <a:p>
            <a:pPr marL="285750" indent="-285750">
              <a:buFont typeface="Arial" panose="020B0604020202020204" pitchFamily="34" charset="0"/>
              <a:buChar char="•"/>
            </a:pPr>
            <a:r>
              <a:rPr lang="de-DE" sz="1400" i="1" dirty="0"/>
              <a:t>„am laufenden Band anhören müssen, dass nur wer im LZ arbeitet etwas Sinnvolles beiträgt“</a:t>
            </a:r>
          </a:p>
          <a:p>
            <a:pPr marL="285750" indent="-285750">
              <a:buFont typeface="Arial" panose="020B0604020202020204" pitchFamily="34" charset="0"/>
              <a:buChar char="•"/>
            </a:pPr>
            <a:r>
              <a:rPr lang="de-DE" sz="1400" i="1" dirty="0"/>
              <a:t>„mehr interne Kommunikation, habe mich manchmal allein gelassen gefühlt“</a:t>
            </a:r>
          </a:p>
          <a:p>
            <a:pPr marL="285750" indent="-285750">
              <a:buFont typeface="Arial" panose="020B0604020202020204" pitchFamily="34" charset="0"/>
              <a:buChar char="•"/>
            </a:pPr>
            <a:r>
              <a:rPr lang="de-DE" sz="1400" i="1" dirty="0"/>
              <a:t>„Parallelwelt. Eine Welt sitzt im Krisenstab und in den Telefonkonferenzen, die Anderen im Tal der Ahnungslosen“</a:t>
            </a:r>
          </a:p>
          <a:p>
            <a:pPr marL="285750" indent="-285750">
              <a:buFont typeface="Arial" panose="020B0604020202020204" pitchFamily="34" charset="0"/>
              <a:buChar char="•"/>
            </a:pPr>
            <a:r>
              <a:rPr lang="de-DE" sz="1400" i="1" dirty="0"/>
              <a:t>„es bräuchte Strukturen, die über die bloße Schichtarbeit hinaus (… Tunnelblick…) zu einer größeren Identifikation mit dem Lagezentrum und dessen Produkten und zu einem besseren Überblick über die Lage führt“</a:t>
            </a:r>
          </a:p>
          <a:p>
            <a:pPr marL="285750" indent="-285750">
              <a:buFont typeface="Arial" panose="020B0604020202020204" pitchFamily="34" charset="0"/>
              <a:buChar char="•"/>
            </a:pPr>
            <a:r>
              <a:rPr lang="de-DE" sz="1400" i="1" dirty="0"/>
              <a:t>„Der wissenschaftliche Output leidet also unter der Mitarbeit im Lagezentrum, während alle nicht im Lagezentrum involvierten Kollegen und Kolleginnen fleißig weiter publizieren und Impact-Punkte sammeln.“</a:t>
            </a:r>
          </a:p>
          <a:p>
            <a:pPr marL="285750" indent="-285750">
              <a:buFont typeface="Arial" panose="020B0604020202020204" pitchFamily="34" charset="0"/>
              <a:buChar char="•"/>
            </a:pPr>
            <a:r>
              <a:rPr lang="de-DE" sz="1400" i="1" dirty="0"/>
              <a:t>„Das RKI sollte auch einmal die Arbeit in der Diagnostik wertschätzen… Diagnostik in diese Umfrage mit aufzunehmen sowie befristetes Personal wertschätzend zu entfristen und neues Personal einzustellen.“</a:t>
            </a:r>
          </a:p>
          <a:p>
            <a:pPr marL="285750" indent="-285750">
              <a:buFont typeface="Arial" panose="020B0604020202020204" pitchFamily="34" charset="0"/>
              <a:buChar char="•"/>
            </a:pPr>
            <a:endParaRPr lang="de-DE" sz="1400" i="1" dirty="0"/>
          </a:p>
          <a:p>
            <a:pPr marL="285750" indent="-285750">
              <a:buFont typeface="Arial" panose="020B0604020202020204" pitchFamily="34" charset="0"/>
              <a:buChar char="•"/>
            </a:pPr>
            <a:endParaRPr lang="de-DE" i="1" dirty="0"/>
          </a:p>
          <a:p>
            <a:pPr marL="285750" indent="-285750">
              <a:buFont typeface="Arial" panose="020B0604020202020204" pitchFamily="34" charset="0"/>
              <a:buChar char="•"/>
            </a:pPr>
            <a:endParaRPr lang="de-DE" i="1" dirty="0"/>
          </a:p>
        </p:txBody>
      </p:sp>
      <p:sp>
        <p:nvSpPr>
          <p:cNvPr id="6" name="Inhaltsplatzhalter 4">
            <a:extLst>
              <a:ext uri="{FF2B5EF4-FFF2-40B4-BE49-F238E27FC236}">
                <a16:creationId xmlns:a16="http://schemas.microsoft.com/office/drawing/2014/main" id="{DD8F272A-97D6-4B4D-818D-A61C12A9825B}"/>
              </a:ext>
            </a:extLst>
          </p:cNvPr>
          <p:cNvSpPr txBox="1">
            <a:spLocks/>
          </p:cNvSpPr>
          <p:nvPr/>
        </p:nvSpPr>
        <p:spPr>
          <a:xfrm>
            <a:off x="4291098" y="1554480"/>
            <a:ext cx="4550220" cy="4488994"/>
          </a:xfrm>
          <a:prstGeom prst="rect">
            <a:avLst/>
          </a:prstGeom>
          <a:ln/>
        </p:spPr>
        <p:style>
          <a:lnRef idx="2">
            <a:schemeClr val="accent1"/>
          </a:lnRef>
          <a:fillRef idx="1">
            <a:schemeClr val="lt1"/>
          </a:fillRef>
          <a:effectRef idx="0">
            <a:schemeClr val="accent1"/>
          </a:effectRef>
          <a:fontRef idx="minor">
            <a:schemeClr val="dk1"/>
          </a:fontRef>
        </p:style>
        <p:txBody>
          <a:bodyPr vert="horz" lIns="0" tIns="0" rIns="0" bIns="0" rtlCol="0">
            <a:normAutofit fontScale="92500" lnSpcReduction="20000"/>
          </a:bodyPr>
          <a:lstStyle>
            <a:lvl1pPr marL="342900" indent="-3429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2400" dirty="0"/>
              <a:t> Verbesserungsvorschläge / Anregungen</a:t>
            </a:r>
          </a:p>
          <a:p>
            <a:endParaRPr lang="de-DE" dirty="0"/>
          </a:p>
          <a:p>
            <a:pPr lvl="1"/>
            <a:r>
              <a:rPr lang="de-DE" sz="1600" dirty="0"/>
              <a:t>mehr Personal einstellen </a:t>
            </a:r>
          </a:p>
          <a:p>
            <a:pPr lvl="1"/>
            <a:r>
              <a:rPr lang="de-DE" sz="1600" dirty="0"/>
              <a:t>Aufgaben auf mehr Schultern verteilen (innerhalb der OE, abteilungsübergreifend)</a:t>
            </a:r>
          </a:p>
          <a:p>
            <a:pPr lvl="1"/>
            <a:r>
              <a:rPr lang="de-DE" sz="1600" dirty="0"/>
              <a:t>Aufgaben klar (de-)priorisieren / zuweisen</a:t>
            </a:r>
          </a:p>
          <a:p>
            <a:pPr lvl="1"/>
            <a:r>
              <a:rPr lang="de-DE" sz="1600" dirty="0"/>
              <a:t>Umgang mit Drittmittelprojekten kommunizieren</a:t>
            </a:r>
          </a:p>
          <a:p>
            <a:pPr lvl="1"/>
            <a:r>
              <a:rPr lang="de-DE" sz="1600" dirty="0"/>
              <a:t>externe Aufgaben ggf. „ablehnen“</a:t>
            </a:r>
          </a:p>
          <a:p>
            <a:pPr lvl="1"/>
            <a:r>
              <a:rPr lang="de-DE" sz="1600" dirty="0"/>
              <a:t>Arbeitsabläufe / Berichte automatisieren</a:t>
            </a:r>
          </a:p>
          <a:p>
            <a:pPr lvl="1"/>
            <a:r>
              <a:rPr lang="de-DE" sz="1600" dirty="0"/>
              <a:t>digitale Tools entwickeln / ausbauen</a:t>
            </a:r>
          </a:p>
          <a:p>
            <a:pPr lvl="1"/>
            <a:r>
              <a:rPr lang="de-DE" sz="1600" dirty="0"/>
              <a:t>Ordnerstruktur verbessern</a:t>
            </a:r>
          </a:p>
          <a:p>
            <a:pPr lvl="1"/>
            <a:r>
              <a:rPr lang="de-DE" sz="1600" dirty="0"/>
              <a:t>Expertise für Optimierung der Arbeitsabläufe einholen</a:t>
            </a:r>
          </a:p>
          <a:p>
            <a:pPr lvl="1"/>
            <a:r>
              <a:rPr lang="de-DE" sz="1600" dirty="0"/>
              <a:t>Home-Office Möglichkeiten weiter ausbauen</a:t>
            </a:r>
          </a:p>
          <a:p>
            <a:pPr lvl="1"/>
            <a:r>
              <a:rPr lang="de-DE" sz="1600" dirty="0"/>
              <a:t>Angebote zur psychischen Entlastung machen</a:t>
            </a:r>
          </a:p>
          <a:p>
            <a:pPr lvl="1"/>
            <a:r>
              <a:rPr lang="de-DE" sz="1600" dirty="0"/>
              <a:t>alle MA wertschätzen (Diagnostik, Verwaltung etc.) </a:t>
            </a:r>
          </a:p>
          <a:p>
            <a:pPr lvl="1"/>
            <a:r>
              <a:rPr lang="de-DE" sz="1600" dirty="0"/>
              <a:t>Evaluation anderer Bereiche?</a:t>
            </a:r>
          </a:p>
        </p:txBody>
      </p:sp>
      <p:sp>
        <p:nvSpPr>
          <p:cNvPr id="11" name="Fußzeilenplatzhalter 2">
            <a:extLst>
              <a:ext uri="{FF2B5EF4-FFF2-40B4-BE49-F238E27FC236}">
                <a16:creationId xmlns:a16="http://schemas.microsoft.com/office/drawing/2014/main" id="{F0190F5B-296E-43C6-8875-3AD268FD8DED}"/>
              </a:ext>
            </a:extLst>
          </p:cNvPr>
          <p:cNvSpPr txBox="1">
            <a:spLocks/>
          </p:cNvSpPr>
          <p:nvPr/>
        </p:nvSpPr>
        <p:spPr>
          <a:xfrm>
            <a:off x="3100050" y="6356350"/>
            <a:ext cx="4129087" cy="365125"/>
          </a:xfrm>
          <a:prstGeom prst="rect">
            <a:avLst/>
          </a:prstGeom>
        </p:spPr>
        <p:txBody>
          <a:bodyPr vert="horz" lIns="0" tIns="45720" rIns="0" bIns="45720" rtlCol="0" anchor="ctr"/>
          <a:lstStyle>
            <a:defPPr>
              <a:defRPr lang="de-DE"/>
            </a:defPPr>
            <a:lvl1pPr marL="0" algn="l" defTabSz="457200" rtl="0" eaLnBrk="1" latinLnBrk="0" hangingPunct="1">
              <a:defRPr sz="1200" kern="1200">
                <a:solidFill>
                  <a:srgbClr val="045A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Befragung: RKI-internes Lagemanagement, Oktober 2020 – FG38</a:t>
            </a:r>
            <a:endParaRPr lang="de-DE" dirty="0"/>
          </a:p>
        </p:txBody>
      </p:sp>
    </p:spTree>
    <p:extLst>
      <p:ext uri="{BB962C8B-B14F-4D97-AF65-F5344CB8AC3E}">
        <p14:creationId xmlns:p14="http://schemas.microsoft.com/office/powerpoint/2010/main" val="384111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147F933-24EF-4385-9F4B-4583117835E2}"/>
              </a:ext>
            </a:extLst>
          </p:cNvPr>
          <p:cNvSpPr>
            <a:spLocks noGrp="1"/>
          </p:cNvSpPr>
          <p:nvPr>
            <p:ph type="dt" sz="half" idx="10"/>
          </p:nvPr>
        </p:nvSpPr>
        <p:spPr/>
        <p:txBody>
          <a:bodyPr/>
          <a:lstStyle/>
          <a:p>
            <a:r>
              <a:rPr lang="de-DE" dirty="0"/>
              <a:t>12.02.2021</a:t>
            </a:r>
            <a:endParaRPr lang="en-GB" dirty="0"/>
          </a:p>
        </p:txBody>
      </p:sp>
      <p:sp>
        <p:nvSpPr>
          <p:cNvPr id="4" name="Foliennummernplatzhalter 3">
            <a:extLst>
              <a:ext uri="{FF2B5EF4-FFF2-40B4-BE49-F238E27FC236}">
                <a16:creationId xmlns:a16="http://schemas.microsoft.com/office/drawing/2014/main" id="{DF12500F-0FFB-42A1-8D19-2117BAFF479E}"/>
              </a:ext>
            </a:extLst>
          </p:cNvPr>
          <p:cNvSpPr>
            <a:spLocks noGrp="1"/>
          </p:cNvSpPr>
          <p:nvPr>
            <p:ph type="sldNum" sz="quarter" idx="12"/>
          </p:nvPr>
        </p:nvSpPr>
        <p:spPr/>
        <p:txBody>
          <a:bodyPr/>
          <a:lstStyle/>
          <a:p>
            <a:fld id="{162A217B-ED1C-D84B-8478-63C77FA79618}" type="slidenum">
              <a:rPr lang="de-DE" smtClean="0"/>
              <a:t>7</a:t>
            </a:fld>
            <a:endParaRPr lang="de-DE"/>
          </a:p>
        </p:txBody>
      </p:sp>
      <p:sp>
        <p:nvSpPr>
          <p:cNvPr id="5" name="Titel 4">
            <a:extLst>
              <a:ext uri="{FF2B5EF4-FFF2-40B4-BE49-F238E27FC236}">
                <a16:creationId xmlns:a16="http://schemas.microsoft.com/office/drawing/2014/main" id="{46FD1CFA-8FA1-482D-BBD5-D48672E5204D}"/>
              </a:ext>
            </a:extLst>
          </p:cNvPr>
          <p:cNvSpPr>
            <a:spLocks noGrp="1"/>
          </p:cNvSpPr>
          <p:nvPr>
            <p:ph type="title"/>
          </p:nvPr>
        </p:nvSpPr>
        <p:spPr/>
        <p:txBody>
          <a:bodyPr/>
          <a:lstStyle/>
          <a:p>
            <a:r>
              <a:rPr lang="de-DE" dirty="0"/>
              <a:t>Vorschläge für nächste Schritte</a:t>
            </a:r>
          </a:p>
        </p:txBody>
      </p:sp>
      <p:sp>
        <p:nvSpPr>
          <p:cNvPr id="6" name="Inhaltsplatzhalter 5">
            <a:extLst>
              <a:ext uri="{FF2B5EF4-FFF2-40B4-BE49-F238E27FC236}">
                <a16:creationId xmlns:a16="http://schemas.microsoft.com/office/drawing/2014/main" id="{C793CEA9-0BF5-47E5-B746-CD227B296A56}"/>
              </a:ext>
            </a:extLst>
          </p:cNvPr>
          <p:cNvSpPr>
            <a:spLocks noGrp="1"/>
          </p:cNvSpPr>
          <p:nvPr>
            <p:ph sz="quarter" idx="13"/>
          </p:nvPr>
        </p:nvSpPr>
        <p:spPr/>
        <p:txBody>
          <a:bodyPr>
            <a:normAutofit fontScale="92500" lnSpcReduction="20000"/>
          </a:bodyPr>
          <a:lstStyle/>
          <a:p>
            <a:r>
              <a:rPr lang="de-DE" dirty="0"/>
              <a:t>E-Mail an alle Beschäftigten mit </a:t>
            </a:r>
          </a:p>
          <a:p>
            <a:pPr lvl="1"/>
            <a:r>
              <a:rPr lang="de-DE" dirty="0"/>
              <a:t>Ergebnissen Befragung (PowerPoint)</a:t>
            </a:r>
          </a:p>
          <a:p>
            <a:pPr lvl="1"/>
            <a:r>
              <a:rPr lang="de-DE" dirty="0"/>
              <a:t>Information Zugang Krisenstabsprotokolle</a:t>
            </a:r>
          </a:p>
          <a:p>
            <a:pPr lvl="1"/>
            <a:r>
              <a:rPr lang="de-DE" dirty="0"/>
              <a:t>Verweis auf wesentliche Portalseiten </a:t>
            </a:r>
          </a:p>
          <a:p>
            <a:pPr lvl="2"/>
            <a:r>
              <a:rPr lang="de-DE" dirty="0"/>
              <a:t>Aktuelles zu COVID-19 </a:t>
            </a:r>
            <a:r>
              <a:rPr lang="de-DE" dirty="0">
                <a:hlinkClick r:id="rId2"/>
              </a:rPr>
              <a:t>Link</a:t>
            </a:r>
            <a:endParaRPr lang="de-DE" dirty="0"/>
          </a:p>
          <a:p>
            <a:pPr lvl="2"/>
            <a:r>
              <a:rPr lang="de-DE" dirty="0"/>
              <a:t>Corona: Psychische Belastung und Beanspruchung von Beschäftigten während der Pandemie </a:t>
            </a:r>
            <a:r>
              <a:rPr lang="de-DE" dirty="0">
                <a:hlinkClick r:id="rId3"/>
              </a:rPr>
              <a:t>Link</a:t>
            </a:r>
            <a:endParaRPr lang="de-DE" dirty="0"/>
          </a:p>
          <a:p>
            <a:pPr lvl="2"/>
            <a:r>
              <a:rPr lang="de-DE" dirty="0"/>
              <a:t>„Interner Krisenstab“ = Mitarbeiter-Support (</a:t>
            </a:r>
            <a:r>
              <a:rPr lang="de-DE" dirty="0">
                <a:hlinkClick r:id="rId4" tooltip="Email versenden"/>
              </a:rPr>
              <a:t>MA-Support@rki.de</a:t>
            </a:r>
            <a:r>
              <a:rPr lang="de-DE" dirty="0"/>
              <a:t>) -5252</a:t>
            </a:r>
          </a:p>
          <a:p>
            <a:r>
              <a:rPr lang="de-DE" dirty="0"/>
              <a:t>Personalentwicklung</a:t>
            </a:r>
          </a:p>
          <a:p>
            <a:pPr lvl="1"/>
            <a:r>
              <a:rPr lang="de-DE" dirty="0"/>
              <a:t>Niedrigschwellig virtuelle Austausche anbieten/bewerben z.B. zur Stärkung der Resilienz, Priorisierung, Kommunikation, Zeitmanagement, … und weiteren Themen </a:t>
            </a:r>
          </a:p>
          <a:p>
            <a:pPr lvl="1"/>
            <a:r>
              <a:rPr lang="de-DE" dirty="0"/>
              <a:t>Internes Unterstützungsangebot für besonders belastete Arbeitsbereiche weiterhin anbieten</a:t>
            </a:r>
          </a:p>
          <a:p>
            <a:r>
              <a:rPr lang="de-DE" dirty="0"/>
              <a:t>Führungskräfte: Feedback einholen, Last verteilen, Klarheit schaffen, Leistungen anerkennen, aktiv Aufgaben (de-)priorisieren</a:t>
            </a:r>
          </a:p>
          <a:p>
            <a:r>
              <a:rPr lang="de-DE" dirty="0"/>
              <a:t>Aufrüstung mit digitalen Tools</a:t>
            </a:r>
          </a:p>
          <a:p>
            <a:pPr lvl="1"/>
            <a:endParaRPr lang="de-DE" dirty="0"/>
          </a:p>
        </p:txBody>
      </p:sp>
      <p:sp>
        <p:nvSpPr>
          <p:cNvPr id="3" name="Fußzeilenplatzhalter 2">
            <a:extLst>
              <a:ext uri="{FF2B5EF4-FFF2-40B4-BE49-F238E27FC236}">
                <a16:creationId xmlns:a16="http://schemas.microsoft.com/office/drawing/2014/main" id="{B2D4337B-04C5-420F-8075-83512735B63E}"/>
              </a:ext>
            </a:extLst>
          </p:cNvPr>
          <p:cNvSpPr>
            <a:spLocks noGrp="1"/>
          </p:cNvSpPr>
          <p:nvPr>
            <p:ph type="ftr" sz="quarter" idx="4294967295"/>
          </p:nvPr>
        </p:nvSpPr>
        <p:spPr>
          <a:xfrm>
            <a:off x="3100050" y="6356350"/>
            <a:ext cx="4129087" cy="365125"/>
          </a:xfrm>
        </p:spPr>
        <p:txBody>
          <a:bodyPr/>
          <a:lstStyle/>
          <a:p>
            <a:r>
              <a:rPr lang="de-DE"/>
              <a:t>Befragung: RKI-internes Lagemanagement, Oktober 2020 – FG38</a:t>
            </a:r>
            <a:endParaRPr lang="de-DE" dirty="0"/>
          </a:p>
        </p:txBody>
      </p:sp>
    </p:spTree>
    <p:extLst>
      <p:ext uri="{BB962C8B-B14F-4D97-AF65-F5344CB8AC3E}">
        <p14:creationId xmlns:p14="http://schemas.microsoft.com/office/powerpoint/2010/main" val="327083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ECA226-7FC4-4B41-998B-AB4D5A9BD120}"/>
              </a:ext>
            </a:extLst>
          </p:cNvPr>
          <p:cNvSpPr>
            <a:spLocks noGrp="1"/>
          </p:cNvSpPr>
          <p:nvPr>
            <p:ph type="dt" sz="half" idx="10"/>
          </p:nvPr>
        </p:nvSpPr>
        <p:spPr/>
        <p:txBody>
          <a:bodyPr/>
          <a:lstStyle/>
          <a:p>
            <a:r>
              <a:rPr lang="de-DE" dirty="0"/>
              <a:t>12.02.2021</a:t>
            </a:r>
            <a:endParaRPr lang="en-GB" dirty="0"/>
          </a:p>
        </p:txBody>
      </p:sp>
      <p:sp>
        <p:nvSpPr>
          <p:cNvPr id="3" name="Fußzeilenplatzhalter 2">
            <a:extLst>
              <a:ext uri="{FF2B5EF4-FFF2-40B4-BE49-F238E27FC236}">
                <a16:creationId xmlns:a16="http://schemas.microsoft.com/office/drawing/2014/main" id="{AF8E3711-1D4E-472C-9843-0066473EA47A}"/>
              </a:ext>
            </a:extLst>
          </p:cNvPr>
          <p:cNvSpPr>
            <a:spLocks noGrp="1"/>
          </p:cNvSpPr>
          <p:nvPr>
            <p:ph type="ftr" sz="quarter" idx="11"/>
          </p:nvPr>
        </p:nvSpPr>
        <p:spPr/>
        <p:txBody>
          <a:bodyPr/>
          <a:lstStyle/>
          <a:p>
            <a:r>
              <a:rPr lang="de-DE" dirty="0"/>
              <a:t>Befragung: RKI-internes Lagemanagement, Oktober 2020 – FG38</a:t>
            </a:r>
          </a:p>
        </p:txBody>
      </p:sp>
      <p:sp>
        <p:nvSpPr>
          <p:cNvPr id="4" name="Foliennummernplatzhalter 3">
            <a:extLst>
              <a:ext uri="{FF2B5EF4-FFF2-40B4-BE49-F238E27FC236}">
                <a16:creationId xmlns:a16="http://schemas.microsoft.com/office/drawing/2014/main" id="{B5132CDF-6ADE-4E34-9A5C-F320630DB593}"/>
              </a:ext>
            </a:extLst>
          </p:cNvPr>
          <p:cNvSpPr>
            <a:spLocks noGrp="1"/>
          </p:cNvSpPr>
          <p:nvPr>
            <p:ph type="sldNum" sz="quarter" idx="12"/>
          </p:nvPr>
        </p:nvSpPr>
        <p:spPr/>
        <p:txBody>
          <a:bodyPr/>
          <a:lstStyle/>
          <a:p>
            <a:fld id="{162A217B-ED1C-D84B-8478-63C77FA79618}" type="slidenum">
              <a:rPr lang="de-DE" smtClean="0"/>
              <a:t>8</a:t>
            </a:fld>
            <a:endParaRPr lang="de-DE"/>
          </a:p>
        </p:txBody>
      </p:sp>
      <p:sp>
        <p:nvSpPr>
          <p:cNvPr id="5" name="Titel 4">
            <a:extLst>
              <a:ext uri="{FF2B5EF4-FFF2-40B4-BE49-F238E27FC236}">
                <a16:creationId xmlns:a16="http://schemas.microsoft.com/office/drawing/2014/main" id="{BF0B5EE7-0451-4DD0-904E-02B49BE7D0F8}"/>
              </a:ext>
            </a:extLst>
          </p:cNvPr>
          <p:cNvSpPr>
            <a:spLocks noGrp="1"/>
          </p:cNvSpPr>
          <p:nvPr>
            <p:ph type="title"/>
          </p:nvPr>
        </p:nvSpPr>
        <p:spPr>
          <a:xfrm>
            <a:off x="457200" y="940853"/>
            <a:ext cx="7787208" cy="626690"/>
          </a:xfrm>
        </p:spPr>
        <p:txBody>
          <a:bodyPr/>
          <a:lstStyle/>
          <a:p>
            <a:r>
              <a:rPr lang="de-DE" dirty="0"/>
              <a:t>Technische und räumliche Ausstattung</a:t>
            </a:r>
          </a:p>
        </p:txBody>
      </p:sp>
      <p:pic>
        <p:nvPicPr>
          <p:cNvPr id="11" name="Grafik 10">
            <a:extLst>
              <a:ext uri="{FF2B5EF4-FFF2-40B4-BE49-F238E27FC236}">
                <a16:creationId xmlns:a16="http://schemas.microsoft.com/office/drawing/2014/main" id="{79680F41-1960-459E-B569-106B19B3A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935" y="1417983"/>
            <a:ext cx="7026608" cy="4921415"/>
          </a:xfrm>
          <a:prstGeom prst="rect">
            <a:avLst/>
          </a:prstGeom>
        </p:spPr>
      </p:pic>
      <p:sp>
        <p:nvSpPr>
          <p:cNvPr id="7" name="Rechteck 6">
            <a:extLst>
              <a:ext uri="{FF2B5EF4-FFF2-40B4-BE49-F238E27FC236}">
                <a16:creationId xmlns:a16="http://schemas.microsoft.com/office/drawing/2014/main" id="{6F052889-EFE9-4AB1-A683-D2F160C81495}"/>
              </a:ext>
            </a:extLst>
          </p:cNvPr>
          <p:cNvSpPr/>
          <p:nvPr/>
        </p:nvSpPr>
        <p:spPr>
          <a:xfrm>
            <a:off x="5958757" y="1889183"/>
            <a:ext cx="2688371" cy="646331"/>
          </a:xfrm>
          <a:prstGeom prst="rect">
            <a:avLst/>
          </a:prstGeom>
        </p:spPr>
        <p:txBody>
          <a:bodyPr wrap="square">
            <a:spAutoFit/>
          </a:bodyPr>
          <a:lstStyle/>
          <a:p>
            <a:r>
              <a:rPr lang="de-DE" dirty="0"/>
              <a:t>Fehlende Mittel für digitale Tools!</a:t>
            </a:r>
          </a:p>
        </p:txBody>
      </p:sp>
    </p:spTree>
    <p:extLst>
      <p:ext uri="{BB962C8B-B14F-4D97-AF65-F5344CB8AC3E}">
        <p14:creationId xmlns:p14="http://schemas.microsoft.com/office/powerpoint/2010/main" val="268949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17964E6-6960-43E3-A2F7-F21CE634D02C}"/>
              </a:ext>
            </a:extLst>
          </p:cNvPr>
          <p:cNvSpPr>
            <a:spLocks noGrp="1"/>
          </p:cNvSpPr>
          <p:nvPr>
            <p:ph type="dt" sz="half" idx="10"/>
          </p:nvPr>
        </p:nvSpPr>
        <p:spPr/>
        <p:txBody>
          <a:bodyPr/>
          <a:lstStyle/>
          <a:p>
            <a:r>
              <a:rPr lang="de-DE" dirty="0"/>
              <a:t>12.02.2021</a:t>
            </a:r>
            <a:endParaRPr lang="en-GB" dirty="0"/>
          </a:p>
        </p:txBody>
      </p:sp>
      <p:sp>
        <p:nvSpPr>
          <p:cNvPr id="3" name="Fußzeilenplatzhalter 2">
            <a:extLst>
              <a:ext uri="{FF2B5EF4-FFF2-40B4-BE49-F238E27FC236}">
                <a16:creationId xmlns:a16="http://schemas.microsoft.com/office/drawing/2014/main" id="{16C86383-C50C-4923-9D03-4BDDECF54506}"/>
              </a:ext>
            </a:extLst>
          </p:cNvPr>
          <p:cNvSpPr>
            <a:spLocks noGrp="1"/>
          </p:cNvSpPr>
          <p:nvPr>
            <p:ph type="ftr" sz="quarter" idx="11"/>
          </p:nvPr>
        </p:nvSpPr>
        <p:spPr/>
        <p:txBody>
          <a:bodyPr/>
          <a:lstStyle/>
          <a:p>
            <a:r>
              <a:rPr lang="de-DE" dirty="0"/>
              <a:t>Befragung: RKI-internes Lagemanagement, Oktober 2020 – FG38</a:t>
            </a:r>
          </a:p>
        </p:txBody>
      </p:sp>
      <p:sp>
        <p:nvSpPr>
          <p:cNvPr id="4" name="Foliennummernplatzhalter 3">
            <a:extLst>
              <a:ext uri="{FF2B5EF4-FFF2-40B4-BE49-F238E27FC236}">
                <a16:creationId xmlns:a16="http://schemas.microsoft.com/office/drawing/2014/main" id="{AD2BFE1F-293C-454C-99E0-ABD32797C899}"/>
              </a:ext>
            </a:extLst>
          </p:cNvPr>
          <p:cNvSpPr>
            <a:spLocks noGrp="1"/>
          </p:cNvSpPr>
          <p:nvPr>
            <p:ph type="sldNum" sz="quarter" idx="12"/>
          </p:nvPr>
        </p:nvSpPr>
        <p:spPr/>
        <p:txBody>
          <a:bodyPr/>
          <a:lstStyle/>
          <a:p>
            <a:fld id="{162A217B-ED1C-D84B-8478-63C77FA79618}" type="slidenum">
              <a:rPr lang="de-DE" smtClean="0"/>
              <a:t>9</a:t>
            </a:fld>
            <a:endParaRPr lang="de-DE"/>
          </a:p>
        </p:txBody>
      </p:sp>
      <p:sp>
        <p:nvSpPr>
          <p:cNvPr id="5" name="Titel 4">
            <a:extLst>
              <a:ext uri="{FF2B5EF4-FFF2-40B4-BE49-F238E27FC236}">
                <a16:creationId xmlns:a16="http://schemas.microsoft.com/office/drawing/2014/main" id="{FF3C90DD-3C8B-4E8C-8CC8-C6229A1C0D25}"/>
              </a:ext>
            </a:extLst>
          </p:cNvPr>
          <p:cNvSpPr>
            <a:spLocks noGrp="1"/>
          </p:cNvSpPr>
          <p:nvPr>
            <p:ph type="title"/>
          </p:nvPr>
        </p:nvSpPr>
        <p:spPr/>
        <p:txBody>
          <a:bodyPr/>
          <a:lstStyle/>
          <a:p>
            <a:r>
              <a:rPr lang="de-DE" dirty="0"/>
              <a:t>Krisenstab-spezifische Aspekte (1)</a:t>
            </a:r>
          </a:p>
        </p:txBody>
      </p:sp>
      <p:pic>
        <p:nvPicPr>
          <p:cNvPr id="10" name="Grafik 9">
            <a:extLst>
              <a:ext uri="{FF2B5EF4-FFF2-40B4-BE49-F238E27FC236}">
                <a16:creationId xmlns:a16="http://schemas.microsoft.com/office/drawing/2014/main" id="{02889ABA-438C-421F-8884-2EC8B66117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1597320"/>
            <a:ext cx="7942221" cy="4759029"/>
          </a:xfrm>
          <a:prstGeom prst="rect">
            <a:avLst/>
          </a:prstGeom>
        </p:spPr>
      </p:pic>
    </p:spTree>
    <p:extLst>
      <p:ext uri="{BB962C8B-B14F-4D97-AF65-F5344CB8AC3E}">
        <p14:creationId xmlns:p14="http://schemas.microsoft.com/office/powerpoint/2010/main" val="87012566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1845</Words>
  <Application>Microsoft Office PowerPoint</Application>
  <PresentationFormat>Bildschirmpräsentation (4:3)</PresentationFormat>
  <Paragraphs>190</Paragraphs>
  <Slides>12</Slides>
  <Notes>10</Notes>
  <HiddenSlides>6</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ＭＳ 明朝</vt:lpstr>
      <vt:lpstr>Wingdings</vt:lpstr>
      <vt:lpstr>Office-Design</vt:lpstr>
      <vt:lpstr>Befragung zum RKI-internen Lagemanagement während der COVID-19 Pandemie,  Oktober 2020 - Ergebnisse  FG 38 </vt:lpstr>
      <vt:lpstr>Befragung RKI-internes Lagemanagement, Oktober 2020</vt:lpstr>
      <vt:lpstr>Hauptergebnisse</vt:lpstr>
      <vt:lpstr>Innen- und Außenkommunikation</vt:lpstr>
      <vt:lpstr>Personalaspekte </vt:lpstr>
      <vt:lpstr>Feedback und Anregungen</vt:lpstr>
      <vt:lpstr>Vorschläge für nächste Schritte</vt:lpstr>
      <vt:lpstr>Technische und räumliche Ausstattung</vt:lpstr>
      <vt:lpstr>Krisenstab-spezifische Aspekte (1)</vt:lpstr>
      <vt:lpstr>Krisenstabs-spezifische Aspekte (2)</vt:lpstr>
      <vt:lpstr>Lagezentrum (1)</vt:lpstr>
      <vt:lpstr>Lagezentrum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Schöll, Meike</cp:lastModifiedBy>
  <cp:revision>270</cp:revision>
  <cp:lastPrinted>2019-01-08T09:21:41Z</cp:lastPrinted>
  <dcterms:created xsi:type="dcterms:W3CDTF">2015-11-02T12:29:13Z</dcterms:created>
  <dcterms:modified xsi:type="dcterms:W3CDTF">2021-02-12T08:56:58Z</dcterms:modified>
</cp:coreProperties>
</file>