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7" r:id="rId3"/>
    <p:sldId id="281" r:id="rId4"/>
    <p:sldId id="259" r:id="rId5"/>
    <p:sldId id="28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5226" autoAdjust="0"/>
  </p:normalViewPr>
  <p:slideViewPr>
    <p:cSldViewPr snapToGrid="0">
      <p:cViewPr varScale="1">
        <p:scale>
          <a:sx n="112" d="100"/>
          <a:sy n="112" d="100"/>
        </p:scale>
        <p:origin x="696" y="108"/>
      </p:cViewPr>
      <p:guideLst>
        <p:guide orient="horz" pos="370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428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17.02.2021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17.02.2020 werden </a:t>
            </a:r>
            <a:r>
              <a:rPr lang="de-DE" sz="1600" b="1" dirty="0"/>
              <a:t>3.260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fast allen Bundesländern geht die COVID-19-Belegung auf den ITS kontinuierlich weiter zurück.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Anzahl der Neuaufnahmen  (inkl. Verlegungen) und Anzahl der Verstorbenen nimmt ebenfalls ab.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17.02.2021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0867" y="2268976"/>
            <a:ext cx="5922986" cy="3807634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050282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386309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01"/>
          <a:stretch/>
        </p:blipFill>
        <p:spPr>
          <a:xfrm>
            <a:off x="6621182" y="2268976"/>
            <a:ext cx="5376226" cy="3716867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773898" y="2401372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5745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919000F-8204-40F9-A896-09ADF56EA4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926" r="48730" b="1243"/>
          <a:stretch/>
        </p:blipFill>
        <p:spPr>
          <a:xfrm>
            <a:off x="6867343" y="6007137"/>
            <a:ext cx="2441952" cy="69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075642" y="136525"/>
            <a:ext cx="7544857" cy="762404"/>
          </a:xfrm>
        </p:spPr>
        <p:txBody>
          <a:bodyPr>
            <a:noAutofit/>
          </a:bodyPr>
          <a:lstStyle/>
          <a:p>
            <a:r>
              <a:rPr lang="de-DE" sz="1600" dirty="0"/>
              <a:t>Nur noch in einem Bundesland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(*Berlin) </a:t>
            </a:r>
            <a:r>
              <a:rPr lang="de-DE" sz="1600" dirty="0"/>
              <a:t>liegt der Anteil von COVID-19-Patient*innen an Intensivbetten noch über 20% (jedes 5.Bett), und in 6 BL über 15%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98368" y="6437807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17.02.2021</a:t>
            </a:fld>
            <a:endParaRPr lang="de-DE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24D531F-A4AD-449E-BBC9-9A6FBA4D8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24" y="394792"/>
            <a:ext cx="3997213" cy="5961558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F5F75E45-CA59-4341-8A60-B74647B86C3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1" b="2509"/>
          <a:stretch/>
        </p:blipFill>
        <p:spPr>
          <a:xfrm>
            <a:off x="4638543" y="1557338"/>
            <a:ext cx="3656126" cy="4611897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5B723C70-3957-4578-9D86-745945C187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" b="2134"/>
          <a:stretch/>
        </p:blipFill>
        <p:spPr>
          <a:xfrm>
            <a:off x="8294669" y="1510805"/>
            <a:ext cx="3897331" cy="4681361"/>
          </a:xfrm>
          <a:prstGeom prst="rect">
            <a:avLst/>
          </a:prstGeom>
        </p:spPr>
      </p:pic>
      <p:sp>
        <p:nvSpPr>
          <p:cNvPr id="22" name="Rechteck 21">
            <a:extLst>
              <a:ext uri="{FF2B5EF4-FFF2-40B4-BE49-F238E27FC236}">
                <a16:creationId xmlns:a16="http://schemas.microsoft.com/office/drawing/2014/main" id="{B399DFEB-DC90-4BDC-A294-DBFA045E816B}"/>
              </a:ext>
            </a:extLst>
          </p:cNvPr>
          <p:cNvSpPr/>
          <p:nvPr/>
        </p:nvSpPr>
        <p:spPr>
          <a:xfrm>
            <a:off x="7745186" y="2030186"/>
            <a:ext cx="419100" cy="5823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30E3E4F-8478-4613-8D95-6357B3A9935A}"/>
              </a:ext>
            </a:extLst>
          </p:cNvPr>
          <p:cNvSpPr/>
          <p:nvPr/>
        </p:nvSpPr>
        <p:spPr>
          <a:xfrm>
            <a:off x="7745186" y="3429000"/>
            <a:ext cx="419100" cy="4224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AFB306A-BBD0-4C27-84D3-A719A13EA4F4}"/>
              </a:ext>
            </a:extLst>
          </p:cNvPr>
          <p:cNvSpPr/>
          <p:nvPr/>
        </p:nvSpPr>
        <p:spPr>
          <a:xfrm>
            <a:off x="7745186" y="2742735"/>
            <a:ext cx="419100" cy="2562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DD950F0-C166-47AB-9B52-C978BE850EA7}"/>
              </a:ext>
            </a:extLst>
          </p:cNvPr>
          <p:cNvSpPr/>
          <p:nvPr/>
        </p:nvSpPr>
        <p:spPr>
          <a:xfrm>
            <a:off x="11620499" y="1738993"/>
            <a:ext cx="451758" cy="2911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C30C01C-63F1-46F8-9020-AF0476977BE2}"/>
              </a:ext>
            </a:extLst>
          </p:cNvPr>
          <p:cNvSpPr/>
          <p:nvPr/>
        </p:nvSpPr>
        <p:spPr>
          <a:xfrm>
            <a:off x="11620499" y="2574471"/>
            <a:ext cx="451758" cy="168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FACFD0F8-B398-408B-A102-50582F3E14B6}"/>
              </a:ext>
            </a:extLst>
          </p:cNvPr>
          <p:cNvSpPr/>
          <p:nvPr/>
        </p:nvSpPr>
        <p:spPr>
          <a:xfrm>
            <a:off x="11620499" y="2999014"/>
            <a:ext cx="451758" cy="4299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7800EFB6-D0B3-4C16-9745-9438D88AD055}"/>
              </a:ext>
            </a:extLst>
          </p:cNvPr>
          <p:cNvSpPr/>
          <p:nvPr/>
        </p:nvSpPr>
        <p:spPr>
          <a:xfrm>
            <a:off x="11620499" y="3826279"/>
            <a:ext cx="451758" cy="168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97D278C-B4AA-4C28-A719-5E9606DB04DE}"/>
              </a:ext>
            </a:extLst>
          </p:cNvPr>
          <p:cNvSpPr txBox="1"/>
          <p:nvPr/>
        </p:nvSpPr>
        <p:spPr>
          <a:xfrm>
            <a:off x="7054319" y="1223877"/>
            <a:ext cx="1280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Nord-östliche 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222650A-0B34-4132-98CE-7BD3AA021BF7}"/>
              </a:ext>
            </a:extLst>
          </p:cNvPr>
          <p:cNvSpPr txBox="1"/>
          <p:nvPr/>
        </p:nvSpPr>
        <p:spPr>
          <a:xfrm>
            <a:off x="10884637" y="1213453"/>
            <a:ext cx="1187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Süd-westliche </a:t>
            </a:r>
          </a:p>
        </p:txBody>
      </p: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719696FE-AA93-402B-B957-419439089697}"/>
              </a:ext>
            </a:extLst>
          </p:cNvPr>
          <p:cNvCxnSpPr>
            <a:cxnSpLocks/>
          </p:cNvCxnSpPr>
          <p:nvPr/>
        </p:nvCxnSpPr>
        <p:spPr>
          <a:xfrm rot="5400000">
            <a:off x="6848279" y="3157205"/>
            <a:ext cx="1609060" cy="65617"/>
          </a:xfrm>
          <a:prstGeom prst="bentConnector3">
            <a:avLst>
              <a:gd name="adj1" fmla="val 12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Verbinder: gewinkelt 37">
            <a:extLst>
              <a:ext uri="{FF2B5EF4-FFF2-40B4-BE49-F238E27FC236}">
                <a16:creationId xmlns:a16="http://schemas.microsoft.com/office/drawing/2014/main" id="{932E8083-3BA8-4D4E-BD02-96DA0D00CDFC}"/>
              </a:ext>
            </a:extLst>
          </p:cNvPr>
          <p:cNvCxnSpPr>
            <a:cxnSpLocks/>
          </p:cNvCxnSpPr>
          <p:nvPr/>
        </p:nvCxnSpPr>
        <p:spPr>
          <a:xfrm rot="5400000">
            <a:off x="6737996" y="3463282"/>
            <a:ext cx="1930173" cy="32809"/>
          </a:xfrm>
          <a:prstGeom prst="bentConnector3">
            <a:avLst>
              <a:gd name="adj1" fmla="val -6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23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04302" y="906708"/>
            <a:ext cx="5463073" cy="880528"/>
          </a:xfrm>
        </p:spPr>
        <p:txBody>
          <a:bodyPr>
            <a:noAutofit/>
          </a:bodyPr>
          <a:lstStyle/>
          <a:p>
            <a:r>
              <a:rPr lang="de-DE" sz="1600" dirty="0"/>
              <a:t>Weitere Stabilisierung der Lage auf ITS</a:t>
            </a:r>
          </a:p>
          <a:p>
            <a:r>
              <a:rPr lang="de-DE" sz="1600" dirty="0"/>
              <a:t>Situation des Personalmangel verbessert sich weiter in den Häusern, Raummangel bleibt bestehen</a:t>
            </a:r>
          </a:p>
          <a:p>
            <a:r>
              <a:rPr lang="de-DE" sz="1600" dirty="0"/>
              <a:t>Freie Behandlungskapazitäten steigen tendenziell wieder an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1" y="234394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ED00521-7C66-4014-A249-239106FBC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49611" y="3552825"/>
            <a:ext cx="4645024" cy="298608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2251497-A1D7-4EB7-A8CC-5727DD0A1C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963" y="2401942"/>
            <a:ext cx="4310062" cy="395440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1B51B11-6224-4065-91B5-ADC797F7FC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611" y="136525"/>
            <a:ext cx="4645024" cy="298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F359178-52FC-425E-810C-F800565CFC96}"/>
              </a:ext>
            </a:extLst>
          </p:cNvPr>
          <p:cNvSpPr txBox="1"/>
          <p:nvPr/>
        </p:nvSpPr>
        <p:spPr>
          <a:xfrm>
            <a:off x="10895018" y="6261657"/>
            <a:ext cx="124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Stand: 16.02.21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0408" y="3052804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396299" y="3661801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D311CF8-3FE4-4662-B12C-43B750A36E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310" y="2262501"/>
            <a:ext cx="7145770" cy="444053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B76877E-48AA-4182-B89F-6FD7569FED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015" y="471625"/>
            <a:ext cx="4036652" cy="2473301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A188687-D11C-444A-9DA9-C8E4B9E8CE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1"/>
          <a:stretch/>
        </p:blipFill>
        <p:spPr>
          <a:xfrm>
            <a:off x="227354" y="1131496"/>
            <a:ext cx="3184713" cy="449589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01B3B-4C65-4890-B953-1BDC3D2505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"/>
          <a:stretch/>
        </p:blipFill>
        <p:spPr>
          <a:xfrm>
            <a:off x="3425533" y="1131496"/>
            <a:ext cx="3145606" cy="4558104"/>
          </a:xfrm>
          <a:prstGeom prst="rect">
            <a:avLst/>
          </a:prstGeom>
        </p:spPr>
      </p:pic>
      <p:pic>
        <p:nvPicPr>
          <p:cNvPr id="7" name="Grafik 6" descr="Ein Bild, das Karte enthält.&#10;&#10;Automatisch generierte Beschreibung">
            <a:extLst>
              <a:ext uri="{FF2B5EF4-FFF2-40B4-BE49-F238E27FC236}">
                <a16:creationId xmlns:a16="http://schemas.microsoft.com/office/drawing/2014/main" id="{88F9E53D-AA06-462E-94FA-A5C50AD9483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1"/>
          <a:stretch/>
        </p:blipFill>
        <p:spPr>
          <a:xfrm>
            <a:off x="9299329" y="1168400"/>
            <a:ext cx="2910297" cy="420080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4866336-9E5D-4BCC-802D-367C925598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2"/>
          <a:stretch/>
        </p:blipFill>
        <p:spPr>
          <a:xfrm>
            <a:off x="6584604" y="1276301"/>
            <a:ext cx="2910297" cy="4228104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BE5E3032-F33E-4A0F-AC5E-A6B2DD3BA18F}"/>
              </a:ext>
            </a:extLst>
          </p:cNvPr>
          <p:cNvSpPr txBox="1"/>
          <p:nvPr/>
        </p:nvSpPr>
        <p:spPr>
          <a:xfrm>
            <a:off x="350981" y="323273"/>
            <a:ext cx="11672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Zusatz-Folie: Anteil von COVID-19-Patient*innen an betreibbarer Intensivbetten-Gesamtkapazität (nach Bundesländern)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9C8AE71-6151-4BC5-9983-32B6AF0AD755}"/>
              </a:ext>
            </a:extLst>
          </p:cNvPr>
          <p:cNvSpPr txBox="1"/>
          <p:nvPr/>
        </p:nvSpPr>
        <p:spPr>
          <a:xfrm>
            <a:off x="3776304" y="799068"/>
            <a:ext cx="66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Nord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C193ED4-66F5-4163-995E-3C438F8A0BCA}"/>
              </a:ext>
            </a:extLst>
          </p:cNvPr>
          <p:cNvSpPr txBox="1"/>
          <p:nvPr/>
        </p:nvSpPr>
        <p:spPr>
          <a:xfrm>
            <a:off x="350981" y="799787"/>
            <a:ext cx="66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Süd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AC7D46B-9BE6-4CDC-8BE8-0AB76EAAC244}"/>
              </a:ext>
            </a:extLst>
          </p:cNvPr>
          <p:cNvSpPr txBox="1"/>
          <p:nvPr/>
        </p:nvSpPr>
        <p:spPr>
          <a:xfrm>
            <a:off x="6748816" y="762164"/>
            <a:ext cx="66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West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B4CF421-0D59-49DB-B4CD-E7D1D6B13D15}"/>
              </a:ext>
            </a:extLst>
          </p:cNvPr>
          <p:cNvSpPr txBox="1"/>
          <p:nvPr/>
        </p:nvSpPr>
        <p:spPr>
          <a:xfrm>
            <a:off x="9388042" y="762164"/>
            <a:ext cx="66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Ost</a:t>
            </a:r>
          </a:p>
        </p:txBody>
      </p:sp>
    </p:spTree>
    <p:extLst>
      <p:ext uri="{BB962C8B-B14F-4D97-AF65-F5344CB8AC3E}">
        <p14:creationId xmlns:p14="http://schemas.microsoft.com/office/powerpoint/2010/main" val="396629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Breitbild</PresentationFormat>
  <Paragraphs>33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Belastungslage auf Intensivstationen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94</cp:revision>
  <dcterms:created xsi:type="dcterms:W3CDTF">2021-01-13T08:46:29Z</dcterms:created>
  <dcterms:modified xsi:type="dcterms:W3CDTF">2021-02-17T11:17:01Z</dcterms:modified>
</cp:coreProperties>
</file>