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2" r:id="rId2"/>
    <p:sldId id="263" r:id="rId3"/>
    <p:sldId id="258" r:id="rId4"/>
    <p:sldId id="264" r:id="rId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'2019_2020'!$AI$81</c:f>
              <c:strCache>
                <c:ptCount val="1"/>
                <c:pt idx="0">
                  <c:v>229E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'2019_2020'!$AH$82:$AH$159</c:f>
              <c:strCache>
                <c:ptCount val="78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KW12</c:v>
                </c:pt>
              </c:strCache>
            </c:strRef>
          </c:cat>
          <c:val>
            <c:numRef>
              <c:f>'2019_2020'!$AI$82:$AI$159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2.33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0.46</c:v>
                </c:pt>
                <c:pt idx="20">
                  <c:v>0.52</c:v>
                </c:pt>
                <c:pt idx="21">
                  <c:v>0.44</c:v>
                </c:pt>
                <c:pt idx="22">
                  <c:v>0</c:v>
                </c:pt>
                <c:pt idx="23">
                  <c:v>0.41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2.44</c:v>
                </c:pt>
                <c:pt idx="28">
                  <c:v>2.94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E-4D88-970E-EEBC899314ED}"/>
            </c:ext>
          </c:extLst>
        </c:ser>
        <c:ser>
          <c:idx val="1"/>
          <c:order val="1"/>
          <c:tx>
            <c:strRef>
              <c:f>'2019_2020'!$AJ$81</c:f>
              <c:strCache>
                <c:ptCount val="1"/>
                <c:pt idx="0">
                  <c:v>HKuV1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'2019_2020'!$AH$82:$AH$159</c:f>
              <c:strCache>
                <c:ptCount val="78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KW12</c:v>
                </c:pt>
              </c:strCache>
            </c:strRef>
          </c:cat>
          <c:val>
            <c:numRef>
              <c:f>'2019_2020'!$AJ$82:$AJ$159</c:f>
              <c:numCache>
                <c:formatCode>General</c:formatCode>
                <c:ptCount val="78"/>
                <c:pt idx="0">
                  <c:v>0</c:v>
                </c:pt>
                <c:pt idx="1">
                  <c:v>3.9</c:v>
                </c:pt>
                <c:pt idx="2">
                  <c:v>3.4</c:v>
                </c:pt>
                <c:pt idx="3">
                  <c:v>1.5</c:v>
                </c:pt>
                <c:pt idx="4">
                  <c:v>0</c:v>
                </c:pt>
                <c:pt idx="5">
                  <c:v>0</c:v>
                </c:pt>
                <c:pt idx="6">
                  <c:v>3.33</c:v>
                </c:pt>
                <c:pt idx="7">
                  <c:v>2.1</c:v>
                </c:pt>
                <c:pt idx="8">
                  <c:v>5.88</c:v>
                </c:pt>
                <c:pt idx="9">
                  <c:v>5.71</c:v>
                </c:pt>
                <c:pt idx="10">
                  <c:v>9.18</c:v>
                </c:pt>
                <c:pt idx="11">
                  <c:v>6.6</c:v>
                </c:pt>
                <c:pt idx="12">
                  <c:v>8.6999999999999993</c:v>
                </c:pt>
                <c:pt idx="13">
                  <c:v>7</c:v>
                </c:pt>
                <c:pt idx="14">
                  <c:v>6.14</c:v>
                </c:pt>
                <c:pt idx="15">
                  <c:v>5.44</c:v>
                </c:pt>
                <c:pt idx="16">
                  <c:v>5.88</c:v>
                </c:pt>
                <c:pt idx="17">
                  <c:v>4.5599999999999996</c:v>
                </c:pt>
                <c:pt idx="18">
                  <c:v>2.2799999999999998</c:v>
                </c:pt>
                <c:pt idx="19">
                  <c:v>5.12</c:v>
                </c:pt>
                <c:pt idx="20">
                  <c:v>1.04</c:v>
                </c:pt>
                <c:pt idx="21">
                  <c:v>1.75</c:v>
                </c:pt>
                <c:pt idx="22">
                  <c:v>1.1399999999999999</c:v>
                </c:pt>
                <c:pt idx="23">
                  <c:v>2.0499999999999998</c:v>
                </c:pt>
                <c:pt idx="24">
                  <c:v>0.48</c:v>
                </c:pt>
                <c:pt idx="25">
                  <c:v>0.75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E-4D88-970E-EEBC899314ED}"/>
            </c:ext>
          </c:extLst>
        </c:ser>
        <c:ser>
          <c:idx val="2"/>
          <c:order val="2"/>
          <c:tx>
            <c:strRef>
              <c:f>'2019_2020'!$AK$81</c:f>
              <c:strCache>
                <c:ptCount val="1"/>
                <c:pt idx="0">
                  <c:v>OC43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'2019_2020'!$AH$82:$AH$159</c:f>
              <c:strCache>
                <c:ptCount val="78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KW12</c:v>
                </c:pt>
              </c:strCache>
            </c:strRef>
          </c:cat>
          <c:val>
            <c:numRef>
              <c:f>'2019_2020'!$AK$82:$AK$159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3.4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1.1000000000000001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4.3</c:v>
                </c:pt>
                <c:pt idx="13">
                  <c:v>2.2999999999999998</c:v>
                </c:pt>
                <c:pt idx="14">
                  <c:v>0.9</c:v>
                </c:pt>
                <c:pt idx="15">
                  <c:v>0.7</c:v>
                </c:pt>
                <c:pt idx="16">
                  <c:v>0</c:v>
                </c:pt>
                <c:pt idx="17">
                  <c:v>0.41</c:v>
                </c:pt>
                <c:pt idx="18">
                  <c:v>1.37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0.76</c:v>
                </c:pt>
                <c:pt idx="23">
                  <c:v>0</c:v>
                </c:pt>
                <c:pt idx="24">
                  <c:v>0</c:v>
                </c:pt>
                <c:pt idx="25">
                  <c:v>0.75</c:v>
                </c:pt>
                <c:pt idx="26">
                  <c:v>0</c:v>
                </c:pt>
                <c:pt idx="27">
                  <c:v>2.44</c:v>
                </c:pt>
                <c:pt idx="28">
                  <c:v>0</c:v>
                </c:pt>
                <c:pt idx="29">
                  <c:v>1.52</c:v>
                </c:pt>
                <c:pt idx="30">
                  <c:v>0</c:v>
                </c:pt>
                <c:pt idx="31">
                  <c:v>1.64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1E-4D88-970E-EEBC899314ED}"/>
            </c:ext>
          </c:extLst>
        </c:ser>
        <c:ser>
          <c:idx val="3"/>
          <c:order val="3"/>
          <c:tx>
            <c:strRef>
              <c:f>'2019_2020'!$AL$81</c:f>
              <c:strCache>
                <c:ptCount val="1"/>
                <c:pt idx="0">
                  <c:v>NL63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'2019_2020'!$AH$82:$AH$159</c:f>
              <c:strCache>
                <c:ptCount val="78"/>
                <c:pt idx="0">
                  <c:v>40</c:v>
                </c:pt>
                <c:pt idx="1">
                  <c:v>41</c:v>
                </c:pt>
                <c:pt idx="2">
                  <c:v>42</c:v>
                </c:pt>
                <c:pt idx="3">
                  <c:v>43</c:v>
                </c:pt>
                <c:pt idx="4">
                  <c:v>44</c:v>
                </c:pt>
                <c:pt idx="5">
                  <c:v>45</c:v>
                </c:pt>
                <c:pt idx="6">
                  <c:v>46</c:v>
                </c:pt>
                <c:pt idx="7">
                  <c:v>47</c:v>
                </c:pt>
                <c:pt idx="8">
                  <c:v>48</c:v>
                </c:pt>
                <c:pt idx="9">
                  <c:v>49</c:v>
                </c:pt>
                <c:pt idx="10">
                  <c:v>50</c:v>
                </c:pt>
                <c:pt idx="11">
                  <c:v>51</c:v>
                </c:pt>
                <c:pt idx="12">
                  <c:v>52</c:v>
                </c:pt>
                <c:pt idx="13">
                  <c:v>1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5</c:v>
                </c:pt>
                <c:pt idx="18">
                  <c:v>6</c:v>
                </c:pt>
                <c:pt idx="19">
                  <c:v>7</c:v>
                </c:pt>
                <c:pt idx="20">
                  <c:v>8</c:v>
                </c:pt>
                <c:pt idx="21">
                  <c:v>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13</c:v>
                </c:pt>
                <c:pt idx="26">
                  <c:v>14</c:v>
                </c:pt>
                <c:pt idx="27">
                  <c:v>15</c:v>
                </c:pt>
                <c:pt idx="28">
                  <c:v>16</c:v>
                </c:pt>
                <c:pt idx="29">
                  <c:v>17</c:v>
                </c:pt>
                <c:pt idx="30">
                  <c:v>18</c:v>
                </c:pt>
                <c:pt idx="31">
                  <c:v>19</c:v>
                </c:pt>
                <c:pt idx="32">
                  <c:v>20</c:v>
                </c:pt>
                <c:pt idx="33">
                  <c:v>21</c:v>
                </c:pt>
                <c:pt idx="34">
                  <c:v>22</c:v>
                </c:pt>
                <c:pt idx="35">
                  <c:v>23</c:v>
                </c:pt>
                <c:pt idx="36">
                  <c:v>24</c:v>
                </c:pt>
                <c:pt idx="37">
                  <c:v>25</c:v>
                </c:pt>
                <c:pt idx="38">
                  <c:v>26</c:v>
                </c:pt>
                <c:pt idx="39">
                  <c:v>27</c:v>
                </c:pt>
                <c:pt idx="40">
                  <c:v>28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32</c:v>
                </c:pt>
                <c:pt idx="45">
                  <c:v>33</c:v>
                </c:pt>
                <c:pt idx="46">
                  <c:v>34</c:v>
                </c:pt>
                <c:pt idx="47">
                  <c:v>35</c:v>
                </c:pt>
                <c:pt idx="48">
                  <c:v>36</c:v>
                </c:pt>
                <c:pt idx="49">
                  <c:v>37</c:v>
                </c:pt>
                <c:pt idx="50">
                  <c:v>38</c:v>
                </c:pt>
                <c:pt idx="51">
                  <c:v>39</c:v>
                </c:pt>
                <c:pt idx="52">
                  <c:v>40</c:v>
                </c:pt>
                <c:pt idx="53">
                  <c:v>41</c:v>
                </c:pt>
                <c:pt idx="54">
                  <c:v>42</c:v>
                </c:pt>
                <c:pt idx="55">
                  <c:v>43</c:v>
                </c:pt>
                <c:pt idx="56">
                  <c:v>44</c:v>
                </c:pt>
                <c:pt idx="57">
                  <c:v>45</c:v>
                </c:pt>
                <c:pt idx="58">
                  <c:v>46</c:v>
                </c:pt>
                <c:pt idx="59">
                  <c:v>47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51</c:v>
                </c:pt>
                <c:pt idx="64">
                  <c:v>52</c:v>
                </c:pt>
                <c:pt idx="65">
                  <c:v>53</c:v>
                </c:pt>
                <c:pt idx="66">
                  <c:v>1</c:v>
                </c:pt>
                <c:pt idx="67">
                  <c:v>2</c:v>
                </c:pt>
                <c:pt idx="68">
                  <c:v>3</c:v>
                </c:pt>
                <c:pt idx="69">
                  <c:v>4</c:v>
                </c:pt>
                <c:pt idx="70">
                  <c:v>5</c:v>
                </c:pt>
                <c:pt idx="71">
                  <c:v>6</c:v>
                </c:pt>
                <c:pt idx="72">
                  <c:v>7</c:v>
                </c:pt>
                <c:pt idx="73">
                  <c:v>8</c:v>
                </c:pt>
                <c:pt idx="74">
                  <c:v>9</c:v>
                </c:pt>
                <c:pt idx="75">
                  <c:v>10</c:v>
                </c:pt>
                <c:pt idx="76">
                  <c:v>11</c:v>
                </c:pt>
                <c:pt idx="77">
                  <c:v>KW12</c:v>
                </c:pt>
              </c:strCache>
            </c:strRef>
          </c:cat>
          <c:val>
            <c:numRef>
              <c:f>'2019_2020'!$AL$82:$AL$159</c:f>
              <c:numCache>
                <c:formatCode>General</c:formatCode>
                <c:ptCount val="7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1.1000000000000001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1.75</c:v>
                </c:pt>
                <c:pt idx="15">
                  <c:v>5.44</c:v>
                </c:pt>
                <c:pt idx="16">
                  <c:v>1.1000000000000001</c:v>
                </c:pt>
                <c:pt idx="17">
                  <c:v>0.83</c:v>
                </c:pt>
                <c:pt idx="18">
                  <c:v>1.83</c:v>
                </c:pt>
                <c:pt idx="19">
                  <c:v>0.93</c:v>
                </c:pt>
                <c:pt idx="20">
                  <c:v>0</c:v>
                </c:pt>
                <c:pt idx="21">
                  <c:v>3.93</c:v>
                </c:pt>
                <c:pt idx="22">
                  <c:v>3.42</c:v>
                </c:pt>
                <c:pt idx="23">
                  <c:v>3.69</c:v>
                </c:pt>
                <c:pt idx="24">
                  <c:v>4.34</c:v>
                </c:pt>
                <c:pt idx="25">
                  <c:v>3</c:v>
                </c:pt>
                <c:pt idx="26">
                  <c:v>3.96</c:v>
                </c:pt>
                <c:pt idx="27">
                  <c:v>2.44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1.44</c:v>
                </c:pt>
                <c:pt idx="68">
                  <c:v>1.21</c:v>
                </c:pt>
                <c:pt idx="69">
                  <c:v>2.5099999999999998</c:v>
                </c:pt>
                <c:pt idx="70">
                  <c:v>1.25</c:v>
                </c:pt>
                <c:pt idx="71">
                  <c:v>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51E-4D88-970E-EEBC89931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866656"/>
        <c:axId val="613862064"/>
      </c:lineChart>
      <c:catAx>
        <c:axId val="613866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Week 2019/20/21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3862064"/>
        <c:crosses val="autoZero"/>
        <c:auto val="1"/>
        <c:lblAlgn val="ctr"/>
        <c:lblOffset val="100"/>
        <c:noMultiLvlLbl val="0"/>
      </c:catAx>
      <c:valAx>
        <c:axId val="613862064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Relative frequency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13866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17.02.2021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17.02.2021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17.02.2021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Proben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948000" y="2531321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168000" y="2842936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2306319" y="2535342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236000" y="2812341"/>
            <a:ext cx="0" cy="537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D142461-F5F8-4A11-88D5-9864A7CD6DC3}"/>
              </a:ext>
            </a:extLst>
          </p:cNvPr>
          <p:cNvSpPr txBox="1"/>
          <p:nvPr/>
        </p:nvSpPr>
        <p:spPr>
          <a:xfrm>
            <a:off x="8039100" y="64853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E1DAEC-9888-4BCC-88EC-10AB0D81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671" y="3508450"/>
            <a:ext cx="8794329" cy="2755631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9D64A20-3C74-4E71-A16B-7FBD8830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09794"/>
              </p:ext>
            </p:extLst>
          </p:nvPr>
        </p:nvGraphicFramePr>
        <p:xfrm>
          <a:off x="349671" y="276319"/>
          <a:ext cx="2551249" cy="2123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253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6.25%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6451088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7.48%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165059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12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17.02.2021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9560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4178016" y="1047585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568939" y="117839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90740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61036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2D5CA673-9A72-48EA-9717-0093FD32847D}"/>
              </a:ext>
            </a:extLst>
          </p:cNvPr>
          <p:cNvSpPr txBox="1"/>
          <p:nvPr/>
        </p:nvSpPr>
        <p:spPr>
          <a:xfrm>
            <a:off x="8047438" y="649819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FA6DFA-4EE1-4C94-A1DD-CE7D5C91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495955"/>
            <a:ext cx="8157303" cy="310623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58D10F3-7962-47D3-B3B3-098878C94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0" y="4649168"/>
            <a:ext cx="4149378" cy="117513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F4D2D6E-ACDF-45C5-ACBD-9481CE829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475" y="4649168"/>
            <a:ext cx="3922827" cy="116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0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5894B94-DDAA-4CFB-97A8-5AF30DA18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17.02.2021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62A1F67-2C3E-4231-9C67-9913384B2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Saisonale Coronaviren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EF33B7-44DC-4F11-B06F-72FE0156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5B096854-D17D-4A73-B38B-CB3318E0C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254852"/>
              </p:ext>
            </p:extLst>
          </p:nvPr>
        </p:nvGraphicFramePr>
        <p:xfrm>
          <a:off x="225427" y="1102526"/>
          <a:ext cx="8471709" cy="253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7AD2399A-102B-49E1-9EBF-D1F18FD6A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075" y="3942483"/>
            <a:ext cx="3635803" cy="2196860"/>
          </a:xfrm>
          <a:prstGeom prst="rect">
            <a:avLst/>
          </a:prstGeom>
        </p:spPr>
      </p:pic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CF7351E4-6542-4A68-84FF-5BEDBFEDFEEE}"/>
              </a:ext>
            </a:extLst>
          </p:cNvPr>
          <p:cNvSpPr txBox="1">
            <a:spLocks/>
          </p:cNvSpPr>
          <p:nvPr/>
        </p:nvSpPr>
        <p:spPr>
          <a:xfrm>
            <a:off x="5449395" y="3561217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Saisonale Coronaviren Vergleich mit RESPVIR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98AEAC-8933-4C6C-85C5-73BD584C8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194" y="3950816"/>
            <a:ext cx="3366087" cy="2091054"/>
          </a:xfrm>
          <a:prstGeom prst="rect">
            <a:avLst/>
          </a:prstGeom>
        </p:spPr>
      </p:pic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7097BC88-6D82-43DC-8DF4-AB0CA6BB755F}"/>
              </a:ext>
            </a:extLst>
          </p:cNvPr>
          <p:cNvSpPr txBox="1">
            <a:spLocks/>
          </p:cNvSpPr>
          <p:nvPr/>
        </p:nvSpPr>
        <p:spPr>
          <a:xfrm>
            <a:off x="1330437" y="595678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kern="1200">
                <a:solidFill>
                  <a:srgbClr val="045AA6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10 von 438 Proben positiv in RESPVIR</a:t>
            </a:r>
          </a:p>
        </p:txBody>
      </p:sp>
    </p:spTree>
    <p:extLst>
      <p:ext uri="{BB962C8B-B14F-4D97-AF65-F5344CB8AC3E}">
        <p14:creationId xmlns:p14="http://schemas.microsoft.com/office/powerpoint/2010/main" val="376409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Bildschirmpräsentation (4:3)</PresentationFormat>
  <Paragraphs>79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174</cp:revision>
  <cp:lastPrinted>2020-12-17T20:27:56Z</cp:lastPrinted>
  <dcterms:created xsi:type="dcterms:W3CDTF">2015-11-02T12:29:13Z</dcterms:created>
  <dcterms:modified xsi:type="dcterms:W3CDTF">2021-02-17T09:32:56Z</dcterms:modified>
</cp:coreProperties>
</file>