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>
      <p:cViewPr varScale="1">
        <p:scale>
          <a:sx n="67" d="100"/>
          <a:sy n="67" d="100"/>
        </p:scale>
        <p:origin x="188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251520" y="5890046"/>
            <a:ext cx="54380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60% weniger Testungen im Vgl. zu vor Weihnachten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Eindruck: Wir testen zu wenig mit PCR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Ärzte könnten wieder niedrigschwelliger testen</a:t>
            </a:r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01479F1-5786-49A9-8D4B-E73DBE7E7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914" y="1772816"/>
            <a:ext cx="7902171" cy="299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5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323529" y="5877272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vorhanden, für Pflegepersonal nutzen?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60C7DBC-7F76-44B3-B812-61E280785DE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607"/>
          <a:stretch/>
        </p:blipFill>
        <p:spPr>
          <a:xfrm>
            <a:off x="271332" y="1504340"/>
            <a:ext cx="8601335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49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de-DE" dirty="0"/>
              <a:t>Probenrückstau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8A9DE08-7430-4A7D-9E50-8374F5993A7B}"/>
              </a:ext>
            </a:extLst>
          </p:cNvPr>
          <p:cNvSpPr txBox="1"/>
          <p:nvPr/>
        </p:nvSpPr>
        <p:spPr>
          <a:xfrm>
            <a:off x="89756" y="5380672"/>
            <a:ext cx="896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Probenrückstau und Lieferengpässe unproblematisch (17 Labore)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FF4BBA0-9201-477F-BAAB-EF894FDACC1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320"/>
          <a:stretch/>
        </p:blipFill>
        <p:spPr>
          <a:xfrm>
            <a:off x="323528" y="1556792"/>
            <a:ext cx="8316416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29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8B16A2-CA5C-4A38-BDA8-5311AD698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63" y="33319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/>
              <a:t>AG-POCT in Einrichtungen, kumulativ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1788F55-2367-4157-8E12-353CA3852D92}"/>
              </a:ext>
            </a:extLst>
          </p:cNvPr>
          <p:cNvSpPr txBox="1"/>
          <p:nvPr/>
        </p:nvSpPr>
        <p:spPr>
          <a:xfrm>
            <a:off x="278160" y="5753100"/>
            <a:ext cx="8892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Weitere Akquise in Arbeit (viele Dachverbände/Träger kontaktiert, Gespräche mit Testkoordinatoren der BL zu Zusammenführung von Daten eigener Erhebungen der Länder)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~98% der erfassten positiven AG-POCT gingen in die PCR</a:t>
            </a: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A846377-DEAE-4E9D-81D7-104E980BF3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1376362"/>
            <a:ext cx="8058150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592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D8AED9-E50A-4F68-AA65-019518456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VOC in der Testzahlerfassung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824C033-D378-4B31-81A0-DC7D346B31B7}"/>
              </a:ext>
            </a:extLst>
          </p:cNvPr>
          <p:cNvSpPr txBox="1"/>
          <p:nvPr/>
        </p:nvSpPr>
        <p:spPr>
          <a:xfrm>
            <a:off x="125760" y="5921751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Hinweis VOC= Sequenzierung oder </a:t>
            </a:r>
            <a:r>
              <a:rPr lang="de-DE" dirty="0" err="1">
                <a:sym typeface="Wingdings" panose="05000000000000000000" pitchFamily="2" charset="2"/>
              </a:rPr>
              <a:t>Punktmutationanalyse</a:t>
            </a:r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Starker Anstieg VOC in den letzten Kalenderwochen</a:t>
            </a:r>
            <a:endParaRPr lang="de-DE" dirty="0"/>
          </a:p>
        </p:txBody>
      </p:sp>
      <p:graphicFrame>
        <p:nvGraphicFramePr>
          <p:cNvPr id="9" name="Inhaltsplatzhalter 8">
            <a:extLst>
              <a:ext uri="{FF2B5EF4-FFF2-40B4-BE49-F238E27FC236}">
                <a16:creationId xmlns:a16="http://schemas.microsoft.com/office/drawing/2014/main" id="{B4FC8AB4-0D28-4EDD-96B4-A208B01116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6145868"/>
              </p:ext>
            </p:extLst>
          </p:nvPr>
        </p:nvGraphicFramePr>
        <p:xfrm>
          <a:off x="683568" y="1196752"/>
          <a:ext cx="7802394" cy="4628973"/>
        </p:xfrm>
        <a:graphic>
          <a:graphicData uri="http://schemas.openxmlformats.org/drawingml/2006/table">
            <a:tbl>
              <a:tblPr firstRow="1" firstCol="1" bandRow="1"/>
              <a:tblGrid>
                <a:gridCol w="666750">
                  <a:extLst>
                    <a:ext uri="{9D8B030D-6E8A-4147-A177-3AD203B41FA5}">
                      <a16:colId xmlns:a16="http://schemas.microsoft.com/office/drawing/2014/main" val="619953159"/>
                    </a:ext>
                  </a:extLst>
                </a:gridCol>
                <a:gridCol w="1018868">
                  <a:extLst>
                    <a:ext uri="{9D8B030D-6E8A-4147-A177-3AD203B41FA5}">
                      <a16:colId xmlns:a16="http://schemas.microsoft.com/office/drawing/2014/main" val="927455983"/>
                    </a:ext>
                  </a:extLst>
                </a:gridCol>
                <a:gridCol w="1019760">
                  <a:extLst>
                    <a:ext uri="{9D8B030D-6E8A-4147-A177-3AD203B41FA5}">
                      <a16:colId xmlns:a16="http://schemas.microsoft.com/office/drawing/2014/main" val="3742781647"/>
                    </a:ext>
                  </a:extLst>
                </a:gridCol>
                <a:gridCol w="1018868">
                  <a:extLst>
                    <a:ext uri="{9D8B030D-6E8A-4147-A177-3AD203B41FA5}">
                      <a16:colId xmlns:a16="http://schemas.microsoft.com/office/drawing/2014/main" val="3415728365"/>
                    </a:ext>
                  </a:extLst>
                </a:gridCol>
                <a:gridCol w="1019760">
                  <a:extLst>
                    <a:ext uri="{9D8B030D-6E8A-4147-A177-3AD203B41FA5}">
                      <a16:colId xmlns:a16="http://schemas.microsoft.com/office/drawing/2014/main" val="158620791"/>
                    </a:ext>
                  </a:extLst>
                </a:gridCol>
                <a:gridCol w="1018868">
                  <a:extLst>
                    <a:ext uri="{9D8B030D-6E8A-4147-A177-3AD203B41FA5}">
                      <a16:colId xmlns:a16="http://schemas.microsoft.com/office/drawing/2014/main" val="1442614313"/>
                    </a:ext>
                  </a:extLst>
                </a:gridCol>
                <a:gridCol w="1019760">
                  <a:extLst>
                    <a:ext uri="{9D8B030D-6E8A-4147-A177-3AD203B41FA5}">
                      <a16:colId xmlns:a16="http://schemas.microsoft.com/office/drawing/2014/main" val="899850008"/>
                    </a:ext>
                  </a:extLst>
                </a:gridCol>
                <a:gridCol w="1019760">
                  <a:extLst>
                    <a:ext uri="{9D8B030D-6E8A-4147-A177-3AD203B41FA5}">
                      <a16:colId xmlns:a16="http://schemas.microsoft.com/office/drawing/2014/main" val="2330903748"/>
                    </a:ext>
                  </a:extLst>
                </a:gridCol>
              </a:tblGrid>
              <a:tr h="17226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KW 2021</a:t>
                      </a:r>
                      <a:endParaRPr lang="de-D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Meldende Labore</a:t>
                      </a:r>
                      <a:endParaRPr lang="de-D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Tests auf Hinweis auf VOC</a:t>
                      </a:r>
                      <a:endParaRPr lang="de-D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Hinweise auf VOC</a:t>
                      </a:r>
                      <a:endParaRPr lang="de-D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Anteil (%)</a:t>
                      </a:r>
                      <a:endParaRPr lang="de-D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Anzahl der Hinweise </a:t>
                      </a:r>
                      <a:br>
                        <a:rPr lang="de-DE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de-DE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auf </a:t>
                      </a:r>
                      <a:br>
                        <a:rPr lang="de-DE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de-DE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B.1.1.7 (%)</a:t>
                      </a:r>
                      <a:endParaRPr lang="de-D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Anzahl der Hinweise </a:t>
                      </a:r>
                      <a:br>
                        <a:rPr lang="de-DE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de-DE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auf </a:t>
                      </a:r>
                      <a:endParaRPr lang="de-D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B.1.351 (%)</a:t>
                      </a:r>
                      <a:endParaRPr lang="de-D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Anzahl der Hinweise </a:t>
                      </a:r>
                      <a:br>
                        <a:rPr lang="de-DE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de-DE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auf</a:t>
                      </a:r>
                      <a:endParaRPr lang="de-D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P.1 (%)</a:t>
                      </a:r>
                      <a:endParaRPr lang="de-D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568866"/>
                  </a:ext>
                </a:extLst>
              </a:tr>
              <a:tr h="236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49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2,0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             (2%)</a:t>
                      </a:r>
                      <a:endParaRPr lang="de-D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9990310"/>
                  </a:ext>
                </a:extLst>
              </a:tr>
              <a:tr h="483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3.291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121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3,7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121 </a:t>
                      </a:r>
                      <a:b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(3,7%)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369934"/>
                  </a:ext>
                </a:extLst>
              </a:tr>
              <a:tr h="483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37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30.348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1.546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5,1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1452   (4,8%)</a:t>
                      </a:r>
                      <a:endParaRPr lang="de-D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93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(0,3%)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</a:t>
                      </a:r>
                      <a:b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(0%)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117357"/>
                  </a:ext>
                </a:extLst>
              </a:tr>
              <a:tr h="730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56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26.531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2.860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10,8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2686 (10,1%)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174 </a:t>
                      </a:r>
                      <a:b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(07%)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024398"/>
                  </a:ext>
                </a:extLst>
              </a:tr>
              <a:tr h="730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30.684</a:t>
                      </a:r>
                      <a:endParaRPr lang="de-D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7.393</a:t>
                      </a:r>
                      <a:endParaRPr lang="de-D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24,1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6993 (22,8%)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383</a:t>
                      </a:r>
                      <a:b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(1,3%)</a:t>
                      </a:r>
                      <a:endParaRPr lang="de-D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b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Scala OT" panose="020105040401010201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(0,1%)</a:t>
                      </a:r>
                      <a:endParaRPr lang="de-D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3839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966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898F16D6-D8F8-4495-AA35-0BC06CBDD3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980728"/>
            <a:ext cx="5648672" cy="564867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83A9644-76AA-4B71-926B-5F87C6F32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94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/>
              <a:t>Zweiwöchentliche Erhebung zu VOC</a:t>
            </a:r>
          </a:p>
        </p:txBody>
      </p:sp>
    </p:spTree>
    <p:extLst>
      <p:ext uri="{BB962C8B-B14F-4D97-AF65-F5344CB8AC3E}">
        <p14:creationId xmlns:p14="http://schemas.microsoft.com/office/powerpoint/2010/main" val="2416819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161753-0FB2-4986-A3A3-879456CB2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Anteile VOC im Meldewesen</a:t>
            </a:r>
          </a:p>
        </p:txBody>
      </p:sp>
      <p:pic>
        <p:nvPicPr>
          <p:cNvPr id="1026" name="Grafik 1" descr="image001">
            <a:extLst>
              <a:ext uri="{FF2B5EF4-FFF2-40B4-BE49-F238E27FC236}">
                <a16:creationId xmlns:a16="http://schemas.microsoft.com/office/drawing/2014/main" id="{EA4218FC-7FC5-4D6D-8634-215D561A82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26" y="1789688"/>
            <a:ext cx="8229600" cy="4447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801559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Bildschirmpräsentation (4:3)</PresentationFormat>
  <Paragraphs>67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Scala OT</vt:lpstr>
      <vt:lpstr>Times New Roman</vt:lpstr>
      <vt:lpstr>Wingdings</vt:lpstr>
      <vt:lpstr>Larissa</vt:lpstr>
      <vt:lpstr>Testzahlen und Positivquote</vt:lpstr>
      <vt:lpstr>Auslastung der Kapazitäten</vt:lpstr>
      <vt:lpstr>Probenrückstau</vt:lpstr>
      <vt:lpstr>AG-POCT in Einrichtungen, kumulativ</vt:lpstr>
      <vt:lpstr>VOC in der Testzahlerfassung</vt:lpstr>
      <vt:lpstr>Zweiwöchentliche Erhebung zu VOC</vt:lpstr>
      <vt:lpstr>Anteile VOC im Meldewesen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Rexroth, Ute</cp:lastModifiedBy>
  <cp:revision>58</cp:revision>
  <dcterms:created xsi:type="dcterms:W3CDTF">2020-11-18T09:03:03Z</dcterms:created>
  <dcterms:modified xsi:type="dcterms:W3CDTF">2021-02-17T11:32:52Z</dcterms:modified>
</cp:coreProperties>
</file>