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630" r:id="rId2"/>
    <p:sldId id="631" r:id="rId3"/>
    <p:sldId id="624" r:id="rId4"/>
    <p:sldId id="636" r:id="rId5"/>
    <p:sldId id="635" r:id="rId6"/>
    <p:sldId id="614" r:id="rId7"/>
    <p:sldId id="622" r:id="rId8"/>
    <p:sldId id="623" r:id="rId9"/>
    <p:sldId id="629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87016" autoAdjust="0"/>
  </p:normalViewPr>
  <p:slideViewPr>
    <p:cSldViewPr>
      <p:cViewPr varScale="1">
        <p:scale>
          <a:sx n="68" d="100"/>
          <a:sy n="68" d="100"/>
        </p:scale>
        <p:origin x="5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19.02.2021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WHO-2019-nCoV-fur-farming-risk-assessment-2021.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289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852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https://www.who.int/publications/m/item/weekly-epidemiological-update---16-february-2021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966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234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Belgien: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Basissurveillance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aller positiven Isolate, aktive Surveillance bei Reisenden und Cluster</a:t>
            </a: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969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As </a:t>
            </a:r>
            <a:r>
              <a:rPr lang="de-DE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of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20.01.2021: https://www.who.int/publications/i/item/WHO-2019-nCoV-fur-farming-risk-assessment-2021.1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de-DE" dirty="0"/>
          </a:p>
          <a:p>
            <a:r>
              <a:rPr lang="de-DE" dirty="0"/>
              <a:t>3 Fragen:</a:t>
            </a:r>
          </a:p>
          <a:p>
            <a:r>
              <a:rPr lang="de-DE" dirty="0"/>
              <a:t>Wie hoch ist das Risiko der Einführung und Verbreitung von SARS-CoV-2 innerhalb von Pelztierfarmen?</a:t>
            </a:r>
          </a:p>
          <a:p>
            <a:r>
              <a:rPr lang="de-DE" dirty="0"/>
              <a:t>Wie hoch ist das Risiko für die öffentliche Gesundheit, dass SARS-CoV-2 von Pelztierfarmen auf den Menschen überspringt?</a:t>
            </a:r>
          </a:p>
          <a:p>
            <a:r>
              <a:rPr lang="de-DE" dirty="0"/>
              <a:t>Wie hoch ist das Risiko einer Übertragung von SARS-CoV-2 aus Pelztierfarmen auf empfängliche Wildtierpopulationen?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2805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https://ourworldindata.org/covid-vaccinations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403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441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19.02.2021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19.02.2021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19.02.2021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19.02.2021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19.02.2021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19.02.2021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19.02.2021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COVID-19-Fälle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2597132" y="913705"/>
            <a:ext cx="3665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109.594.835 Fälle </a:t>
            </a:r>
            <a:r>
              <a:rPr lang="de-DE" sz="2400" dirty="0">
                <a:solidFill>
                  <a:srgbClr val="00B050"/>
                </a:solidFill>
              </a:rPr>
              <a:t>(-12,5%)</a:t>
            </a:r>
          </a:p>
          <a:p>
            <a:r>
              <a:rPr lang="de-DE" sz="2400" b="1" dirty="0">
                <a:solidFill>
                  <a:schemeClr val="tx2"/>
                </a:solidFill>
              </a:rPr>
              <a:t>2.424.060 Todesfälle (2,2%)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741876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18.02.2021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319629"/>
              </p:ext>
            </p:extLst>
          </p:nvPr>
        </p:nvGraphicFramePr>
        <p:xfrm>
          <a:off x="166400" y="1744702"/>
          <a:ext cx="8724089" cy="4772559"/>
        </p:xfrm>
        <a:graphic>
          <a:graphicData uri="http://schemas.openxmlformats.org/drawingml/2006/table">
            <a:tbl>
              <a:tblPr firstRow="1" firstCol="1" bandRow="1"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91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85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27.491.574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567.818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-24,4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171,5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9.921.981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322.416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151,7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3.453.645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124.658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191,4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4.125.598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97.850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-10,9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4.071.189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86.024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-24,1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2.751.657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83.391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137,7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10.950.201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78.907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Indonesien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1.243.646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60.091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-16,4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7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Tschechien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1.123.252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58.300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545,4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Mexiko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2.004.575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57.824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-20,4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19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weltweit pro 100.000 Einwohner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18.02.2021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FA5DF1F-2827-4CE4-80F0-727D4C2CC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5961"/>
            <a:ext cx="9144000" cy="576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7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AF6278A4-3000-4077-B4C4-9767F7B8F6DD}"/>
              </a:ext>
            </a:extLst>
          </p:cNvPr>
          <p:cNvSpPr txBox="1">
            <a:spLocks/>
          </p:cNvSpPr>
          <p:nvPr/>
        </p:nvSpPr>
        <p:spPr>
          <a:xfrm>
            <a:off x="0" y="80195"/>
            <a:ext cx="561613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Epidemiological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de-DE" sz="2400" dirty="0">
                <a:latin typeface="Calibri"/>
              </a:rPr>
              <a:t>U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pdate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de-DE" sz="2400" dirty="0">
                <a:latin typeface="Calibri"/>
              </a:rPr>
              <a:t>16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.02.2021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89657F6-9798-45BA-8783-FDA1998D6E88}"/>
              </a:ext>
            </a:extLst>
          </p:cNvPr>
          <p:cNvSpPr txBox="1"/>
          <p:nvPr/>
        </p:nvSpPr>
        <p:spPr>
          <a:xfrm>
            <a:off x="5903640" y="6596390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i="1" dirty="0">
                <a:solidFill>
                  <a:prstClr val="black"/>
                </a:solidFill>
              </a:rPr>
              <a:t>Quelle: WHO </a:t>
            </a:r>
            <a:r>
              <a:rPr lang="de-DE" sz="1100" i="1" dirty="0" err="1">
                <a:solidFill>
                  <a:prstClr val="black"/>
                </a:solidFill>
              </a:rPr>
              <a:t>Sitrep</a:t>
            </a:r>
            <a:r>
              <a:rPr lang="de-DE" sz="1100" i="1" dirty="0">
                <a:solidFill>
                  <a:prstClr val="black"/>
                </a:solidFill>
              </a:rPr>
              <a:t>, 16.02.2021</a:t>
            </a:r>
          </a:p>
        </p:txBody>
      </p:sp>
      <p:cxnSp>
        <p:nvCxnSpPr>
          <p:cNvPr id="11" name="Gerade Verbindung 5">
            <a:extLst>
              <a:ext uri="{FF2B5EF4-FFF2-40B4-BE49-F238E27FC236}">
                <a16:creationId xmlns:a16="http://schemas.microsoft.com/office/drawing/2014/main" id="{95B300E9-0BC5-4ACF-AD21-57A0467FA960}"/>
              </a:ext>
            </a:extLst>
          </p:cNvPr>
          <p:cNvCxnSpPr/>
          <p:nvPr/>
        </p:nvCxnSpPr>
        <p:spPr>
          <a:xfrm>
            <a:off x="0" y="451323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308297A2-2325-4CF6-9AA9-E37254C6F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005" y="3698300"/>
            <a:ext cx="5211118" cy="312777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DC9EF76-AFC2-4DC7-B2D1-42BC1EEA3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892" y="620688"/>
            <a:ext cx="6516216" cy="36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9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72A6643-24F7-4B85-94D6-9D34ABD28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6748"/>
            <a:ext cx="9144000" cy="4584503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FC0CE7F-5C14-499E-8CD8-882F2CC1B1E4}"/>
              </a:ext>
            </a:extLst>
          </p:cNvPr>
          <p:cNvSpPr txBox="1">
            <a:spLocks/>
          </p:cNvSpPr>
          <p:nvPr/>
        </p:nvSpPr>
        <p:spPr>
          <a:xfrm>
            <a:off x="0" y="80195"/>
            <a:ext cx="561613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Epidemiological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de-DE" sz="2400" dirty="0">
                <a:latin typeface="Calibri"/>
              </a:rPr>
              <a:t>U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pdate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de-DE" sz="2400" dirty="0">
                <a:latin typeface="Calibri"/>
              </a:rPr>
              <a:t>16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.02.2021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F0E96552-5131-4054-8989-D5BD04B69492}"/>
              </a:ext>
            </a:extLst>
          </p:cNvPr>
          <p:cNvCxnSpPr/>
          <p:nvPr/>
        </p:nvCxnSpPr>
        <p:spPr>
          <a:xfrm>
            <a:off x="0" y="451323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72495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SARS-CoV-2-Varianten: Nachbarländer Deutschland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4491118" y="6659487"/>
            <a:ext cx="464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nationale Daten, WHO, Medien, Stand: 17.02.2021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320B4ED-D1E9-470F-B8A0-676B4BD93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759664"/>
              </p:ext>
            </p:extLst>
          </p:nvPr>
        </p:nvGraphicFramePr>
        <p:xfrm>
          <a:off x="80882" y="413957"/>
          <a:ext cx="8982236" cy="6026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5656">
                  <a:extLst>
                    <a:ext uri="{9D8B030D-6E8A-4147-A177-3AD203B41FA5}">
                      <a16:colId xmlns:a16="http://schemas.microsoft.com/office/drawing/2014/main" val="469760673"/>
                    </a:ext>
                  </a:extLst>
                </a:gridCol>
                <a:gridCol w="3275279">
                  <a:extLst>
                    <a:ext uri="{9D8B030D-6E8A-4147-A177-3AD203B41FA5}">
                      <a16:colId xmlns:a16="http://schemas.microsoft.com/office/drawing/2014/main" val="1209214826"/>
                    </a:ext>
                  </a:extLst>
                </a:gridCol>
                <a:gridCol w="2523933">
                  <a:extLst>
                    <a:ext uri="{9D8B030D-6E8A-4147-A177-3AD203B41FA5}">
                      <a16:colId xmlns:a16="http://schemas.microsoft.com/office/drawing/2014/main" val="982674548"/>
                    </a:ext>
                  </a:extLst>
                </a:gridCol>
                <a:gridCol w="1707368">
                  <a:extLst>
                    <a:ext uri="{9D8B030D-6E8A-4147-A177-3AD203B41FA5}">
                      <a16:colId xmlns:a16="http://schemas.microsoft.com/office/drawing/2014/main" val="2464535392"/>
                    </a:ext>
                  </a:extLst>
                </a:gridCol>
              </a:tblGrid>
              <a:tr h="457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Land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Variante B.1.1.7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Variante B.1.351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Variante P.1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3381685"/>
                  </a:ext>
                </a:extLst>
              </a:tr>
              <a:tr h="900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Belgien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Fallanteil KW5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Basissurveillance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34,4% </a:t>
                      </a:r>
                      <a:endParaRPr lang="de-D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Aktive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Surveillance: 12,8%</a:t>
                      </a:r>
                      <a:endParaRPr lang="de-D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Fallanteil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KW5</a:t>
                      </a:r>
                    </a:p>
                    <a:p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Basissurveillance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4,7% </a:t>
                      </a:r>
                      <a:endParaRPr lang="de-D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Aktive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Surveillance: 11,1%</a:t>
                      </a:r>
                      <a:endParaRPr lang="de-D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N=4</a:t>
                      </a:r>
                      <a:endParaRPr lang="de-DE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0002198"/>
                  </a:ext>
                </a:extLst>
              </a:tr>
              <a:tr h="457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Dänemark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Fallanteil KW5: 30,9%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= 8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6813865"/>
                  </a:ext>
                </a:extLst>
              </a:tr>
              <a:tr h="584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Frankreich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Grand-Est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Testanteil KW6: 36,1%</a:t>
                      </a:r>
                    </a:p>
                    <a:p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Testanteil KW6: 5,8%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6032655"/>
                  </a:ext>
                </a:extLst>
              </a:tr>
              <a:tr h="584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Luxemburg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Fallanteil KW4: 35,2%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Fallanteil KW4: 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5873591"/>
                  </a:ext>
                </a:extLst>
              </a:tr>
              <a:tr h="460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Österreich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Fallanteil KW1-6: 7%</a:t>
                      </a:r>
                      <a:endParaRPr lang="de-DE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Fallanteil KW1-6: 1,9%</a:t>
                      </a:r>
                      <a:endParaRPr lang="de-DE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3312537"/>
                  </a:ext>
                </a:extLst>
              </a:tr>
              <a:tr h="457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Niederlande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Modellierung vom 5.2.: 60%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= 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N=4</a:t>
                      </a:r>
                    </a:p>
                    <a:p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P.2: N=9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55916"/>
                  </a:ext>
                </a:extLst>
              </a:tr>
              <a:tr h="457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Polen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Ca. 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6366788"/>
                  </a:ext>
                </a:extLst>
              </a:tr>
              <a:tr h="1048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Tschechien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Unklare Datenlage, 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von 16,7% bis 68%; Analysen von kommerziellen Laboren mit über 40%, z.B. in Brünn, Prag, Pilsen</a:t>
                      </a:r>
                      <a:endParaRPr lang="de-DE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1801697"/>
                  </a:ext>
                </a:extLst>
              </a:tr>
              <a:tr h="584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Schweiz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Schätzung KW6: 44%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O,5% in KW5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1295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051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E9ED9-0205-4B53-9F2F-8138DA8D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49322"/>
            <a:ext cx="6777312" cy="562074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err="1">
                <a:solidFill>
                  <a:srgbClr val="006EC7"/>
                </a:solidFill>
              </a:rPr>
              <a:t>One</a:t>
            </a:r>
            <a:r>
              <a:rPr lang="de-DE" sz="2400" b="1" dirty="0">
                <a:solidFill>
                  <a:srgbClr val="006EC7"/>
                </a:solidFill>
              </a:rPr>
              <a:t> Health RRA (FAO, OIE, WHO)</a:t>
            </a:r>
            <a:endParaRPr lang="de-DE" sz="2400" b="1" dirty="0">
              <a:solidFill>
                <a:srgbClr val="006EC7"/>
              </a:solidFill>
              <a:latin typeface="Calibri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F2ACFA2-2A0E-4005-9ECA-2B28E79FD3B5}"/>
              </a:ext>
            </a:extLst>
          </p:cNvPr>
          <p:cNvCxnSpPr/>
          <p:nvPr/>
        </p:nvCxnSpPr>
        <p:spPr>
          <a:xfrm>
            <a:off x="0" y="6113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A665E04E-D73E-4BE1-B58F-50CA0151C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32" y="611396"/>
            <a:ext cx="7764735" cy="196943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F3CB437-A5BE-4471-B05D-1AF9802591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126"/>
          <a:stretch/>
        </p:blipFill>
        <p:spPr>
          <a:xfrm>
            <a:off x="354306" y="2580829"/>
            <a:ext cx="8435388" cy="42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04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CA53B-D834-41B8-B628-5419A4EC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/>
          <a:lstStyle/>
          <a:p>
            <a:r>
              <a:rPr lang="de-DE" b="1" dirty="0"/>
              <a:t>Hintergrund</a:t>
            </a:r>
          </a:p>
        </p:txBody>
      </p:sp>
    </p:spTree>
    <p:extLst>
      <p:ext uri="{BB962C8B-B14F-4D97-AF65-F5344CB8AC3E}">
        <p14:creationId xmlns:p14="http://schemas.microsoft.com/office/powerpoint/2010/main" val="110864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5AB61C1-2E5D-47F7-AB99-93181E788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23" y="636380"/>
            <a:ext cx="6319393" cy="4253854"/>
          </a:xfrm>
          <a:prstGeom prst="rect">
            <a:avLst/>
          </a:prstGeom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179512" y="2513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Anteil der vollständig gegen COVID-19 geimpften Bevölkerung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6113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11D4EE3D-2D54-49B6-99F0-329B33CE9BE6}"/>
              </a:ext>
            </a:extLst>
          </p:cNvPr>
          <p:cNvSpPr txBox="1"/>
          <p:nvPr/>
        </p:nvSpPr>
        <p:spPr>
          <a:xfrm>
            <a:off x="0" y="6611779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</a:t>
            </a:r>
            <a:r>
              <a:rPr lang="de-DE" sz="1000" i="1" dirty="0" err="1">
                <a:solidFill>
                  <a:prstClr val="black"/>
                </a:solidFill>
              </a:rPr>
              <a:t>Our</a:t>
            </a:r>
            <a:r>
              <a:rPr lang="de-DE" sz="1000" i="1" dirty="0">
                <a:solidFill>
                  <a:prstClr val="black"/>
                </a:solidFill>
              </a:rPr>
              <a:t> World in Data, Stand: 17.02.2021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AA026C-5D1C-49A7-91CA-F3DC299A66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81"/>
          <a:stretch/>
        </p:blipFill>
        <p:spPr>
          <a:xfrm>
            <a:off x="2627784" y="2924947"/>
            <a:ext cx="6516216" cy="368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9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Europa pro 100.000 Einwohner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18.02.2021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CC3FA01-7AE1-4D40-AF16-535386D30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538341"/>
            <a:ext cx="5339680" cy="612439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A024D30-A083-45DE-A6AE-BCCADA375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652962"/>
            <a:ext cx="12573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123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0F0F0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498</Words>
  <Application>Microsoft Office PowerPoint</Application>
  <PresentationFormat>Bildschirmpräsentation (4:3)</PresentationFormat>
  <Paragraphs>169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One Health RRA (FAO, OIE, WHO)</vt:lpstr>
      <vt:lpstr>Hintergrund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Esquevin, Sarah</cp:lastModifiedBy>
  <cp:revision>1607</cp:revision>
  <dcterms:created xsi:type="dcterms:W3CDTF">2020-04-16T05:25:18Z</dcterms:created>
  <dcterms:modified xsi:type="dcterms:W3CDTF">2021-02-19T09:55:30Z</dcterms:modified>
</cp:coreProperties>
</file>